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9" r:id="rId1"/>
    <p:sldMasterId id="2147483743" r:id="rId2"/>
    <p:sldMasterId id="2147483744" r:id="rId3"/>
  </p:sldMasterIdLst>
  <p:notesMasterIdLst>
    <p:notesMasterId r:id="rId23"/>
  </p:notesMasterIdLst>
  <p:sldIdLst>
    <p:sldId id="256" r:id="rId4"/>
    <p:sldId id="268" r:id="rId5"/>
    <p:sldId id="269" r:id="rId6"/>
    <p:sldId id="345" r:id="rId7"/>
    <p:sldId id="278" r:id="rId8"/>
    <p:sldId id="260" r:id="rId9"/>
    <p:sldId id="273" r:id="rId10"/>
    <p:sldId id="343" r:id="rId11"/>
    <p:sldId id="270" r:id="rId12"/>
    <p:sldId id="271" r:id="rId13"/>
    <p:sldId id="257" r:id="rId14"/>
    <p:sldId id="262" r:id="rId15"/>
    <p:sldId id="259" r:id="rId16"/>
    <p:sldId id="275" r:id="rId17"/>
    <p:sldId id="344" r:id="rId18"/>
    <p:sldId id="264" r:id="rId19"/>
    <p:sldId id="265" r:id="rId20"/>
    <p:sldId id="279" r:id="rId21"/>
    <p:sldId id="341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313"/>
    <a:srgbClr val="27824B"/>
    <a:srgbClr val="C6BEB9"/>
    <a:srgbClr val="FFFFFF"/>
    <a:srgbClr val="F2F2F2"/>
    <a:srgbClr val="B01C2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6E4ABA-E21E-479B-8745-4615E99769A9}">
  <a:tblStyle styleId="{476E4ABA-E21E-479B-8745-4615E99769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3" autoAdjust="0"/>
    <p:restoredTop sz="95984" autoAdjust="0"/>
  </p:normalViewPr>
  <p:slideViewPr>
    <p:cSldViewPr snapToGrid="0">
      <p:cViewPr varScale="1">
        <p:scale>
          <a:sx n="88" d="100"/>
          <a:sy n="88" d="100"/>
        </p:scale>
        <p:origin x="99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499ab454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g499ab45477_0_0:notes"/>
          <p:cNvSpPr txBox="1">
            <a:spLocks noGrp="1"/>
          </p:cNvSpPr>
          <p:nvPr>
            <p:ph type="body" idx="1"/>
          </p:nvPr>
        </p:nvSpPr>
        <p:spPr>
          <a:xfrm>
            <a:off x="685801" y="4343402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499ab45477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FAF-BC84-41EE-9A4B-FA97E0422953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3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One of the unique aspects of the nationalisation of the cluster system in Indonesia is that it has allowed Non-Government actors to assist the government in passing new laws, changing policies, and creating legislated standards rather than just common strategies and non-official guidelines as usually occurs in Non-nationalised clusters. This is also an example of Non Government actors collectively assisting local government to analysed local needs and create and adopt localised strategies. These flexible localised standards provide a framework for replication in future responses. </a:t>
            </a:r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FAF-BC84-41EE-9A4B-FA97E0422953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01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FAF-BC84-41EE-9A4B-FA97E0422953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3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FAF-BC84-41EE-9A4B-FA97E0422953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93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49a595d311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49a595d311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57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7F7F7F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ctrTitle"/>
          </p:nvPr>
        </p:nvSpPr>
        <p:spPr>
          <a:xfrm>
            <a:off x="685800" y="149163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7F14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56"/>
          <p:cNvSpPr txBox="1">
            <a:spLocks noGrp="1"/>
          </p:cNvSpPr>
          <p:nvPr>
            <p:ph type="subTitle" idx="1"/>
          </p:nvPr>
        </p:nvSpPr>
        <p:spPr>
          <a:xfrm>
            <a:off x="1371600" y="2860644"/>
            <a:ext cx="6400800" cy="95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56"/>
          <p:cNvSpPr/>
          <p:nvPr/>
        </p:nvSpPr>
        <p:spPr>
          <a:xfrm>
            <a:off x="0" y="-29766"/>
            <a:ext cx="9144000" cy="5464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17" name="Google Shape;317;p56" descr="GSC-Existing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138" y="166688"/>
            <a:ext cx="1277540" cy="22145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6"/>
          <p:cNvSpPr/>
          <p:nvPr/>
        </p:nvSpPr>
        <p:spPr>
          <a:xfrm>
            <a:off x="4257675" y="2678650"/>
            <a:ext cx="628650" cy="9763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5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9"/>
          <p:cNvSpPr txBox="1">
            <a:spLocks noGrp="1"/>
          </p:cNvSpPr>
          <p:nvPr>
            <p:ph type="body" idx="1"/>
          </p:nvPr>
        </p:nvSpPr>
        <p:spPr>
          <a:xfrm>
            <a:off x="457200" y="1491630"/>
            <a:ext cx="8229600" cy="323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59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59"/>
          <p:cNvSpPr/>
          <p:nvPr/>
        </p:nvSpPr>
        <p:spPr>
          <a:xfrm>
            <a:off x="0" y="856059"/>
            <a:ext cx="8348663" cy="58156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32" name="Google Shape;332;p59"/>
          <p:cNvSpPr txBox="1">
            <a:spLocks noGrp="1"/>
          </p:cNvSpPr>
          <p:nvPr>
            <p:ph type="title"/>
          </p:nvPr>
        </p:nvSpPr>
        <p:spPr>
          <a:xfrm>
            <a:off x="395536" y="856059"/>
            <a:ext cx="7953127" cy="58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7F14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7F141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60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6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2"/>
          <p:cNvSpPr txBox="1">
            <a:spLocks noGrp="1"/>
          </p:cNvSpPr>
          <p:nvPr>
            <p:ph type="body" idx="1"/>
          </p:nvPr>
        </p:nvSpPr>
        <p:spPr>
          <a:xfrm>
            <a:off x="457200" y="1288702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62"/>
          <p:cNvSpPr txBox="1">
            <a:spLocks noGrp="1"/>
          </p:cNvSpPr>
          <p:nvPr>
            <p:ph type="body" idx="2"/>
          </p:nvPr>
        </p:nvSpPr>
        <p:spPr>
          <a:xfrm>
            <a:off x="457200" y="1768524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62"/>
          <p:cNvSpPr txBox="1">
            <a:spLocks noGrp="1"/>
          </p:cNvSpPr>
          <p:nvPr>
            <p:ph type="body" idx="3"/>
          </p:nvPr>
        </p:nvSpPr>
        <p:spPr>
          <a:xfrm>
            <a:off x="4645025" y="1288702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62"/>
          <p:cNvSpPr txBox="1">
            <a:spLocks noGrp="1"/>
          </p:cNvSpPr>
          <p:nvPr>
            <p:ph type="body" idx="4"/>
          </p:nvPr>
        </p:nvSpPr>
        <p:spPr>
          <a:xfrm>
            <a:off x="4645025" y="1768524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62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62"/>
          <p:cNvSpPr/>
          <p:nvPr/>
        </p:nvSpPr>
        <p:spPr>
          <a:xfrm>
            <a:off x="0" y="856060"/>
            <a:ext cx="8348663" cy="37623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53" name="Google Shape;353;p62"/>
          <p:cNvSpPr txBox="1">
            <a:spLocks noGrp="1"/>
          </p:cNvSpPr>
          <p:nvPr>
            <p:ph type="title"/>
          </p:nvPr>
        </p:nvSpPr>
        <p:spPr>
          <a:xfrm>
            <a:off x="467544" y="842628"/>
            <a:ext cx="7881119" cy="38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3"/>
          <p:cNvSpPr txBox="1">
            <a:spLocks noGrp="1"/>
          </p:cNvSpPr>
          <p:nvPr>
            <p:ph type="title"/>
          </p:nvPr>
        </p:nvSpPr>
        <p:spPr>
          <a:xfrm>
            <a:off x="457200" y="735546"/>
            <a:ext cx="8229600" cy="38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6" name="Google Shape;356;p63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4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6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6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1416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141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141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1416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1416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64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5" name="Google Shape;365;p6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6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1416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141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141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1416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1416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65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"/>
          <p:cNvSpPr txBox="1">
            <a:spLocks noGrp="1"/>
          </p:cNvSpPr>
          <p:nvPr>
            <p:ph type="title"/>
          </p:nvPr>
        </p:nvSpPr>
        <p:spPr>
          <a:xfrm>
            <a:off x="457200" y="735546"/>
            <a:ext cx="8229600" cy="38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6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66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7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67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67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8"/>
          <p:cNvSpPr/>
          <p:nvPr/>
        </p:nvSpPr>
        <p:spPr>
          <a:xfrm>
            <a:off x="0" y="4515966"/>
            <a:ext cx="9144000" cy="540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68"/>
          <p:cNvSpPr/>
          <p:nvPr/>
        </p:nvSpPr>
        <p:spPr>
          <a:xfrm>
            <a:off x="0" y="87474"/>
            <a:ext cx="9144000" cy="496855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0656-06CF-47C7-878C-EBE4E0C03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EA9C-2C69-4434-993E-8A8537F63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72CB7-3EE8-41B3-9F2B-38F7ABB6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8EDE9-6893-4AA4-8863-8138F4E8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FF075-3A57-4B07-B906-ED9D5166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7376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A956-E3D4-4B95-94D2-C37336F6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7F440-0D95-4FD4-92F8-4383EF144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5EF7B-95E0-493F-B458-9CD271C7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1321-E17B-4039-9E0A-E7FE5E7E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5B1D3-DE07-442D-8D7C-3CB3E85D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2135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47E6-5CDF-4FF6-BEF9-32DD5D96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5CAB6-4BF9-48C0-9079-BDB1FF9D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2BDC-8EB1-48FA-BFC1-29183B4A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6A869-5748-4C1C-B0E7-E307CC03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E1EB-972E-4828-B5B1-C1F5B52B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8394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C0B8-2AE3-40B8-B21E-55413318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C580-737B-4660-8991-FF2B6CFA0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A3A24-E2F2-4552-B870-EF2BDE213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C390C-E7B0-41E2-8CD0-F0DCF757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216D7-B52C-4E63-84FE-90CA026C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5C392-E4A3-4D60-9B68-A91D59D7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0484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EA56-E8C9-41EA-A894-A5E84723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52FA5-82BF-4C23-BBFE-37682B32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580DB-A0F6-470B-AD54-BB60E1C19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75919-1D80-417E-AF68-9281EE51D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18F6-F545-43A2-A161-8A5658E11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98BDDE-08E6-4580-B581-53B96DD0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2A015-627A-42B4-988A-439D34FD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19E98-4555-4493-813C-C182B047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8520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C5C-EA58-45A6-84A4-399DA8EA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BDDB0-0FEE-44F8-89EF-59AF0DA5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8DA5F-ACE9-4A59-A302-B21D60B0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B9F6D-2E2D-45EE-A8F2-03851602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300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75595-DB9C-4690-A551-89A97A37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B8E7F-02F0-4D46-BCA4-E16212BB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3D85D-5727-4024-BF32-AAD7D28A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636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C1B1-BD92-4BE4-9D55-41C4EBFE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FBDB-DD80-4237-BBAA-DCA35A993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5163F-0693-4106-A4FE-83D27463A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6E19F-3FC0-402A-907D-41A6BEFC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7C1A7-B5A7-4DA8-94A1-A12235A1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3C515-5A94-4661-AF8F-653701B4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5384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F485-51EB-4F80-A94A-79E64D2A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E119E-3B14-44A6-8EB1-00F2A549A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455FF-442B-4B41-BFBB-B1F59BEE3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398F0-97EB-494C-8DFC-19ED93D4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0656A-FC4E-4E1A-8524-4DFD9968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CD1C4-306D-4932-A633-AE706537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8148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C6B3-6D04-4834-9346-94FF97E4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55A44-E2D7-4859-B9D4-3A7D14162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321BE-7A7A-4DFB-86EE-1B082312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7AC7D-FF13-4585-BF6D-4A5D55C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612B-27E6-437E-8D4A-8A4EB117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6695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EBD2-3277-4A80-A4F1-F19F1FF1A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C844-8169-4833-9B21-479D18D2A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24479-CA34-449A-AAE8-AD2BDFB3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4A18A-1164-4BD3-A34E-C9F06C77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CBFF7-0077-42A0-81C9-CC328FC1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164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>
            <a:spLocks noGrp="1"/>
          </p:cNvSpPr>
          <p:nvPr>
            <p:ph type="title"/>
          </p:nvPr>
        </p:nvSpPr>
        <p:spPr>
          <a:xfrm>
            <a:off x="457200" y="735546"/>
            <a:ext cx="8229600" cy="38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3" name="Google Shape;303;p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55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5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u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55"/>
          <p:cNvSpPr/>
          <p:nvPr/>
        </p:nvSpPr>
        <p:spPr>
          <a:xfrm>
            <a:off x="-36512" y="0"/>
            <a:ext cx="9220200" cy="78581"/>
          </a:xfrm>
          <a:prstGeom prst="rect">
            <a:avLst/>
          </a:prstGeom>
          <a:solidFill>
            <a:srgbClr val="688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10" name="Google Shape;310;p55"/>
          <p:cNvSpPr/>
          <p:nvPr/>
        </p:nvSpPr>
        <p:spPr>
          <a:xfrm>
            <a:off x="-36512" y="5068491"/>
            <a:ext cx="9220200" cy="79772"/>
          </a:xfrm>
          <a:prstGeom prst="rect">
            <a:avLst/>
          </a:prstGeom>
          <a:solidFill>
            <a:srgbClr val="688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11" name="Google Shape;311;p55" descr="GSC-ExistingLogo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6063" y="183356"/>
            <a:ext cx="1494234" cy="2440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1" r:id="rId3"/>
    <p:sldLayoutId id="2147483702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F9113-61C0-4236-ADD7-F17A81B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C5BAA-1918-4FDE-87DF-C5FE92F12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D54B4-E98C-493D-A14D-E6A0FD8BE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BEAF2-4436-4B9C-8B1A-216CE125BE7F}" type="datetimeFigureOut">
              <a:rPr lang="en-ID" smtClean="0"/>
              <a:t>19/11/2020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668A-DAE5-433B-9174-A2A63EED5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CE69E-6BC9-40D6-98F3-02F9EEEE0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C649E-C401-4B76-97C8-1A6BB100A66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C4DC19F1-6658-4D09-B623-9BC04D6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>
          <a:xfrm>
            <a:off x="8269494" y="-5621"/>
            <a:ext cx="789682" cy="678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A76A7-5F3B-4AB1-809D-CA51C2C29E76}"/>
              </a:ext>
            </a:extLst>
          </p:cNvPr>
          <p:cNvSpPr txBox="1"/>
          <p:nvPr userDrawn="1"/>
        </p:nvSpPr>
        <p:spPr>
          <a:xfrm>
            <a:off x="8162926" y="724261"/>
            <a:ext cx="94532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25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KEMENTERIAN SOSIAL</a:t>
            </a:r>
          </a:p>
          <a:p>
            <a:pPr algn="ctr" defTabSz="685800">
              <a:buClrTx/>
              <a:defRPr/>
            </a:pPr>
            <a:r>
              <a:rPr lang="en-US" sz="45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REPUBLIK INDONESIA</a:t>
            </a:r>
            <a:endParaRPr lang="en-ID" sz="45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9A5212-5263-4F34-9252-98BAB274A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r="94586"/>
          <a:stretch/>
        </p:blipFill>
        <p:spPr>
          <a:xfrm>
            <a:off x="98101" y="4795542"/>
            <a:ext cx="269675" cy="303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593A97-5F71-4361-B56E-E3A3E072A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1619" r="75008"/>
          <a:stretch/>
        </p:blipFill>
        <p:spPr>
          <a:xfrm>
            <a:off x="1701338" y="4795542"/>
            <a:ext cx="167903" cy="303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531693-3AE2-4432-BCA3-75681D19E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39111" r="56425"/>
          <a:stretch/>
        </p:blipFill>
        <p:spPr>
          <a:xfrm>
            <a:off x="1871474" y="4795749"/>
            <a:ext cx="222226" cy="303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309F11-7755-4B25-B006-CDA6E23AD6D2}"/>
              </a:ext>
            </a:extLst>
          </p:cNvPr>
          <p:cNvSpPr txBox="1"/>
          <p:nvPr userDrawn="1"/>
        </p:nvSpPr>
        <p:spPr>
          <a:xfrm>
            <a:off x="313576" y="4833538"/>
            <a:ext cx="12796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Helvetica" panose="020B0604020202030204" pitchFamily="34" charset="0"/>
                <a:ea typeface="Verdana" panose="020B0604030504040204" pitchFamily="34" charset="0"/>
                <a:cs typeface="+mn-cs"/>
              </a:rPr>
              <a:t>Bit.ly/shelterklaster</a:t>
            </a:r>
            <a:endParaRPr lang="en-ID" sz="900" kern="1200">
              <a:solidFill>
                <a:prstClr val="white"/>
              </a:solidFill>
              <a:latin typeface="Helvetica" panose="020B060402020203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FCAC7D-0809-4757-B550-841BABDC225C}"/>
              </a:ext>
            </a:extLst>
          </p:cNvPr>
          <p:cNvSpPr txBox="1"/>
          <p:nvPr userDrawn="1"/>
        </p:nvSpPr>
        <p:spPr>
          <a:xfrm>
            <a:off x="2054452" y="4833538"/>
            <a:ext cx="1315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Helvetica" panose="020B0604020202030204" pitchFamily="34" charset="0"/>
                <a:ea typeface="Verdana" panose="020B0604030504040204" pitchFamily="34" charset="0"/>
                <a:cs typeface="+mn-cs"/>
              </a:rPr>
              <a:t>Sheltersubklaster.id</a:t>
            </a:r>
            <a:endParaRPr lang="en-ID" sz="900" kern="1200">
              <a:solidFill>
                <a:prstClr val="white"/>
              </a:solidFill>
              <a:latin typeface="Helvetica" panose="020B060402020203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4" name="Picture 2" descr="White headset icon - Free white headset icons">
            <a:extLst>
              <a:ext uri="{FF2B5EF4-FFF2-40B4-BE49-F238E27FC236}">
                <a16:creationId xmlns:a16="http://schemas.microsoft.com/office/drawing/2014/main" id="{2ECDDB48-DD3C-4E52-901F-FF5B5437D1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01" y="4858465"/>
            <a:ext cx="151868" cy="1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6D54C8-BA8F-49CD-9BD7-10381616B8F7}"/>
              </a:ext>
            </a:extLst>
          </p:cNvPr>
          <p:cNvSpPr txBox="1"/>
          <p:nvPr userDrawn="1"/>
        </p:nvSpPr>
        <p:spPr>
          <a:xfrm>
            <a:off x="3707269" y="4833538"/>
            <a:ext cx="12038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Helvetica" panose="020B0604020202030204" pitchFamily="34" charset="0"/>
                <a:ea typeface="Verdana" panose="020B0604030504040204" pitchFamily="34" charset="0"/>
                <a:cs typeface="+mn-cs"/>
              </a:rPr>
              <a:t>+6281293011164</a:t>
            </a:r>
            <a:endParaRPr lang="en-ID" sz="900" kern="1200">
              <a:solidFill>
                <a:prstClr val="white"/>
              </a:solidFill>
              <a:latin typeface="Helvetica" panose="020B060402020203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5EEA18-EDBD-4672-8708-B6C766B71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2" t="27068" r="24977" b="26676"/>
          <a:stretch/>
        </p:blipFill>
        <p:spPr>
          <a:xfrm>
            <a:off x="8605838" y="4728762"/>
            <a:ext cx="362545" cy="32504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D6E02F-5A37-4C27-AAA8-84BFF09837CB}"/>
              </a:ext>
            </a:extLst>
          </p:cNvPr>
          <p:cNvSpPr txBox="1"/>
          <p:nvPr userDrawn="1"/>
        </p:nvSpPr>
        <p:spPr>
          <a:xfrm>
            <a:off x="4730650" y="4728562"/>
            <a:ext cx="387518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  <a:defRPr/>
            </a:pPr>
            <a:r>
              <a:rPr lang="en-US" sz="788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Shelter Sub Cluster in Indonesia is coordinated by the Ministry of Social Affairs of Indonesia and supported by the Shelter Sub Cluster Support Team</a:t>
            </a:r>
            <a:endParaRPr lang="en-ID" sz="788" kern="1200">
              <a:solidFill>
                <a:prstClr val="white"/>
              </a:solidFill>
              <a:latin typeface="Helvetica" panose="020B06040202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76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5D1C2F-818E-4FA2-8992-FE8800A7C864}"/>
              </a:ext>
            </a:extLst>
          </p:cNvPr>
          <p:cNvSpPr/>
          <p:nvPr/>
        </p:nvSpPr>
        <p:spPr>
          <a:xfrm>
            <a:off x="0" y="511729"/>
            <a:ext cx="9144000" cy="45822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328" b="-29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241FA294-C998-4E47-9EA6-C509F0EC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81" r="28437"/>
          <a:stretch/>
        </p:blipFill>
        <p:spPr>
          <a:xfrm>
            <a:off x="7834193" y="-33556"/>
            <a:ext cx="1309807" cy="1365736"/>
          </a:xfrm>
          <a:prstGeom prst="rect">
            <a:avLst/>
          </a:prstGeom>
        </p:spPr>
      </p:pic>
      <p:sp>
        <p:nvSpPr>
          <p:cNvPr id="607" name="Google Shape;607;p100"/>
          <p:cNvSpPr txBox="1">
            <a:spLocks noGrp="1"/>
          </p:cNvSpPr>
          <p:nvPr>
            <p:ph type="sldNum" idx="12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1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0E68FA-4C69-402B-B7DC-15B3B7689FE8}"/>
              </a:ext>
            </a:extLst>
          </p:cNvPr>
          <p:cNvGrpSpPr/>
          <p:nvPr/>
        </p:nvGrpSpPr>
        <p:grpSpPr>
          <a:xfrm>
            <a:off x="8061174" y="49541"/>
            <a:ext cx="1141549" cy="1169895"/>
            <a:chOff x="4490072" y="-626925"/>
            <a:chExt cx="2327678" cy="2385478"/>
          </a:xfrm>
        </p:grpSpPr>
        <p:pic>
          <p:nvPicPr>
            <p:cNvPr id="5" name="Picture 4" descr="A picture containing graphics, drawing&#10;&#10;Description automatically generated">
              <a:extLst>
                <a:ext uri="{FF2B5EF4-FFF2-40B4-BE49-F238E27FC236}">
                  <a16:creationId xmlns:a16="http://schemas.microsoft.com/office/drawing/2014/main" id="{C1B53C19-8FB5-471A-AF1E-20873E2CB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52"/>
            <a:stretch/>
          </p:blipFill>
          <p:spPr>
            <a:xfrm>
              <a:off x="4572000" y="-626925"/>
              <a:ext cx="2154054" cy="18520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8DD053-BF07-45D4-836C-45F62B092799}"/>
                </a:ext>
              </a:extLst>
            </p:cNvPr>
            <p:cNvSpPr txBox="1"/>
            <p:nvPr/>
          </p:nvSpPr>
          <p:spPr>
            <a:xfrm>
              <a:off x="4490072" y="1225116"/>
              <a:ext cx="2327678" cy="533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6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KEMENTERIAN SOSIAL</a:t>
              </a:r>
            </a:p>
            <a:p>
              <a:pPr algn="ctr">
                <a:buClrTx/>
                <a:buFontTx/>
                <a:buNone/>
                <a:defRPr/>
              </a:pPr>
              <a:r>
                <a:rPr lang="en-US" sz="500"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REPUBLIK INDONESIA</a:t>
              </a:r>
              <a:endParaRPr lang="en-ID" sz="5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12B92E-340E-4B88-A38B-FDE204555A62}"/>
              </a:ext>
            </a:extLst>
          </p:cNvPr>
          <p:cNvSpPr/>
          <p:nvPr/>
        </p:nvSpPr>
        <p:spPr>
          <a:xfrm>
            <a:off x="4484688" y="1476375"/>
            <a:ext cx="1463675" cy="919163"/>
          </a:xfrm>
          <a:custGeom>
            <a:avLst/>
            <a:gdLst>
              <a:gd name="connsiteX0" fmla="*/ 11112 w 1463675"/>
              <a:gd name="connsiteY0" fmla="*/ 4763 h 919163"/>
              <a:gd name="connsiteX1" fmla="*/ 0 w 1463675"/>
              <a:gd name="connsiteY1" fmla="*/ 903288 h 919163"/>
              <a:gd name="connsiteX2" fmla="*/ 1433512 w 1463675"/>
              <a:gd name="connsiteY2" fmla="*/ 919163 h 919163"/>
              <a:gd name="connsiteX3" fmla="*/ 1463675 w 1463675"/>
              <a:gd name="connsiteY3" fmla="*/ 0 h 919163"/>
              <a:gd name="connsiteX4" fmla="*/ 11112 w 1463675"/>
              <a:gd name="connsiteY4" fmla="*/ 4763 h 91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675" h="919163">
                <a:moveTo>
                  <a:pt x="11112" y="4763"/>
                </a:moveTo>
                <a:lnTo>
                  <a:pt x="0" y="903288"/>
                </a:lnTo>
                <a:lnTo>
                  <a:pt x="1433512" y="919163"/>
                </a:lnTo>
                <a:lnTo>
                  <a:pt x="1463675" y="0"/>
                </a:lnTo>
                <a:lnTo>
                  <a:pt x="11112" y="47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4FB97E-4E7F-40D2-B8AB-6E3756396278}"/>
              </a:ext>
            </a:extLst>
          </p:cNvPr>
          <p:cNvGrpSpPr/>
          <p:nvPr/>
        </p:nvGrpSpPr>
        <p:grpSpPr>
          <a:xfrm>
            <a:off x="1342238" y="1891779"/>
            <a:ext cx="6400800" cy="507309"/>
            <a:chOff x="1342238" y="1814167"/>
            <a:chExt cx="6400800" cy="5073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A33D900-DC38-4F29-B1DF-BD14C5882E7C}"/>
                </a:ext>
              </a:extLst>
            </p:cNvPr>
            <p:cNvSpPr/>
            <p:nvPr/>
          </p:nvSpPr>
          <p:spPr>
            <a:xfrm>
              <a:off x="1507921" y="1814167"/>
              <a:ext cx="6128158" cy="50730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Google Shape;606;p100">
              <a:extLst>
                <a:ext uri="{FF2B5EF4-FFF2-40B4-BE49-F238E27FC236}">
                  <a16:creationId xmlns:a16="http://schemas.microsoft.com/office/drawing/2014/main" id="{F19CB528-D880-4D60-9A14-35164FCE5A8F}"/>
                </a:ext>
              </a:extLst>
            </p:cNvPr>
            <p:cNvSpPr txBox="1">
              <a:spLocks/>
            </p:cNvSpPr>
            <p:nvPr/>
          </p:nvSpPr>
          <p:spPr>
            <a:xfrm>
              <a:off x="1342238" y="1851503"/>
              <a:ext cx="6400800" cy="365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31800" algn="ctr" rtl="0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rgbClr val="7F1416"/>
                </a:buClr>
                <a:buSzPts val="3200"/>
                <a:buFont typeface="Noto Sans Symbols"/>
                <a:buNone/>
                <a:defRPr sz="3200" b="0" i="0" u="none" strike="noStrike" cap="none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406400" algn="ctr" rtl="0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7F1416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rgbClr val="888888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81000" algn="ctr" rtl="0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7F1416"/>
                </a:buClr>
                <a:buSzPts val="2400"/>
                <a:buFont typeface="Arial"/>
                <a:buNone/>
                <a:defRPr sz="2400" b="0" i="0" u="none" strike="noStrike" cap="none">
                  <a:solidFill>
                    <a:srgbClr val="888888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7F1416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7F1416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88888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88888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88888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55600" algn="ctr" rtl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888888"/>
                </a:buClr>
                <a:buSzPts val="2000"/>
                <a:buFont typeface="Arial"/>
                <a:buNone/>
                <a:defRPr sz="2000" b="0" i="0" u="none" strike="noStrike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</a:pPr>
              <a:r>
                <a:rPr lang="en-GB" sz="2000">
                  <a:solidFill>
                    <a:schemeClr val="tx1"/>
                  </a:solidFill>
                </a:rPr>
                <a:t>The journey to paradigm shift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5" name="Google Shape;605;p100"/>
          <p:cNvSpPr txBox="1">
            <a:spLocks noGrp="1"/>
          </p:cNvSpPr>
          <p:nvPr>
            <p:ph type="ctrTitle"/>
          </p:nvPr>
        </p:nvSpPr>
        <p:spPr>
          <a:xfrm>
            <a:off x="685800" y="757421"/>
            <a:ext cx="8139418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bg1">
                    <a:lumMod val="8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Shelter Sub Cluster in Indonesia</a:t>
            </a:r>
            <a:endParaRPr sz="4000" b="1" i="0" u="none" strike="noStrike" cap="none" dirty="0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298215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Asbestos Guidelines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298214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1EA26-3C2B-4ED3-8235-14451ABD278B}"/>
              </a:ext>
            </a:extLst>
          </p:cNvPr>
          <p:cNvSpPr txBox="1"/>
          <p:nvPr/>
        </p:nvSpPr>
        <p:spPr>
          <a:xfrm>
            <a:off x="2707392" y="1311894"/>
            <a:ext cx="609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2019, the Minister of Social Affairs developed the first national guidelines on managing the risks of asbestos in humanitarian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AD474-7286-47A5-8095-3B7751E16411}"/>
              </a:ext>
            </a:extLst>
          </p:cNvPr>
          <p:cNvSpPr txBox="1"/>
          <p:nvPr/>
        </p:nvSpPr>
        <p:spPr>
          <a:xfrm>
            <a:off x="2781382" y="2299003"/>
            <a:ext cx="553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Aims to ensure the safety of the disaster-affected communities and the humanitarian actors assisting them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40B54-3887-4341-98C1-B9B02C9B2EB7}"/>
              </a:ext>
            </a:extLst>
          </p:cNvPr>
          <p:cNvSpPr txBox="1"/>
          <p:nvPr/>
        </p:nvSpPr>
        <p:spPr>
          <a:xfrm>
            <a:off x="2696388" y="3304091"/>
            <a:ext cx="586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Developed in collaboration with WHO, UN OCHA, IFRC, and sub cluster partners, with inputs from the Ministry of Health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CCB81B-2AE9-4AD3-B7C3-CDDA4B97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9" y="1294544"/>
            <a:ext cx="2141719" cy="29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233787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COVID-19 Guidelines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233787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02997-892F-4E84-8CE3-81CBDFC0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65" y="1190100"/>
            <a:ext cx="1501125" cy="2128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4E326C-C23C-4B4F-88C5-FB9ED972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955" y="1185298"/>
            <a:ext cx="1511948" cy="21500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10FC41-294B-413E-B4A7-F06E3D771ECA}"/>
              </a:ext>
            </a:extLst>
          </p:cNvPr>
          <p:cNvSpPr txBox="1"/>
          <p:nvPr/>
        </p:nvSpPr>
        <p:spPr>
          <a:xfrm>
            <a:off x="425451" y="3421990"/>
            <a:ext cx="182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Guideline for Community Based Quarantine and Isolation </a:t>
            </a:r>
          </a:p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(MOSA, 2020)</a:t>
            </a:r>
            <a:endParaRPr lang="en-ID" sz="13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CAA18D-F69F-4908-8571-7C7FA4E0701D}"/>
              </a:ext>
            </a:extLst>
          </p:cNvPr>
          <p:cNvSpPr txBox="1"/>
          <p:nvPr/>
        </p:nvSpPr>
        <p:spPr>
          <a:xfrm>
            <a:off x="2645622" y="3421990"/>
            <a:ext cx="17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Guideline for Humanitarian Workers and Volunteers </a:t>
            </a:r>
          </a:p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(MOSA, 2020)</a:t>
            </a:r>
            <a:endParaRPr lang="en-ID" sz="13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3C33C-1D67-44DD-9893-EF8858E4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58" y="1186181"/>
            <a:ext cx="1511948" cy="2104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37A871-FA8B-40A4-82B5-08A75A8D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551" y="1190101"/>
            <a:ext cx="1501125" cy="2116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6EDC7-FD6A-4082-973B-CC637DF32D3D}"/>
              </a:ext>
            </a:extLst>
          </p:cNvPr>
          <p:cNvSpPr txBox="1"/>
          <p:nvPr/>
        </p:nvSpPr>
        <p:spPr>
          <a:xfrm>
            <a:off x="4627407" y="3421989"/>
            <a:ext cx="182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Guideline for Housing Reconstruction in Post Disaster Situation</a:t>
            </a:r>
          </a:p>
          <a:p>
            <a:pPr algn="ctr" defTabSz="6858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(MPWH, 2020)</a:t>
            </a:r>
            <a:endParaRPr lang="en-ID" sz="13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AF257-B726-4499-ABF2-5AD268745ABB}"/>
              </a:ext>
            </a:extLst>
          </p:cNvPr>
          <p:cNvSpPr txBox="1"/>
          <p:nvPr/>
        </p:nvSpPr>
        <p:spPr>
          <a:xfrm>
            <a:off x="6927524" y="3421990"/>
            <a:ext cx="17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Guideline on Distribution and Cash Based Assistance (MOSA, 2020)</a:t>
            </a:r>
            <a:endParaRPr lang="en-ID" sz="13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0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81905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IEC Materials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81904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0EE47-4C3C-4FA3-819D-0DE89ADB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467" y="1054523"/>
            <a:ext cx="1869556" cy="2659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766AA-63BC-4627-A6CB-9B0EB24F1D71}"/>
              </a:ext>
            </a:extLst>
          </p:cNvPr>
          <p:cNvSpPr txBox="1"/>
          <p:nvPr/>
        </p:nvSpPr>
        <p:spPr>
          <a:xfrm>
            <a:off x="2369670" y="3777354"/>
            <a:ext cx="2430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The first government-endorsed communication material on asbestos awareness and risk reduction</a:t>
            </a:r>
            <a:endParaRPr lang="en-ID" sz="1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18CBAD-BACF-48B1-8E16-208C8A370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6666">
            <a:off x="2048076" y="3350829"/>
            <a:ext cx="616667" cy="61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09D68-3203-473F-BC42-475B9FE17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55" y="1054523"/>
            <a:ext cx="2035985" cy="1485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8EEBB-81A6-4459-92B3-9BC117EBE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399" y="1329980"/>
            <a:ext cx="2131014" cy="1485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84DD6A-F11E-4C3A-A1B8-925AF3024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13" y="2060769"/>
            <a:ext cx="2098556" cy="15102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CEEA3C8-A990-4301-815C-805F63927513}"/>
              </a:ext>
            </a:extLst>
          </p:cNvPr>
          <p:cNvSpPr txBox="1"/>
          <p:nvPr/>
        </p:nvSpPr>
        <p:spPr>
          <a:xfrm>
            <a:off x="4654710" y="3608801"/>
            <a:ext cx="243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Inter-agencies Build back safer Campaigns</a:t>
            </a:r>
            <a:endParaRPr lang="en-ID" sz="1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89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17103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Coordination during COVID-19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17102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7116A79-DE1F-40CB-8A2F-5B59C85AD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06" y="2511976"/>
            <a:ext cx="2345549" cy="170027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30BCBB-5E13-48FF-9EFE-84F95FEB88E4}"/>
              </a:ext>
            </a:extLst>
          </p:cNvPr>
          <p:cNvSpPr/>
          <p:nvPr/>
        </p:nvSpPr>
        <p:spPr>
          <a:xfrm>
            <a:off x="5839760" y="1111876"/>
            <a:ext cx="861872" cy="718457"/>
          </a:xfrm>
          <a:prstGeom prst="roundRect">
            <a:avLst/>
          </a:prstGeom>
          <a:solidFill>
            <a:srgbClr val="F2C31D"/>
          </a:solidFill>
          <a:ln w="825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BFD1D-4DD4-49C1-98DF-DD456E1CAA37}"/>
              </a:ext>
            </a:extLst>
          </p:cNvPr>
          <p:cNvSpPr txBox="1"/>
          <p:nvPr/>
        </p:nvSpPr>
        <p:spPr>
          <a:xfrm>
            <a:off x="5903845" y="1133629"/>
            <a:ext cx="7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b="1" kern="1200">
                <a:solidFill>
                  <a:prstClr val="black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20</a:t>
            </a:r>
            <a:endParaRPr lang="en-ID" sz="1200" b="1" kern="1200">
              <a:solidFill>
                <a:prstClr val="black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04951E-85FA-40E4-9583-437E820580E7}"/>
              </a:ext>
            </a:extLst>
          </p:cNvPr>
          <p:cNvSpPr txBox="1"/>
          <p:nvPr/>
        </p:nvSpPr>
        <p:spPr>
          <a:xfrm>
            <a:off x="5563100" y="1905247"/>
            <a:ext cx="113853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  <a:defRPr/>
            </a:pPr>
            <a:r>
              <a:rPr lang="en-US" sz="15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Online Meetings </a:t>
            </a: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of 16 September 2020</a:t>
            </a:r>
            <a:endParaRPr lang="en-ID" sz="15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7E109F-902F-4136-A371-4A0CD63D038A}"/>
              </a:ext>
            </a:extLst>
          </p:cNvPr>
          <p:cNvSpPr txBox="1"/>
          <p:nvPr/>
        </p:nvSpPr>
        <p:spPr>
          <a:xfrm>
            <a:off x="1867890" y="957018"/>
            <a:ext cx="3971870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  <a:buClrTx/>
              <a:defRPr/>
            </a:pPr>
            <a:r>
              <a:rPr lang="en-US" sz="15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Topics covered: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strategy on COVID-19 situation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Roles of private sector (hotels, apartments, beds and breakfasts)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and child protection during COVID-19 situation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Community-based shelter assistance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Psychosocial support and mental health</a:t>
            </a:r>
            <a:endParaRPr lang="en-ID" sz="15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Quarantining for boarding schools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Inclusion guideline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Town-hall style discussion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Capacity building initiative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disaster reconstruction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Evacuation guideline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services for shelter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Parallel disasters</a:t>
            </a:r>
          </a:p>
          <a:p>
            <a:pPr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Ongoing recovery </a:t>
            </a:r>
          </a:p>
          <a:p>
            <a:pPr defTabSz="685800">
              <a:buClrTx/>
              <a:defRPr/>
            </a:pPr>
            <a:endParaRPr lang="en-US" sz="10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4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00943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Capacity Strengthening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00942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FAA13-2DF7-43A0-8A33-8A5F3F19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3" t="8178" r="-1" b="-3403"/>
          <a:stretch/>
        </p:blipFill>
        <p:spPr>
          <a:xfrm>
            <a:off x="438102" y="1046737"/>
            <a:ext cx="4544429" cy="3111749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E96EB59-F06D-41D5-99A8-0D70ED3ED8C4}"/>
              </a:ext>
            </a:extLst>
          </p:cNvPr>
          <p:cNvSpPr/>
          <p:nvPr/>
        </p:nvSpPr>
        <p:spPr>
          <a:xfrm>
            <a:off x="5247578" y="1093203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0A2DD2-598B-4AF2-8D6D-2CC7F875966C}"/>
              </a:ext>
            </a:extLst>
          </p:cNvPr>
          <p:cNvSpPr txBox="1"/>
          <p:nvPr/>
        </p:nvSpPr>
        <p:spPr>
          <a:xfrm>
            <a:off x="5214938" y="1046737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Women in Reconstruction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7B5E0C-91E4-47B0-A78E-05CE0D104F18}"/>
              </a:ext>
            </a:extLst>
          </p:cNvPr>
          <p:cNvGrpSpPr/>
          <p:nvPr/>
        </p:nvGrpSpPr>
        <p:grpSpPr>
          <a:xfrm>
            <a:off x="5214938" y="1425891"/>
            <a:ext cx="3532568" cy="307777"/>
            <a:chOff x="-164526" y="3588535"/>
            <a:chExt cx="2540910" cy="32171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4B282AA-8CFC-4B19-9553-6966138D6CA8}"/>
                </a:ext>
              </a:extLst>
            </p:cNvPr>
            <p:cNvSpPr/>
            <p:nvPr/>
          </p:nvSpPr>
          <p:spPr>
            <a:xfrm>
              <a:off x="-141049" y="3637107"/>
              <a:ext cx="2455863" cy="256116"/>
            </a:xfrm>
            <a:prstGeom prst="roundRect">
              <a:avLst>
                <a:gd name="adj" fmla="val 40221"/>
              </a:avLst>
            </a:prstGeom>
            <a:solidFill>
              <a:srgbClr val="F2C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ID" b="1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A9CE5AD-F284-4AD5-A75C-06954FE6B59D}"/>
                </a:ext>
              </a:extLst>
            </p:cNvPr>
            <p:cNvSpPr txBox="1"/>
            <p:nvPr/>
          </p:nvSpPr>
          <p:spPr>
            <a:xfrm>
              <a:off x="-164526" y="3588535"/>
              <a:ext cx="2540910" cy="32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b="1" kern="120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Shelter Coordination Skills</a:t>
              </a:r>
              <a:endParaRPr lang="en-ID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3F1049F-2BCD-45BA-96C3-FFF6632E2446}"/>
              </a:ext>
            </a:extLst>
          </p:cNvPr>
          <p:cNvSpPr/>
          <p:nvPr/>
        </p:nvSpPr>
        <p:spPr>
          <a:xfrm>
            <a:off x="5247578" y="1843190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598BC-1B62-4ACE-AA45-BBE0D4F1DA3E}"/>
              </a:ext>
            </a:extLst>
          </p:cNvPr>
          <p:cNvSpPr txBox="1"/>
          <p:nvPr/>
        </p:nvSpPr>
        <p:spPr>
          <a:xfrm>
            <a:off x="5214938" y="1804483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TAGANA Training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9CE9125-4321-4C22-BF99-7140014CB57E}"/>
              </a:ext>
            </a:extLst>
          </p:cNvPr>
          <p:cNvSpPr/>
          <p:nvPr/>
        </p:nvSpPr>
        <p:spPr>
          <a:xfrm>
            <a:off x="5253760" y="2654107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9B9D98-39C4-4AA1-BB07-1553A1D0213A}"/>
              </a:ext>
            </a:extLst>
          </p:cNvPr>
          <p:cNvSpPr txBox="1"/>
          <p:nvPr/>
        </p:nvSpPr>
        <p:spPr>
          <a:xfrm>
            <a:off x="5221120" y="2607639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Back Better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E252919-5806-4340-A002-7DC6D36AA22C}"/>
              </a:ext>
            </a:extLst>
          </p:cNvPr>
          <p:cNvGrpSpPr/>
          <p:nvPr/>
        </p:nvGrpSpPr>
        <p:grpSpPr>
          <a:xfrm>
            <a:off x="5214938" y="2993011"/>
            <a:ext cx="3532568" cy="307777"/>
            <a:chOff x="-164526" y="3588535"/>
            <a:chExt cx="2540910" cy="321714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94B4441A-B30D-4CFF-B82F-65D6F26F16BC}"/>
                </a:ext>
              </a:extLst>
            </p:cNvPr>
            <p:cNvSpPr/>
            <p:nvPr/>
          </p:nvSpPr>
          <p:spPr>
            <a:xfrm>
              <a:off x="-141049" y="3637107"/>
              <a:ext cx="2455863" cy="256116"/>
            </a:xfrm>
            <a:prstGeom prst="roundRect">
              <a:avLst>
                <a:gd name="adj" fmla="val 40221"/>
              </a:avLst>
            </a:prstGeom>
            <a:solidFill>
              <a:srgbClr val="F2C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ID" b="1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1CE9EE-D2EF-49CB-A4CB-84CA4D3058C0}"/>
                </a:ext>
              </a:extLst>
            </p:cNvPr>
            <p:cNvSpPr txBox="1"/>
            <p:nvPr/>
          </p:nvSpPr>
          <p:spPr>
            <a:xfrm>
              <a:off x="-164526" y="3588535"/>
              <a:ext cx="2540910" cy="32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b="1" kern="1200">
                  <a:solidFill>
                    <a:prstClr val="black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Shelter and Settlements</a:t>
              </a:r>
              <a:endParaRPr lang="en-ID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5E1E0C4-A4FB-4E66-9AF3-05A7909EC612}"/>
              </a:ext>
            </a:extLst>
          </p:cNvPr>
          <p:cNvSpPr/>
          <p:nvPr/>
        </p:nvSpPr>
        <p:spPr>
          <a:xfrm>
            <a:off x="5247580" y="3402371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AAEFF0-B473-41DB-9156-981507E935D1}"/>
              </a:ext>
            </a:extLst>
          </p:cNvPr>
          <p:cNvSpPr txBox="1"/>
          <p:nvPr/>
        </p:nvSpPr>
        <p:spPr>
          <a:xfrm>
            <a:off x="5214938" y="3363662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Skills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FA8489A-8D7B-4EBB-9F8E-68EC9EC71BEC}"/>
              </a:ext>
            </a:extLst>
          </p:cNvPr>
          <p:cNvSpPr/>
          <p:nvPr/>
        </p:nvSpPr>
        <p:spPr>
          <a:xfrm>
            <a:off x="5247578" y="2217184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2797FE-64F3-441B-ADCC-28DA04F5025F}"/>
              </a:ext>
            </a:extLst>
          </p:cNvPr>
          <p:cNvSpPr txBox="1"/>
          <p:nvPr/>
        </p:nvSpPr>
        <p:spPr>
          <a:xfrm>
            <a:off x="5214938" y="2178476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in COVID-19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1D5ED7-B7C8-4569-858C-BA464734558E}"/>
              </a:ext>
            </a:extLst>
          </p:cNvPr>
          <p:cNvSpPr/>
          <p:nvPr/>
        </p:nvSpPr>
        <p:spPr>
          <a:xfrm>
            <a:off x="5247580" y="3776364"/>
            <a:ext cx="3414328" cy="245020"/>
          </a:xfrm>
          <a:prstGeom prst="roundRect">
            <a:avLst>
              <a:gd name="adj" fmla="val 40221"/>
            </a:avLst>
          </a:prstGeom>
          <a:solidFill>
            <a:srgbClr val="F2C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b="1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4C001FA-6708-4298-B503-19C2380DCC49}"/>
              </a:ext>
            </a:extLst>
          </p:cNvPr>
          <p:cNvSpPr txBox="1"/>
          <p:nvPr/>
        </p:nvSpPr>
        <p:spPr>
          <a:xfrm>
            <a:off x="5214938" y="3737657"/>
            <a:ext cx="353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b="1" kern="120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Safety for Aid Workers</a:t>
            </a:r>
            <a:endParaRPr lang="en-ID" b="1" kern="120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1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83777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SHIRIN</a:t>
            </a:r>
            <a:endParaRPr kumimoji="0" lang="en-ID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83776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Shelter Sub Cluster</a:t>
            </a:r>
            <a:endParaRPr kumimoji="0" lang="en-ID" sz="3000" b="1" i="0" u="none" strike="noStrike" kern="1200" cap="none" spc="0" normalizeH="0" baseline="0" noProof="0">
              <a:ln>
                <a:noFill/>
              </a:ln>
              <a:solidFill>
                <a:srgbClr val="DC281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621;p102">
            <a:extLst>
              <a:ext uri="{FF2B5EF4-FFF2-40B4-BE49-F238E27FC236}">
                <a16:creationId xmlns:a16="http://schemas.microsoft.com/office/drawing/2014/main" id="{EB4AAEEF-BB1D-4D4A-B9D6-D8F4819148A3}"/>
              </a:ext>
            </a:extLst>
          </p:cNvPr>
          <p:cNvSpPr txBox="1">
            <a:spLocks/>
          </p:cNvSpPr>
          <p:nvPr/>
        </p:nvSpPr>
        <p:spPr>
          <a:xfrm>
            <a:off x="395536" y="856060"/>
            <a:ext cx="7953000" cy="376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GB" sz="2000" b="1">
                <a:solidFill>
                  <a:schemeClr val="accent2"/>
                </a:solidFill>
              </a:rPr>
              <a:t>S</a:t>
            </a:r>
            <a:r>
              <a:rPr lang="en-GB" sz="2000" b="1"/>
              <a:t>ystem and </a:t>
            </a:r>
            <a:r>
              <a:rPr lang="en-GB" sz="2000" b="1">
                <a:solidFill>
                  <a:schemeClr val="accent2"/>
                </a:solidFill>
              </a:rPr>
              <a:t>H</a:t>
            </a:r>
            <a:r>
              <a:rPr lang="en-GB" sz="2000" b="1"/>
              <a:t>ub of </a:t>
            </a:r>
            <a:r>
              <a:rPr lang="en-GB" sz="2000" b="1">
                <a:solidFill>
                  <a:schemeClr val="accent2"/>
                </a:solidFill>
              </a:rPr>
              <a:t>I</a:t>
            </a:r>
            <a:r>
              <a:rPr lang="en-GB" sz="2000" b="1"/>
              <a:t>nformation on </a:t>
            </a:r>
            <a:r>
              <a:rPr lang="en-GB" sz="2000" b="1">
                <a:solidFill>
                  <a:schemeClr val="accent2"/>
                </a:solidFill>
              </a:rPr>
              <a:t>R</a:t>
            </a:r>
            <a:r>
              <a:rPr lang="en-GB" sz="2000" b="1"/>
              <a:t>esponse for COV</a:t>
            </a:r>
            <a:r>
              <a:rPr lang="en-GB" sz="2000" b="1">
                <a:solidFill>
                  <a:schemeClr val="accent2"/>
                </a:solidFill>
              </a:rPr>
              <a:t>I</a:t>
            </a:r>
            <a:r>
              <a:rPr lang="en-GB" sz="2000" b="1"/>
              <a:t>D-1</a:t>
            </a:r>
            <a:r>
              <a:rPr lang="en-GB" sz="2000" b="1">
                <a:solidFill>
                  <a:schemeClr val="accent2"/>
                </a:solidFill>
              </a:rPr>
              <a:t>9</a:t>
            </a:r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55243491-09DD-462D-B804-F1C3B2378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90"/>
            <a:ext cx="2099887" cy="3614761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E4BA42-DE9F-49B9-8820-0E761C233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1" y="1730844"/>
            <a:ext cx="1336501" cy="27819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4D9F14-2721-4790-9AFC-6EBFE5253EFB}"/>
              </a:ext>
            </a:extLst>
          </p:cNvPr>
          <p:cNvSpPr txBox="1"/>
          <p:nvPr/>
        </p:nvSpPr>
        <p:spPr>
          <a:xfrm>
            <a:off x="2779262" y="1301147"/>
            <a:ext cx="6193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>
                <a:solidFill>
                  <a:schemeClr val="tx1"/>
                </a:solidFill>
              </a:rPr>
              <a:t>An automatic computer program to assist users in finding information quickly and reliably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C7BF90-374E-4857-9E3B-B395533B00F9}"/>
              </a:ext>
            </a:extLst>
          </p:cNvPr>
          <p:cNvGrpSpPr/>
          <p:nvPr/>
        </p:nvGrpSpPr>
        <p:grpSpPr>
          <a:xfrm>
            <a:off x="1772948" y="1237934"/>
            <a:ext cx="771145" cy="771145"/>
            <a:chOff x="226240" y="1630498"/>
            <a:chExt cx="2676617" cy="267661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EAFD2-C364-4821-B79B-F9243BE3D68C}"/>
                </a:ext>
              </a:extLst>
            </p:cNvPr>
            <p:cNvSpPr/>
            <p:nvPr/>
          </p:nvSpPr>
          <p:spPr>
            <a:xfrm>
              <a:off x="226240" y="1630498"/>
              <a:ext cx="2676617" cy="2676617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9B12BE-BFA7-45B2-A929-CCB22FBA4CB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3" y="1787161"/>
              <a:ext cx="2363289" cy="23632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A9B542-9323-4AC9-A8CC-289601B17CB7}"/>
              </a:ext>
            </a:extLst>
          </p:cNvPr>
          <p:cNvSpPr txBox="1"/>
          <p:nvPr/>
        </p:nvSpPr>
        <p:spPr>
          <a:xfrm>
            <a:off x="2281607" y="2225247"/>
            <a:ext cx="64980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1</a:t>
            </a:r>
            <a:r>
              <a:rPr lang="en-US">
                <a:solidFill>
                  <a:schemeClr val="tx1"/>
                </a:solidFill>
              </a:rPr>
              <a:t> or 📰= Latest News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2</a:t>
            </a:r>
            <a:r>
              <a:rPr lang="en-US">
                <a:solidFill>
                  <a:schemeClr val="tx1"/>
                </a:solidFill>
              </a:rPr>
              <a:t> or 📊= Latest Figures on COVID-19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3</a:t>
            </a:r>
            <a:r>
              <a:rPr lang="en-US">
                <a:solidFill>
                  <a:schemeClr val="tx1"/>
                </a:solidFill>
              </a:rPr>
              <a:t> or 📞 = Hotline and Website of Each Province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4</a:t>
            </a:r>
            <a:r>
              <a:rPr lang="en-US">
                <a:solidFill>
                  <a:schemeClr val="tx1"/>
                </a:solidFill>
              </a:rPr>
              <a:t> or 🚑= Info on Hospitals, Referral Hospitals, and Emergency Hospitals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5</a:t>
            </a:r>
            <a:r>
              <a:rPr lang="en-US">
                <a:solidFill>
                  <a:schemeClr val="tx1"/>
                </a:solidFill>
              </a:rPr>
              <a:t> or 🚷 = Info on Lockdowns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6</a:t>
            </a:r>
            <a:r>
              <a:rPr lang="en-US">
                <a:solidFill>
                  <a:schemeClr val="tx1"/>
                </a:solidFill>
              </a:rPr>
              <a:t> or ❓ = Policies related to COVID-19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7</a:t>
            </a:r>
            <a:r>
              <a:rPr lang="en-US">
                <a:solidFill>
                  <a:schemeClr val="tx1"/>
                </a:solidFill>
              </a:rPr>
              <a:t> or 🥋 = How to Protect Yourself and Others from COVID-19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8</a:t>
            </a:r>
            <a:r>
              <a:rPr lang="en-US">
                <a:solidFill>
                  <a:schemeClr val="tx1"/>
                </a:solidFill>
              </a:rPr>
              <a:t> or 😷 = Recommended PPEs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9</a:t>
            </a:r>
            <a:r>
              <a:rPr lang="en-US">
                <a:solidFill>
                  <a:schemeClr val="tx1"/>
                </a:solidFill>
              </a:rPr>
              <a:t> or 📚 = Shelter-related Guidelines for COVID-19</a:t>
            </a:r>
            <a:br>
              <a:rPr lang="en-US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 or 🤝 = Share this Channel to Others</a:t>
            </a:r>
            <a:endParaRPr lang="en-ID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43D0B-C5D1-4530-82FE-E50232DD4884}"/>
              </a:ext>
            </a:extLst>
          </p:cNvPr>
          <p:cNvSpPr txBox="1"/>
          <p:nvPr/>
        </p:nvSpPr>
        <p:spPr>
          <a:xfrm>
            <a:off x="2616228" y="1857965"/>
            <a:ext cx="4394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>
                <a:solidFill>
                  <a:schemeClr val="tx1"/>
                </a:solidFill>
              </a:rPr>
              <a:t>Can be accessed through: bit.ly/HaiShirin</a:t>
            </a:r>
          </a:p>
        </p:txBody>
      </p:sp>
    </p:spTree>
    <p:extLst>
      <p:ext uri="{BB962C8B-B14F-4D97-AF65-F5344CB8AC3E}">
        <p14:creationId xmlns:p14="http://schemas.microsoft.com/office/powerpoint/2010/main" val="3005860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83777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IM tools and products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83776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" name="Google Shape;223;p38">
            <a:extLst>
              <a:ext uri="{FF2B5EF4-FFF2-40B4-BE49-F238E27FC236}">
                <a16:creationId xmlns:a16="http://schemas.microsoft.com/office/drawing/2014/main" id="{AA7D499C-962D-49CC-89A8-C6C4A03C89D9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t="14965"/>
          <a:stretch/>
        </p:blipFill>
        <p:spPr>
          <a:xfrm>
            <a:off x="2574527" y="1195111"/>
            <a:ext cx="6401628" cy="296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6;p40">
            <a:extLst>
              <a:ext uri="{FF2B5EF4-FFF2-40B4-BE49-F238E27FC236}">
                <a16:creationId xmlns:a16="http://schemas.microsoft.com/office/drawing/2014/main" id="{2C99817D-1132-4C8E-9C52-EC6BFF4967B2}"/>
              </a:ext>
            </a:extLst>
          </p:cNvPr>
          <p:cNvPicPr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650" y="1195111"/>
            <a:ext cx="1933215" cy="154504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88B53A5-0589-4ECF-A16E-99CCE54755C5}"/>
              </a:ext>
            </a:extLst>
          </p:cNvPr>
          <p:cNvSpPr txBox="1"/>
          <p:nvPr/>
        </p:nvSpPr>
        <p:spPr>
          <a:xfrm>
            <a:off x="5140682" y="825779"/>
            <a:ext cx="218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Online Dashboard</a:t>
            </a:r>
            <a:endParaRPr lang="en-ID" sz="1800" b="1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5DDC0-FC14-4E3E-B8B7-9DAF3D6CED3F}"/>
              </a:ext>
            </a:extLst>
          </p:cNvPr>
          <p:cNvGrpSpPr/>
          <p:nvPr/>
        </p:nvGrpSpPr>
        <p:grpSpPr>
          <a:xfrm>
            <a:off x="383776" y="3073437"/>
            <a:ext cx="2042124" cy="1556014"/>
            <a:chOff x="228741" y="2747722"/>
            <a:chExt cx="2469594" cy="1881729"/>
          </a:xfrm>
        </p:grpSpPr>
        <p:pic>
          <p:nvPicPr>
            <p:cNvPr id="4" name="Google Shape;283;p43">
              <a:extLst>
                <a:ext uri="{FF2B5EF4-FFF2-40B4-BE49-F238E27FC236}">
                  <a16:creationId xmlns:a16="http://schemas.microsoft.com/office/drawing/2014/main" id="{CA623F1B-3EB5-4AEA-A35D-C9ECD7B280F6}"/>
                </a:ext>
              </a:extLst>
            </p:cNvPr>
            <p:cNvPicPr/>
            <p:nvPr/>
          </p:nvPicPr>
          <p:blipFill rotWithShape="1">
            <a:blip r:embed="rId4">
              <a:alphaModFix/>
            </a:blip>
            <a:srcRect t="11539"/>
            <a:stretch/>
          </p:blipFill>
          <p:spPr bwMode="auto">
            <a:xfrm>
              <a:off x="228741" y="2747722"/>
              <a:ext cx="2469594" cy="16401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03EDCD-63CD-4852-94DC-5D4E98A5E75F}"/>
                </a:ext>
              </a:extLst>
            </p:cNvPr>
            <p:cNvSpPr txBox="1"/>
            <p:nvPr/>
          </p:nvSpPr>
          <p:spPr>
            <a:xfrm>
              <a:off x="699253" y="4352452"/>
              <a:ext cx="1742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1200" kern="1200">
                  <a:solidFill>
                    <a:prstClr val="whit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Mapping</a:t>
              </a:r>
              <a:endParaRPr lang="en-ID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5DEBA04-F8EE-4DE7-A222-A8E37A6181B0}"/>
              </a:ext>
            </a:extLst>
          </p:cNvPr>
          <p:cNvSpPr txBox="1"/>
          <p:nvPr/>
        </p:nvSpPr>
        <p:spPr>
          <a:xfrm>
            <a:off x="386555" y="2743999"/>
            <a:ext cx="1835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COVID-19 Dashboard</a:t>
            </a:r>
            <a:endParaRPr lang="en-ID" sz="12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7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rowd of people in a room&#10;&#10;Description automatically generated">
            <a:extLst>
              <a:ext uri="{FF2B5EF4-FFF2-40B4-BE49-F238E27FC236}">
                <a16:creationId xmlns:a16="http://schemas.microsoft.com/office/drawing/2014/main" id="{51663A51-B61C-4783-8196-EC68474F6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3" b="13670"/>
          <a:stretch/>
        </p:blipFill>
        <p:spPr>
          <a:xfrm>
            <a:off x="170425" y="981683"/>
            <a:ext cx="8878325" cy="3076477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267605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Shelter Week 2019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267604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923018-052C-477E-8085-8505059CF752}"/>
              </a:ext>
            </a:extLst>
          </p:cNvPr>
          <p:cNvSpPr txBox="1"/>
          <p:nvPr/>
        </p:nvSpPr>
        <p:spPr>
          <a:xfrm>
            <a:off x="170425" y="4081808"/>
            <a:ext cx="18008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National Workshop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A9A237-B81B-4767-8213-CFC18F5DF043}"/>
              </a:ext>
            </a:extLst>
          </p:cNvPr>
          <p:cNvSpPr txBox="1"/>
          <p:nvPr/>
        </p:nvSpPr>
        <p:spPr>
          <a:xfrm>
            <a:off x="170425" y="4346700"/>
            <a:ext cx="18008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Regional Meeting for the Global Shelter Cluster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5463E7-2885-419B-818F-8FE41160B1F0}"/>
              </a:ext>
            </a:extLst>
          </p:cNvPr>
          <p:cNvSpPr txBox="1"/>
          <p:nvPr/>
        </p:nvSpPr>
        <p:spPr>
          <a:xfrm>
            <a:off x="2181947" y="4060207"/>
            <a:ext cx="21709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2019 Asia Pacific Shelter Practitioners Forum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60A26C-F786-4377-9654-585295417FE9}"/>
              </a:ext>
            </a:extLst>
          </p:cNvPr>
          <p:cNvSpPr txBox="1"/>
          <p:nvPr/>
        </p:nvSpPr>
        <p:spPr>
          <a:xfrm>
            <a:off x="2152861" y="4448804"/>
            <a:ext cx="22443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Field Visit to the Earthquake Affected Area in Lombok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82CCE4-59C0-4C24-A69A-9068B53BB2C5}"/>
              </a:ext>
            </a:extLst>
          </p:cNvPr>
          <p:cNvSpPr txBox="1"/>
          <p:nvPr/>
        </p:nvSpPr>
        <p:spPr>
          <a:xfrm>
            <a:off x="6823164" y="4129457"/>
            <a:ext cx="2320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200+ participants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18C037-A14D-4350-BAD6-A683A4BE4015}"/>
              </a:ext>
            </a:extLst>
          </p:cNvPr>
          <p:cNvSpPr txBox="1"/>
          <p:nvPr/>
        </p:nvSpPr>
        <p:spPr>
          <a:xfrm>
            <a:off x="6823164" y="4399577"/>
            <a:ext cx="23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80+ humanitarian organisations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D6D9AA-8F3F-4538-975B-E43B39DB0B1D}"/>
              </a:ext>
            </a:extLst>
          </p:cNvPr>
          <p:cNvSpPr txBox="1"/>
          <p:nvPr/>
        </p:nvSpPr>
        <p:spPr>
          <a:xfrm>
            <a:off x="4442169" y="4112503"/>
            <a:ext cx="23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40+ international participants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3758B1-F74C-40F7-A053-DAAC9F656165}"/>
              </a:ext>
            </a:extLst>
          </p:cNvPr>
          <p:cNvSpPr txBox="1"/>
          <p:nvPr/>
        </p:nvSpPr>
        <p:spPr>
          <a:xfrm>
            <a:off x="4449764" y="4399577"/>
            <a:ext cx="232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Inter-ministerial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8508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rt path next to a body of water&#10;&#10;Description automatically generated">
            <a:extLst>
              <a:ext uri="{FF2B5EF4-FFF2-40B4-BE49-F238E27FC236}">
                <a16:creationId xmlns:a16="http://schemas.microsoft.com/office/drawing/2014/main" id="{A9E28F6B-FE0C-40A8-837C-E43DFD475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582" y="2716825"/>
            <a:ext cx="3466332" cy="194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9B4D2-18F2-4C00-BBCE-63F0830A26DC}"/>
              </a:ext>
            </a:extLst>
          </p:cNvPr>
          <p:cNvSpPr txBox="1"/>
          <p:nvPr/>
        </p:nvSpPr>
        <p:spPr>
          <a:xfrm>
            <a:off x="286655" y="597092"/>
            <a:ext cx="681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Challenges and Lessons Learned</a:t>
            </a:r>
            <a:endParaRPr lang="en-ID" sz="1800" b="1" kern="1200" dirty="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1EF95-880D-4B60-AF32-C3789B464252}"/>
              </a:ext>
            </a:extLst>
          </p:cNvPr>
          <p:cNvSpPr txBox="1"/>
          <p:nvPr/>
        </p:nvSpPr>
        <p:spPr>
          <a:xfrm>
            <a:off x="286654" y="123280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4" name="Picture 3" descr="A house on a dirt road&#10;&#10;Description automatically generated">
            <a:extLst>
              <a:ext uri="{FF2B5EF4-FFF2-40B4-BE49-F238E27FC236}">
                <a16:creationId xmlns:a16="http://schemas.microsoft.com/office/drawing/2014/main" id="{AA304847-26E6-4C4D-AC0D-11FEA39E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43" y="1027820"/>
            <a:ext cx="4779499" cy="3584624"/>
          </a:xfrm>
          <a:prstGeom prst="rect">
            <a:avLst/>
          </a:prstGeom>
        </p:spPr>
      </p:pic>
      <p:pic>
        <p:nvPicPr>
          <p:cNvPr id="1026" name="Picture 2" descr="Kondisi Terkini Pascabanjir Bandang di Masamba Luwu Utara">
            <a:extLst>
              <a:ext uri="{FF2B5EF4-FFF2-40B4-BE49-F238E27FC236}">
                <a16:creationId xmlns:a16="http://schemas.microsoft.com/office/drawing/2014/main" id="{76757EA7-A736-430E-A2B9-9A4A2619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01" y="1027820"/>
            <a:ext cx="3504894" cy="19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80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A0A4C8D-EC56-49DF-8538-8F5501508410}"/>
              </a:ext>
            </a:extLst>
          </p:cNvPr>
          <p:cNvSpPr txBox="1"/>
          <p:nvPr/>
        </p:nvSpPr>
        <p:spPr>
          <a:xfrm>
            <a:off x="1837784" y="203200"/>
            <a:ext cx="530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Thank You</a:t>
            </a:r>
            <a:endParaRPr kumimoji="0" lang="en-ID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50B4A4-7DD6-4375-A7B8-92B0DA766EB0}"/>
              </a:ext>
            </a:extLst>
          </p:cNvPr>
          <p:cNvSpPr/>
          <p:nvPr/>
        </p:nvSpPr>
        <p:spPr>
          <a:xfrm>
            <a:off x="3427331" y="1066804"/>
            <a:ext cx="2127638" cy="1921777"/>
          </a:xfrm>
          <a:prstGeom prst="roundRect">
            <a:avLst/>
          </a:prstGeom>
          <a:solidFill>
            <a:schemeClr val="tx1"/>
          </a:solidFill>
          <a:ln w="825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4CD23162-D041-47D5-AE71-BDE7FD43B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>
          <a:xfrm>
            <a:off x="3615650" y="1116048"/>
            <a:ext cx="1668633" cy="14346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37796B-6778-4442-B0C1-FE6DE457F229}"/>
              </a:ext>
            </a:extLst>
          </p:cNvPr>
          <p:cNvSpPr txBox="1"/>
          <p:nvPr/>
        </p:nvSpPr>
        <p:spPr>
          <a:xfrm>
            <a:off x="3678906" y="2561378"/>
            <a:ext cx="1803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KEMENTERIAN SOSIAL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REPUBLIK INDONESIA</a:t>
            </a:r>
            <a:endParaRPr kumimoji="0" lang="en-ID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492EE0-7C92-46CB-888F-C42CD532ACB5}"/>
              </a:ext>
            </a:extLst>
          </p:cNvPr>
          <p:cNvSpPr txBox="1"/>
          <p:nvPr/>
        </p:nvSpPr>
        <p:spPr>
          <a:xfrm>
            <a:off x="946150" y="3144522"/>
            <a:ext cx="724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Indonesian National Shelter Sub-C</a:t>
            </a:r>
            <a: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luster </a:t>
            </a:r>
            <a:b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is coordinated </a:t>
            </a:r>
            <a: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by the </a:t>
            </a:r>
            <a:r>
              <a:rPr lang="en-US" sz="200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Ministry of </a:t>
            </a:r>
            <a: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Affairs </a:t>
            </a:r>
            <a:b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With 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upport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from </a:t>
            </a: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IFRC,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Shelter Coordination Support Team</a:t>
            </a:r>
            <a:b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the Global Shelter Cluster</a:t>
            </a:r>
            <a:endParaRPr kumimoji="0" lang="en-ID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92A20E-11F1-4C1A-9A9A-0BEDF7D134CB}"/>
              </a:ext>
            </a:extLst>
          </p:cNvPr>
          <p:cNvSpPr txBox="1"/>
          <p:nvPr/>
        </p:nvSpPr>
        <p:spPr>
          <a:xfrm>
            <a:off x="841374" y="4620218"/>
            <a:ext cx="7454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0070C0"/>
                </a:solidFill>
              </a:rPr>
              <a:t>For more information ask Shirin at https://bit.ly/HaiShirin</a:t>
            </a:r>
          </a:p>
        </p:txBody>
      </p:sp>
    </p:spTree>
    <p:extLst>
      <p:ext uri="{BB962C8B-B14F-4D97-AF65-F5344CB8AC3E}">
        <p14:creationId xmlns:p14="http://schemas.microsoft.com/office/powerpoint/2010/main" val="262622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extBox 1054">
            <a:extLst>
              <a:ext uri="{FF2B5EF4-FFF2-40B4-BE49-F238E27FC236}">
                <a16:creationId xmlns:a16="http://schemas.microsoft.com/office/drawing/2014/main" id="{280D05B5-83EA-4AE5-8FEA-672B81AF244B}"/>
              </a:ext>
            </a:extLst>
          </p:cNvPr>
          <p:cNvSpPr txBox="1"/>
          <p:nvPr/>
        </p:nvSpPr>
        <p:spPr>
          <a:xfrm>
            <a:off x="2132050" y="2260354"/>
            <a:ext cx="51378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73F2FB-88DD-44E9-9E47-B290ECBFD0E4}"/>
              </a:ext>
            </a:extLst>
          </p:cNvPr>
          <p:cNvSpPr/>
          <p:nvPr/>
        </p:nvSpPr>
        <p:spPr>
          <a:xfrm>
            <a:off x="3671020" y="283441"/>
            <a:ext cx="2059941" cy="1860629"/>
          </a:xfrm>
          <a:prstGeom prst="roundRect">
            <a:avLst/>
          </a:prstGeom>
          <a:solidFill>
            <a:schemeClr val="bg1"/>
          </a:solidFill>
          <a:ln w="825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03720E36-8EAE-42E7-BBFA-7FF37169F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>
          <a:xfrm>
            <a:off x="3853347" y="331119"/>
            <a:ext cx="1615541" cy="13890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1308B-E588-4763-A8D7-0BF88DCD5DA3}"/>
              </a:ext>
            </a:extLst>
          </p:cNvPr>
          <p:cNvSpPr txBox="1"/>
          <p:nvPr/>
        </p:nvSpPr>
        <p:spPr>
          <a:xfrm>
            <a:off x="3914591" y="1730461"/>
            <a:ext cx="174575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KEMENTERIAN SOSIAL</a:t>
            </a:r>
          </a:p>
          <a:p>
            <a:pPr algn="ctr" defTabSz="6858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REPUBLIK INDONESIA</a:t>
            </a:r>
            <a:endParaRPr lang="en-ID" sz="900" kern="120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889C8D-DCAE-4620-BF97-AD99C0507229}"/>
              </a:ext>
            </a:extLst>
          </p:cNvPr>
          <p:cNvSpPr txBox="1"/>
          <p:nvPr/>
        </p:nvSpPr>
        <p:spPr>
          <a:xfrm>
            <a:off x="875032" y="3036841"/>
            <a:ext cx="757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GB" sz="1800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Indonesian national mechanism for coordinating shelter disaster assistance. </a:t>
            </a:r>
          </a:p>
          <a:p>
            <a:pPr algn="ctr" defTabSz="685800">
              <a:buClrTx/>
              <a:defRPr/>
            </a:pPr>
            <a:r>
              <a:rPr lang="en-GB" sz="1800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It is </a:t>
            </a:r>
            <a:r>
              <a:rPr lang="en-GB" sz="1800" kern="1200">
                <a:solidFill>
                  <a:srgbClr val="F2C31D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led by the Ministry of Social Affairs </a:t>
            </a:r>
            <a:r>
              <a:rPr lang="en-GB" sz="1800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under the Protection and Displacement Cluster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ED0D4-9F2E-447A-B370-8812C4AD40BE}"/>
              </a:ext>
            </a:extLst>
          </p:cNvPr>
          <p:cNvSpPr txBox="1"/>
          <p:nvPr/>
        </p:nvSpPr>
        <p:spPr>
          <a:xfrm>
            <a:off x="2132049" y="2749481"/>
            <a:ext cx="51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EE9539-F14C-440D-A4F9-0C29835CDECA}"/>
              </a:ext>
            </a:extLst>
          </p:cNvPr>
          <p:cNvSpPr/>
          <p:nvPr/>
        </p:nvSpPr>
        <p:spPr>
          <a:xfrm>
            <a:off x="8001000" y="0"/>
            <a:ext cx="1143000" cy="1309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32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284741" y="597092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Coordination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284740" y="123280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11" name="Picture 110" descr="A picture containing map&#10;&#10;Description automatically generated">
            <a:extLst>
              <a:ext uri="{FF2B5EF4-FFF2-40B4-BE49-F238E27FC236}">
                <a16:creationId xmlns:a16="http://schemas.microsoft.com/office/drawing/2014/main" id="{608F18CA-56A1-4138-9D84-336847B048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9" y="1576915"/>
            <a:ext cx="4020117" cy="1456176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2CED317A-7780-42FA-B1EF-EFAACD44B2B4}"/>
              </a:ext>
            </a:extLst>
          </p:cNvPr>
          <p:cNvSpPr/>
          <p:nvPr/>
        </p:nvSpPr>
        <p:spPr>
          <a:xfrm>
            <a:off x="3981862" y="2116787"/>
            <a:ext cx="64653" cy="64653"/>
          </a:xfrm>
          <a:prstGeom prst="ellipse">
            <a:avLst/>
          </a:prstGeom>
          <a:solidFill>
            <a:srgbClr val="FF0000"/>
          </a:solidFill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061D3C-C4B1-4668-832B-909041C8A8AB}"/>
              </a:ext>
            </a:extLst>
          </p:cNvPr>
          <p:cNvSpPr/>
          <p:nvPr/>
        </p:nvSpPr>
        <p:spPr>
          <a:xfrm>
            <a:off x="3951803" y="2083953"/>
            <a:ext cx="122528" cy="122528"/>
          </a:xfrm>
          <a:prstGeom prst="ellipse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84EE47B-CCCC-4CF5-8CED-2B063A410F25}"/>
              </a:ext>
            </a:extLst>
          </p:cNvPr>
          <p:cNvSpPr/>
          <p:nvPr/>
        </p:nvSpPr>
        <p:spPr>
          <a:xfrm>
            <a:off x="3928405" y="2060555"/>
            <a:ext cx="169324" cy="169324"/>
          </a:xfrm>
          <a:prstGeom prst="ellipse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7CD080A-2F3B-4DFD-833D-8DBF0D748744}"/>
              </a:ext>
            </a:extLst>
          </p:cNvPr>
          <p:cNvSpPr/>
          <p:nvPr/>
        </p:nvSpPr>
        <p:spPr>
          <a:xfrm>
            <a:off x="3901830" y="2034408"/>
            <a:ext cx="220992" cy="220993"/>
          </a:xfrm>
          <a:prstGeom prst="ellipse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847B673-D05F-4B16-BF10-836A58CA821D}"/>
              </a:ext>
            </a:extLst>
          </p:cNvPr>
          <p:cNvCxnSpPr>
            <a:cxnSpLocks/>
          </p:cNvCxnSpPr>
          <p:nvPr/>
        </p:nvCxnSpPr>
        <p:spPr>
          <a:xfrm flipH="1" flipV="1">
            <a:off x="4007933" y="1437398"/>
            <a:ext cx="1" cy="683733"/>
          </a:xfrm>
          <a:prstGeom prst="line">
            <a:avLst/>
          </a:prstGeom>
          <a:noFill/>
          <a:ln w="19050" cap="flat" cmpd="sng" algn="in">
            <a:solidFill>
              <a:srgbClr val="C00000"/>
            </a:solidFill>
            <a:prstDash val="solid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87A1D34C-16F1-433D-A4BC-A03B48DED354}"/>
              </a:ext>
            </a:extLst>
          </p:cNvPr>
          <p:cNvSpPr txBox="1"/>
          <p:nvPr/>
        </p:nvSpPr>
        <p:spPr>
          <a:xfrm>
            <a:off x="4059029" y="1227481"/>
            <a:ext cx="157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rPr>
              <a:t>Disaster Response in Central Sulawesi</a:t>
            </a:r>
            <a:endParaRPr lang="en-ID" sz="1200" kern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C3AA311-877D-41DB-9543-596A360D6EA9}"/>
              </a:ext>
            </a:extLst>
          </p:cNvPr>
          <p:cNvSpPr/>
          <p:nvPr/>
        </p:nvSpPr>
        <p:spPr>
          <a:xfrm>
            <a:off x="3981862" y="1405072"/>
            <a:ext cx="64653" cy="64653"/>
          </a:xfrm>
          <a:prstGeom prst="ellipse">
            <a:avLst/>
          </a:prstGeom>
          <a:solidFill>
            <a:srgbClr val="FF0000"/>
          </a:solidFill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7E6702-4ECC-486A-AB7C-FF345946A9DF}"/>
              </a:ext>
            </a:extLst>
          </p:cNvPr>
          <p:cNvGrpSpPr/>
          <p:nvPr/>
        </p:nvGrpSpPr>
        <p:grpSpPr>
          <a:xfrm>
            <a:off x="3587429" y="2687455"/>
            <a:ext cx="220992" cy="220993"/>
            <a:chOff x="5346520" y="3315331"/>
            <a:chExt cx="294656" cy="294657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8852A4A-9EEC-4809-A7E6-64BC0605CB6A}"/>
                </a:ext>
              </a:extLst>
            </p:cNvPr>
            <p:cNvSpPr/>
            <p:nvPr/>
          </p:nvSpPr>
          <p:spPr>
            <a:xfrm>
              <a:off x="5453230" y="3425170"/>
              <a:ext cx="86204" cy="86204"/>
            </a:xfrm>
            <a:prstGeom prst="ellipse">
              <a:avLst/>
            </a:prstGeom>
            <a:solidFill>
              <a:srgbClr val="FF0000"/>
            </a:solidFill>
            <a:ln w="12700" cap="flat" cmpd="sng" algn="in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8EBF60F-C66B-447B-B543-BA78235A3BB5}"/>
                </a:ext>
              </a:extLst>
            </p:cNvPr>
            <p:cNvSpPr/>
            <p:nvPr/>
          </p:nvSpPr>
          <p:spPr>
            <a:xfrm>
              <a:off x="5413151" y="3381390"/>
              <a:ext cx="163371" cy="163371"/>
            </a:xfrm>
            <a:prstGeom prst="ellipse">
              <a:avLst/>
            </a:prstGeom>
            <a:noFill/>
            <a:ln w="12700" cap="flat" cmpd="sng" algn="in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B0F8F8E-9B7B-4307-9859-733FDC1BD9E9}"/>
                </a:ext>
              </a:extLst>
            </p:cNvPr>
            <p:cNvSpPr/>
            <p:nvPr/>
          </p:nvSpPr>
          <p:spPr>
            <a:xfrm>
              <a:off x="5381953" y="3350192"/>
              <a:ext cx="225765" cy="225765"/>
            </a:xfrm>
            <a:prstGeom prst="ellipse">
              <a:avLst/>
            </a:prstGeom>
            <a:noFill/>
            <a:ln w="12700" cap="flat" cmpd="sng" algn="in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1EDA986-82E1-4A4B-84FB-F76575DF6D64}"/>
                </a:ext>
              </a:extLst>
            </p:cNvPr>
            <p:cNvSpPr/>
            <p:nvPr/>
          </p:nvSpPr>
          <p:spPr>
            <a:xfrm>
              <a:off x="5346520" y="3315331"/>
              <a:ext cx="294656" cy="294657"/>
            </a:xfrm>
            <a:prstGeom prst="ellipse">
              <a:avLst/>
            </a:prstGeom>
            <a:noFill/>
            <a:ln w="12700" cap="flat" cmpd="sng" algn="in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458A9C-1D1B-4DF0-812F-988C68F92F58}"/>
              </a:ext>
            </a:extLst>
          </p:cNvPr>
          <p:cNvCxnSpPr>
            <a:cxnSpLocks/>
          </p:cNvCxnSpPr>
          <p:nvPr/>
        </p:nvCxnSpPr>
        <p:spPr>
          <a:xfrm flipH="1">
            <a:off x="3691970" y="3138639"/>
            <a:ext cx="995982" cy="0"/>
          </a:xfrm>
          <a:prstGeom prst="line">
            <a:avLst/>
          </a:prstGeom>
          <a:noFill/>
          <a:ln w="19050" cap="flat" cmpd="sng" algn="in">
            <a:solidFill>
              <a:srgbClr val="C00000"/>
            </a:solidFill>
            <a:prstDash val="solid"/>
          </a:ln>
          <a:effectLst/>
        </p:spPr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3E6BA4AB-0AA1-4DD0-82A6-D18DE95CFF2A}"/>
              </a:ext>
            </a:extLst>
          </p:cNvPr>
          <p:cNvSpPr/>
          <p:nvPr/>
        </p:nvSpPr>
        <p:spPr>
          <a:xfrm>
            <a:off x="4666241" y="3111570"/>
            <a:ext cx="64653" cy="64653"/>
          </a:xfrm>
          <a:prstGeom prst="ellipse">
            <a:avLst/>
          </a:prstGeom>
          <a:solidFill>
            <a:srgbClr val="FF0000"/>
          </a:solidFill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A7B881F-BD9E-496B-8BA5-EAA562EE469B}"/>
              </a:ext>
            </a:extLst>
          </p:cNvPr>
          <p:cNvSpPr txBox="1"/>
          <p:nvPr/>
        </p:nvSpPr>
        <p:spPr>
          <a:xfrm>
            <a:off x="4698568" y="2902723"/>
            <a:ext cx="204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rPr>
              <a:t>Disaster Response </a:t>
            </a:r>
          </a:p>
          <a:p>
            <a:pPr defTabSz="342900">
              <a:buClrTx/>
              <a:defRPr/>
            </a:pPr>
            <a:r>
              <a:rPr lang="en-US" sz="1200" kern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rPr>
              <a:t>in West Nusa Tenggara (NTB)</a:t>
            </a:r>
            <a:endParaRPr lang="en-ID" sz="1200" kern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847F38F-AD39-4D15-9F02-8EBAD053F98B}"/>
              </a:ext>
            </a:extLst>
          </p:cNvPr>
          <p:cNvPicPr/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21" y="919646"/>
            <a:ext cx="344847" cy="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EBD05B74-1D10-4476-81F2-874B046403FB}"/>
              </a:ext>
            </a:extLst>
          </p:cNvPr>
          <p:cNvSpPr txBox="1"/>
          <p:nvPr/>
        </p:nvSpPr>
        <p:spPr>
          <a:xfrm>
            <a:off x="5887920" y="969758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150,973 HH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963E139-2B7D-451F-BCB5-F0E45F790C7B}"/>
              </a:ext>
            </a:extLst>
          </p:cNvPr>
          <p:cNvGrpSpPr/>
          <p:nvPr/>
        </p:nvGrpSpPr>
        <p:grpSpPr>
          <a:xfrm>
            <a:off x="5689311" y="1238703"/>
            <a:ext cx="211124" cy="251956"/>
            <a:chOff x="3210586" y="507967"/>
            <a:chExt cx="2123417" cy="2534079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0AC3AE9B-0183-4A48-9744-624F1DF6F3A5}"/>
                </a:ext>
              </a:extLst>
            </p:cNvPr>
            <p:cNvSpPr/>
            <p:nvPr/>
          </p:nvSpPr>
          <p:spPr>
            <a:xfrm>
              <a:off x="4249071" y="624023"/>
              <a:ext cx="93138" cy="2418023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20D69274-9137-41CE-8701-2BF2DBEBEEF4}"/>
                </a:ext>
              </a:extLst>
            </p:cNvPr>
            <p:cNvSpPr/>
            <p:nvPr/>
          </p:nvSpPr>
          <p:spPr>
            <a:xfrm rot="18960798">
              <a:off x="4749278" y="507967"/>
              <a:ext cx="93138" cy="150156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79E536A-77FF-4ED6-A024-E222C342145A}"/>
                </a:ext>
              </a:extLst>
            </p:cNvPr>
            <p:cNvSpPr/>
            <p:nvPr/>
          </p:nvSpPr>
          <p:spPr>
            <a:xfrm rot="16200000">
              <a:off x="4697627" y="1186799"/>
              <a:ext cx="93138" cy="117961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10999C53-B4E0-45AB-9F63-65CD02CD95DB}"/>
                </a:ext>
              </a:extLst>
            </p:cNvPr>
            <p:cNvSpPr/>
            <p:nvPr/>
          </p:nvSpPr>
          <p:spPr>
            <a:xfrm rot="16200000">
              <a:off x="3577623" y="1650351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CA850DE1-6735-4C94-93FA-C58A9D299EB6}"/>
                </a:ext>
              </a:extLst>
            </p:cNvPr>
            <p:cNvSpPr/>
            <p:nvPr/>
          </p:nvSpPr>
          <p:spPr>
            <a:xfrm rot="13500000">
              <a:off x="3477609" y="1391589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65BB3DA7-043A-43F8-9082-894C7EB22138}"/>
                </a:ext>
              </a:extLst>
            </p:cNvPr>
            <p:cNvSpPr/>
            <p:nvPr/>
          </p:nvSpPr>
          <p:spPr>
            <a:xfrm rot="13500000">
              <a:off x="3736372" y="1146630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B82FE763-06EF-493C-AC75-ABF031D6A104}"/>
                </a:ext>
              </a:extLst>
            </p:cNvPr>
            <p:cNvSpPr/>
            <p:nvPr/>
          </p:nvSpPr>
          <p:spPr>
            <a:xfrm rot="13500000">
              <a:off x="3985614" y="880719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499CC402-FC8F-47AB-BE62-29877BBEAE7C}"/>
                </a:ext>
              </a:extLst>
            </p:cNvPr>
            <p:cNvSpPr/>
            <p:nvPr/>
          </p:nvSpPr>
          <p:spPr>
            <a:xfrm rot="13500000">
              <a:off x="4202819" y="703379"/>
              <a:ext cx="93138" cy="175564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C31D8693-7E84-4803-8547-4E5AC3733569}"/>
                </a:ext>
              </a:extLst>
            </p:cNvPr>
            <p:cNvSpPr/>
            <p:nvPr/>
          </p:nvSpPr>
          <p:spPr>
            <a:xfrm rot="13500000">
              <a:off x="3261418" y="1633832"/>
              <a:ext cx="93138" cy="19480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6D858C73-DA4B-44FE-A465-EB60A5098AF5}"/>
                </a:ext>
              </a:extLst>
            </p:cNvPr>
            <p:cNvSpPr/>
            <p:nvPr/>
          </p:nvSpPr>
          <p:spPr>
            <a:xfrm rot="16200000">
              <a:off x="3281905" y="1684015"/>
              <a:ext cx="93138" cy="185179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881320D-5EE7-46FA-B396-4BFBB37D4536}"/>
                </a:ext>
              </a:extLst>
            </p:cNvPr>
            <p:cNvSpPr/>
            <p:nvPr/>
          </p:nvSpPr>
          <p:spPr>
            <a:xfrm rot="10800000">
              <a:off x="3429676" y="1927225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0C90A1F5-33ED-439A-A455-BDB7E42AA786}"/>
                </a:ext>
              </a:extLst>
            </p:cNvPr>
            <p:cNvSpPr/>
            <p:nvPr/>
          </p:nvSpPr>
          <p:spPr>
            <a:xfrm rot="10800000">
              <a:off x="3421064" y="2334092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73BC3871-2854-4128-8605-8D2B120FB7D1}"/>
                </a:ext>
              </a:extLst>
            </p:cNvPr>
            <p:cNvSpPr/>
            <p:nvPr/>
          </p:nvSpPr>
          <p:spPr>
            <a:xfrm rot="16200000">
              <a:off x="3838644" y="2745969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B7875808-9BAB-4419-AF83-A532BCF93894}"/>
                </a:ext>
              </a:extLst>
            </p:cNvPr>
            <p:cNvSpPr/>
            <p:nvPr/>
          </p:nvSpPr>
          <p:spPr>
            <a:xfrm rot="16200000">
              <a:off x="4593166" y="2392061"/>
              <a:ext cx="93138" cy="98213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ECC0FA07-E847-4D81-8FF8-09A025558880}"/>
                </a:ext>
              </a:extLst>
            </p:cNvPr>
            <p:cNvSpPr/>
            <p:nvPr/>
          </p:nvSpPr>
          <p:spPr>
            <a:xfrm>
              <a:off x="5061768" y="1730036"/>
              <a:ext cx="93138" cy="1185806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E38C9D6B-A2F6-450F-AC86-14DA61CA8516}"/>
                </a:ext>
              </a:extLst>
            </p:cNvPr>
            <p:cNvSpPr/>
            <p:nvPr/>
          </p:nvSpPr>
          <p:spPr>
            <a:xfrm rot="16200000">
              <a:off x="3475965" y="2805495"/>
              <a:ext cx="93138" cy="17488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8FD1E65C-90DC-4F0D-AF26-BEBCA72F61EB}"/>
                </a:ext>
              </a:extLst>
            </p:cNvPr>
            <p:cNvSpPr/>
            <p:nvPr/>
          </p:nvSpPr>
          <p:spPr>
            <a:xfrm rot="10800000">
              <a:off x="3421064" y="2740960"/>
              <a:ext cx="93138" cy="188736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78349B1-28A8-47DC-8D89-6068AFE21C5F}"/>
              </a:ext>
            </a:extLst>
          </p:cNvPr>
          <p:cNvSpPr txBox="1"/>
          <p:nvPr/>
        </p:nvSpPr>
        <p:spPr>
          <a:xfrm>
            <a:off x="5887920" y="1285157"/>
            <a:ext cx="788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15,318 HH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5C8FF24A-52DA-44C0-99D0-7C913F446A55}"/>
              </a:ext>
            </a:extLst>
          </p:cNvPr>
          <p:cNvPicPr/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67" y="1553902"/>
            <a:ext cx="328514" cy="3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4E9189D-A454-4261-B62A-51F764808E83}"/>
              </a:ext>
            </a:extLst>
          </p:cNvPr>
          <p:cNvSpPr txBox="1"/>
          <p:nvPr/>
        </p:nvSpPr>
        <p:spPr>
          <a:xfrm>
            <a:off x="5887920" y="1599251"/>
            <a:ext cx="788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1,474 HH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4B70314-5AAF-4F3D-AEFB-C961849B71AF}"/>
              </a:ext>
            </a:extLst>
          </p:cNvPr>
          <p:cNvCxnSpPr>
            <a:cxnSpLocks/>
          </p:cNvCxnSpPr>
          <p:nvPr/>
        </p:nvCxnSpPr>
        <p:spPr>
          <a:xfrm flipH="1">
            <a:off x="5441037" y="1469724"/>
            <a:ext cx="150161" cy="0"/>
          </a:xfrm>
          <a:prstGeom prst="line">
            <a:avLst/>
          </a:prstGeom>
          <a:noFill/>
          <a:ln w="19050" cap="flat" cmpd="sng" algn="in">
            <a:solidFill>
              <a:srgbClr val="C00000"/>
            </a:solidFill>
            <a:prstDash val="solid"/>
          </a:ln>
          <a:effectLst/>
        </p:spPr>
      </p:cxn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3B6631D-5958-473A-8BFA-18DDEDD1B9C0}"/>
              </a:ext>
            </a:extLst>
          </p:cNvPr>
          <p:cNvSpPr/>
          <p:nvPr/>
        </p:nvSpPr>
        <p:spPr>
          <a:xfrm>
            <a:off x="5591198" y="935018"/>
            <a:ext cx="1063643" cy="1260594"/>
          </a:xfrm>
          <a:prstGeom prst="roundRect">
            <a:avLst>
              <a:gd name="adj" fmla="val 12696"/>
            </a:avLst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D9078BB2-BA05-4589-ACAC-37E64B8599BF}"/>
              </a:ext>
            </a:extLst>
          </p:cNvPr>
          <p:cNvPicPr/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59" y="3677304"/>
            <a:ext cx="344847" cy="344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B73677CD-5F27-4C54-B5E1-05C9316B9A8D}"/>
              </a:ext>
            </a:extLst>
          </p:cNvPr>
          <p:cNvSpPr txBox="1"/>
          <p:nvPr/>
        </p:nvSpPr>
        <p:spPr>
          <a:xfrm>
            <a:off x="4150071" y="3961425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21,725</a:t>
            </a:r>
          </a:p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KK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8160B75-CC51-4D8E-8251-071C689285E1}"/>
              </a:ext>
            </a:extLst>
          </p:cNvPr>
          <p:cNvGrpSpPr/>
          <p:nvPr/>
        </p:nvGrpSpPr>
        <p:grpSpPr>
          <a:xfrm>
            <a:off x="5033227" y="3712666"/>
            <a:ext cx="211124" cy="251956"/>
            <a:chOff x="3210586" y="507967"/>
            <a:chExt cx="2123417" cy="2534079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63CB6E24-A545-4EF1-836A-53B58CB78C10}"/>
                </a:ext>
              </a:extLst>
            </p:cNvPr>
            <p:cNvSpPr/>
            <p:nvPr/>
          </p:nvSpPr>
          <p:spPr>
            <a:xfrm>
              <a:off x="4249071" y="624023"/>
              <a:ext cx="93138" cy="2418023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24F25CF9-0C73-4A06-914A-1DEDA8BFEB53}"/>
                </a:ext>
              </a:extLst>
            </p:cNvPr>
            <p:cNvSpPr/>
            <p:nvPr/>
          </p:nvSpPr>
          <p:spPr>
            <a:xfrm rot="18960798">
              <a:off x="4749278" y="507967"/>
              <a:ext cx="93138" cy="150156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5E946F1D-73E4-46CC-9C70-BFFEE90FF6EB}"/>
                </a:ext>
              </a:extLst>
            </p:cNvPr>
            <p:cNvSpPr/>
            <p:nvPr/>
          </p:nvSpPr>
          <p:spPr>
            <a:xfrm rot="16200000">
              <a:off x="4697627" y="1186799"/>
              <a:ext cx="93138" cy="117961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98E1CE67-E94D-4876-8120-3B55BC7D83ED}"/>
                </a:ext>
              </a:extLst>
            </p:cNvPr>
            <p:cNvSpPr/>
            <p:nvPr/>
          </p:nvSpPr>
          <p:spPr>
            <a:xfrm rot="16200000">
              <a:off x="3577623" y="1650351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51F49B03-742E-487F-AA95-E6F7356196E6}"/>
                </a:ext>
              </a:extLst>
            </p:cNvPr>
            <p:cNvSpPr/>
            <p:nvPr/>
          </p:nvSpPr>
          <p:spPr>
            <a:xfrm rot="13500000">
              <a:off x="3477609" y="1391589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9" name="Rectangle: Rounded Corners 158">
              <a:extLst>
                <a:ext uri="{FF2B5EF4-FFF2-40B4-BE49-F238E27FC236}">
                  <a16:creationId xmlns:a16="http://schemas.microsoft.com/office/drawing/2014/main" id="{F17F3849-F4D0-4F6A-826A-37B177BE0FD7}"/>
                </a:ext>
              </a:extLst>
            </p:cNvPr>
            <p:cNvSpPr/>
            <p:nvPr/>
          </p:nvSpPr>
          <p:spPr>
            <a:xfrm rot="13500000">
              <a:off x="3736372" y="1146630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576184D-8DEE-40F8-BDA5-F5401C05907A}"/>
                </a:ext>
              </a:extLst>
            </p:cNvPr>
            <p:cNvSpPr/>
            <p:nvPr/>
          </p:nvSpPr>
          <p:spPr>
            <a:xfrm rot="13500000">
              <a:off x="3985614" y="880719"/>
              <a:ext cx="93138" cy="25251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9F04564B-AF04-40CA-A64D-F25AEC43C0CD}"/>
                </a:ext>
              </a:extLst>
            </p:cNvPr>
            <p:cNvSpPr/>
            <p:nvPr/>
          </p:nvSpPr>
          <p:spPr>
            <a:xfrm rot="13500000">
              <a:off x="4202819" y="703379"/>
              <a:ext cx="93138" cy="175564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418FE36B-BCB8-4F3E-A9C5-D5424849AC20}"/>
                </a:ext>
              </a:extLst>
            </p:cNvPr>
            <p:cNvSpPr/>
            <p:nvPr/>
          </p:nvSpPr>
          <p:spPr>
            <a:xfrm rot="13500000">
              <a:off x="3261418" y="1633832"/>
              <a:ext cx="93138" cy="19480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613DF62F-CF87-4A16-86C8-FBD110C4E7FD}"/>
                </a:ext>
              </a:extLst>
            </p:cNvPr>
            <p:cNvSpPr/>
            <p:nvPr/>
          </p:nvSpPr>
          <p:spPr>
            <a:xfrm rot="16200000">
              <a:off x="3281905" y="1684015"/>
              <a:ext cx="93138" cy="185179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8FA304E0-F48B-414E-B236-B3A5BADDB950}"/>
                </a:ext>
              </a:extLst>
            </p:cNvPr>
            <p:cNvSpPr/>
            <p:nvPr/>
          </p:nvSpPr>
          <p:spPr>
            <a:xfrm rot="10800000">
              <a:off x="3429676" y="1927225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47EE4F2F-3940-4803-98BB-2571E30ED3E1}"/>
                </a:ext>
              </a:extLst>
            </p:cNvPr>
            <p:cNvSpPr/>
            <p:nvPr/>
          </p:nvSpPr>
          <p:spPr>
            <a:xfrm rot="10800000">
              <a:off x="3421064" y="2334092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F32D88D3-7B94-49A3-A418-0B4976D6E160}"/>
                </a:ext>
              </a:extLst>
            </p:cNvPr>
            <p:cNvSpPr/>
            <p:nvPr/>
          </p:nvSpPr>
          <p:spPr>
            <a:xfrm rot="16200000">
              <a:off x="3838644" y="2745969"/>
              <a:ext cx="93138" cy="29394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EAE630DE-0C06-4EC5-B35D-792B7AF0F1F6}"/>
                </a:ext>
              </a:extLst>
            </p:cNvPr>
            <p:cNvSpPr/>
            <p:nvPr/>
          </p:nvSpPr>
          <p:spPr>
            <a:xfrm rot="16200000">
              <a:off x="4593166" y="2392061"/>
              <a:ext cx="93138" cy="982130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DDE3686F-AC1C-4DF9-AE96-28B5E2D23F0C}"/>
                </a:ext>
              </a:extLst>
            </p:cNvPr>
            <p:cNvSpPr/>
            <p:nvPr/>
          </p:nvSpPr>
          <p:spPr>
            <a:xfrm>
              <a:off x="5061768" y="1730036"/>
              <a:ext cx="93138" cy="1185806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3694FF7-E50E-4CFB-9A68-C7A27CB1779F}"/>
                </a:ext>
              </a:extLst>
            </p:cNvPr>
            <p:cNvSpPr/>
            <p:nvPr/>
          </p:nvSpPr>
          <p:spPr>
            <a:xfrm rot="16200000">
              <a:off x="3475965" y="2805495"/>
              <a:ext cx="93138" cy="17488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BF276761-DA5A-4029-993D-508A27B8EF0E}"/>
                </a:ext>
              </a:extLst>
            </p:cNvPr>
            <p:cNvSpPr/>
            <p:nvPr/>
          </p:nvSpPr>
          <p:spPr>
            <a:xfrm rot="10800000">
              <a:off x="3421064" y="2740960"/>
              <a:ext cx="93138" cy="188736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ID" sz="120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2C53F647-2C16-4241-8D0A-583E7F000A86}"/>
              </a:ext>
            </a:extLst>
          </p:cNvPr>
          <p:cNvSpPr txBox="1"/>
          <p:nvPr/>
        </p:nvSpPr>
        <p:spPr>
          <a:xfrm>
            <a:off x="4746937" y="3960210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25,803</a:t>
            </a:r>
          </a:p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KK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F6AE798C-A6A4-4042-BA69-6EBB3C489499}"/>
              </a:ext>
            </a:extLst>
          </p:cNvPr>
          <p:cNvPicPr/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84" y="3672889"/>
            <a:ext cx="328514" cy="32851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620CAE4E-743C-40EF-81A2-213E66BC1DDA}"/>
              </a:ext>
            </a:extLst>
          </p:cNvPr>
          <p:cNvSpPr txBox="1"/>
          <p:nvPr/>
        </p:nvSpPr>
        <p:spPr>
          <a:xfrm>
            <a:off x="5348236" y="3951046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83</a:t>
            </a:r>
          </a:p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KK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0A7C2095-D994-48E2-ACE3-3FB57AF4C9B6}"/>
              </a:ext>
            </a:extLst>
          </p:cNvPr>
          <p:cNvSpPr/>
          <p:nvPr/>
        </p:nvSpPr>
        <p:spPr>
          <a:xfrm>
            <a:off x="4264234" y="3399408"/>
            <a:ext cx="2356862" cy="899441"/>
          </a:xfrm>
          <a:prstGeom prst="roundRect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75274787-8058-4A0E-B8BC-19D7EA68FD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64513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73" y="3717919"/>
            <a:ext cx="275546" cy="259252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BB26769C-E6D1-487C-9652-AC4809D0A4EA}"/>
              </a:ext>
            </a:extLst>
          </p:cNvPr>
          <p:cNvSpPr txBox="1"/>
          <p:nvPr/>
        </p:nvSpPr>
        <p:spPr>
          <a:xfrm>
            <a:off x="5866496" y="3951046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± 486,473 </a:t>
            </a:r>
          </a:p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Billion IDR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E49D545B-D139-47CC-9B62-168EA315B6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64513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10" y="1909607"/>
            <a:ext cx="275546" cy="259252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A2CFE429-508B-478D-9DC7-3FCF2A9311A4}"/>
              </a:ext>
            </a:extLst>
          </p:cNvPr>
          <p:cNvSpPr txBox="1"/>
          <p:nvPr/>
        </p:nvSpPr>
        <p:spPr>
          <a:xfrm>
            <a:off x="5887920" y="1838946"/>
            <a:ext cx="7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± 632,444 Billion IDR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9D6AC24-6EF2-4630-8E88-32A9846ADFF6}"/>
              </a:ext>
            </a:extLst>
          </p:cNvPr>
          <p:cNvSpPr txBox="1"/>
          <p:nvPr/>
        </p:nvSpPr>
        <p:spPr>
          <a:xfrm>
            <a:off x="1726998" y="1104178"/>
            <a:ext cx="213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900" b="1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Non-Government Shelter Assistance 2018 - 2020</a:t>
            </a:r>
            <a:endParaRPr lang="en-ID" sz="900" b="1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355D6FF-ECBF-4356-8F91-028D05985703}"/>
              </a:ext>
            </a:extLst>
          </p:cNvPr>
          <p:cNvSpPr txBox="1"/>
          <p:nvPr/>
        </p:nvSpPr>
        <p:spPr>
          <a:xfrm>
            <a:off x="4174252" y="3399302"/>
            <a:ext cx="7883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825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Emergency Shelter</a:t>
            </a:r>
            <a:endParaRPr lang="en-ID" sz="825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926E7CD0-0DA3-4FBC-9876-D24F6B293B31}"/>
              </a:ext>
            </a:extLst>
          </p:cNvPr>
          <p:cNvSpPr txBox="1"/>
          <p:nvPr/>
        </p:nvSpPr>
        <p:spPr>
          <a:xfrm>
            <a:off x="4748386" y="3399270"/>
            <a:ext cx="7883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825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Temporary Shelter</a:t>
            </a:r>
            <a:endParaRPr lang="en-ID" sz="825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A5BCA27-BE0D-45E3-8D19-E5F53AA12376}"/>
              </a:ext>
            </a:extLst>
          </p:cNvPr>
          <p:cNvSpPr txBox="1"/>
          <p:nvPr/>
        </p:nvSpPr>
        <p:spPr>
          <a:xfrm>
            <a:off x="5339551" y="3400435"/>
            <a:ext cx="7883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825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Permanent Housing</a:t>
            </a:r>
            <a:endParaRPr lang="en-ID" sz="825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87DDB14-7076-4841-BF01-BBB0C9157F55}"/>
              </a:ext>
            </a:extLst>
          </p:cNvPr>
          <p:cNvSpPr txBox="1"/>
          <p:nvPr/>
        </p:nvSpPr>
        <p:spPr>
          <a:xfrm>
            <a:off x="5992268" y="3451645"/>
            <a:ext cx="6128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825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D" sz="825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883393D-A7FF-425E-A828-AD90B9C7DD22}"/>
              </a:ext>
            </a:extLst>
          </p:cNvPr>
          <p:cNvCxnSpPr>
            <a:cxnSpLocks/>
          </p:cNvCxnSpPr>
          <p:nvPr/>
        </p:nvCxnSpPr>
        <p:spPr>
          <a:xfrm flipV="1">
            <a:off x="3699358" y="2781143"/>
            <a:ext cx="1" cy="368184"/>
          </a:xfrm>
          <a:prstGeom prst="line">
            <a:avLst/>
          </a:prstGeom>
          <a:noFill/>
          <a:ln w="19050" cap="flat" cmpd="sng" algn="in">
            <a:solidFill>
              <a:srgbClr val="C00000"/>
            </a:solidFill>
            <a:prstDash val="solid"/>
          </a:ln>
          <a:effectLst/>
        </p:spPr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8F5D22E2-2EA0-4472-8DF7-D8A0B19C9A89}"/>
              </a:ext>
            </a:extLst>
          </p:cNvPr>
          <p:cNvSpPr/>
          <p:nvPr/>
        </p:nvSpPr>
        <p:spPr>
          <a:xfrm>
            <a:off x="2815361" y="2585418"/>
            <a:ext cx="64653" cy="64653"/>
          </a:xfrm>
          <a:prstGeom prst="ellipse">
            <a:avLst/>
          </a:prstGeom>
          <a:solidFill>
            <a:srgbClr val="FF0000"/>
          </a:solidFill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0D09CDB-FCFE-45EB-834F-4C0E83F358CC}"/>
              </a:ext>
            </a:extLst>
          </p:cNvPr>
          <p:cNvSpPr/>
          <p:nvPr/>
        </p:nvSpPr>
        <p:spPr>
          <a:xfrm>
            <a:off x="2785303" y="2552584"/>
            <a:ext cx="122528" cy="122528"/>
          </a:xfrm>
          <a:prstGeom prst="ellipse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552CDA7-43B9-4FDC-91F2-4700B1449E8D}"/>
              </a:ext>
            </a:extLst>
          </p:cNvPr>
          <p:cNvSpPr txBox="1"/>
          <p:nvPr/>
        </p:nvSpPr>
        <p:spPr>
          <a:xfrm>
            <a:off x="1676410" y="2749611"/>
            <a:ext cx="157301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2018 Sunda Strait Tsunami</a:t>
            </a:r>
            <a:endParaRPr lang="en-ID" sz="788" kern="1200">
              <a:solidFill>
                <a:prstClr val="white"/>
              </a:solidFill>
              <a:latin typeface="Helvetica" panose="020B06040202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D1D5E7D-FDB6-4073-AD31-243185DC63DF}"/>
              </a:ext>
            </a:extLst>
          </p:cNvPr>
          <p:cNvSpPr txBox="1"/>
          <p:nvPr/>
        </p:nvSpPr>
        <p:spPr>
          <a:xfrm>
            <a:off x="1676410" y="2911495"/>
            <a:ext cx="1604912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>
                <a:solidFill>
                  <a:prstClr val="white"/>
                </a:solidFill>
                <a:latin typeface="Helvetica" panose="020B060402020203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2020 Great Floods in Jakarta, Banten, and West Java</a:t>
            </a:r>
            <a:endParaRPr lang="en-ID" sz="788" kern="1200">
              <a:solidFill>
                <a:prstClr val="white"/>
              </a:solidFill>
              <a:latin typeface="Helvetica" panose="020B060402020203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F077DC-42A6-4CFF-AC03-AA738DD61B84}"/>
              </a:ext>
            </a:extLst>
          </p:cNvPr>
          <p:cNvSpPr/>
          <p:nvPr/>
        </p:nvSpPr>
        <p:spPr>
          <a:xfrm>
            <a:off x="2680319" y="2594660"/>
            <a:ext cx="64653" cy="64653"/>
          </a:xfrm>
          <a:prstGeom prst="ellipse">
            <a:avLst/>
          </a:prstGeom>
          <a:solidFill>
            <a:srgbClr val="FF0000"/>
          </a:solidFill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082B68-BB54-4A29-B441-66BFF44C77A4}"/>
              </a:ext>
            </a:extLst>
          </p:cNvPr>
          <p:cNvSpPr/>
          <p:nvPr/>
        </p:nvSpPr>
        <p:spPr>
          <a:xfrm>
            <a:off x="2650261" y="2561825"/>
            <a:ext cx="122528" cy="122528"/>
          </a:xfrm>
          <a:prstGeom prst="ellipse">
            <a:avLst/>
          </a:prstGeom>
          <a:noFill/>
          <a:ln w="12700" cap="flat" cmpd="sng" algn="in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endParaRPr lang="en-ID" sz="120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AA154A-A81F-495B-ACA0-357A7B9B3937}"/>
              </a:ext>
            </a:extLst>
          </p:cNvPr>
          <p:cNvSpPr txBox="1"/>
          <p:nvPr/>
        </p:nvSpPr>
        <p:spPr>
          <a:xfrm>
            <a:off x="1912869" y="3754633"/>
            <a:ext cx="2052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1,000,000+ </a:t>
            </a:r>
          </a:p>
          <a:p>
            <a:pPr algn="ctr" defTabSz="685800">
              <a:buClrTx/>
              <a:defRPr/>
            </a:pPr>
            <a:r>
              <a:rPr lang="en-US" sz="12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assisted</a:t>
            </a:r>
            <a:endParaRPr lang="en-ID" sz="1200" kern="1200">
              <a:solidFill>
                <a:srgbClr val="F2C31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A8977-6E82-457C-90EA-2E672A255F06}"/>
              </a:ext>
            </a:extLst>
          </p:cNvPr>
          <p:cNvPicPr/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98" y="3250431"/>
            <a:ext cx="627424" cy="627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2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5D76429-B0CC-4D94-986E-1DAAD0C10E9A}"/>
              </a:ext>
            </a:extLst>
          </p:cNvPr>
          <p:cNvSpPr/>
          <p:nvPr/>
        </p:nvSpPr>
        <p:spPr>
          <a:xfrm>
            <a:off x="6356775" y="2800351"/>
            <a:ext cx="2715786" cy="989116"/>
          </a:xfrm>
          <a:prstGeom prst="roundRect">
            <a:avLst>
              <a:gd name="adj" fmla="val 10202"/>
            </a:avLst>
          </a:prstGeom>
          <a:noFill/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38A0AA-E2C2-4D6B-9A22-DFE187C159D4}"/>
              </a:ext>
            </a:extLst>
          </p:cNvPr>
          <p:cNvSpPr/>
          <p:nvPr/>
        </p:nvSpPr>
        <p:spPr>
          <a:xfrm>
            <a:off x="2904442" y="2800350"/>
            <a:ext cx="3309428" cy="1957383"/>
          </a:xfrm>
          <a:prstGeom prst="roundRect">
            <a:avLst>
              <a:gd name="adj" fmla="val 10202"/>
            </a:avLst>
          </a:prstGeom>
          <a:noFill/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6C264F8-C25B-4DD7-B3F8-4955DF279263}"/>
              </a:ext>
            </a:extLst>
          </p:cNvPr>
          <p:cNvSpPr/>
          <p:nvPr/>
        </p:nvSpPr>
        <p:spPr>
          <a:xfrm>
            <a:off x="71439" y="2800350"/>
            <a:ext cx="2620506" cy="1957383"/>
          </a:xfrm>
          <a:prstGeom prst="roundRect">
            <a:avLst>
              <a:gd name="adj" fmla="val 10202"/>
            </a:avLst>
          </a:prstGeom>
          <a:noFill/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9B4D2-18F2-4C00-BBCE-63F0830A26DC}"/>
              </a:ext>
            </a:extLst>
          </p:cNvPr>
          <p:cNvSpPr txBox="1"/>
          <p:nvPr/>
        </p:nvSpPr>
        <p:spPr>
          <a:xfrm>
            <a:off x="258081" y="597092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Organisational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Structure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1EF95-880D-4B60-AF32-C3789B464252}"/>
              </a:ext>
            </a:extLst>
          </p:cNvPr>
          <p:cNvSpPr txBox="1"/>
          <p:nvPr/>
        </p:nvSpPr>
        <p:spPr>
          <a:xfrm>
            <a:off x="258080" y="123280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Arial"/>
                <a:sym typeface="Arial"/>
              </a:rPr>
              <a:t>Shelter Sub Cluster</a:t>
            </a:r>
            <a:endParaRPr kumimoji="0" lang="en-ID" sz="3000" b="1" i="0" u="none" strike="noStrike" kern="1200" cap="none" spc="0" normalizeH="0" baseline="0" noProof="0">
              <a:ln>
                <a:noFill/>
              </a:ln>
              <a:solidFill>
                <a:srgbClr val="DC281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43BE7C-7FAF-4E66-B4B8-58AAA9526AE0}"/>
              </a:ext>
            </a:extLst>
          </p:cNvPr>
          <p:cNvSpPr/>
          <p:nvPr/>
        </p:nvSpPr>
        <p:spPr>
          <a:xfrm>
            <a:off x="3749814" y="623728"/>
            <a:ext cx="163830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Minister of Social Affairs</a:t>
            </a:r>
            <a:endParaRPr lang="en-ID" sz="11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39D7CF-A1B7-4FE7-8A32-2D800A60B0AF}"/>
              </a:ext>
            </a:extLst>
          </p:cNvPr>
          <p:cNvSpPr/>
          <p:nvPr/>
        </p:nvSpPr>
        <p:spPr>
          <a:xfrm>
            <a:off x="3749814" y="1002221"/>
            <a:ext cx="163830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Director General</a:t>
            </a:r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78D86C-5AA4-4968-9BB1-625224B7A6E9}"/>
              </a:ext>
            </a:extLst>
          </p:cNvPr>
          <p:cNvSpPr/>
          <p:nvPr/>
        </p:nvSpPr>
        <p:spPr>
          <a:xfrm>
            <a:off x="3749814" y="1380714"/>
            <a:ext cx="163830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Director</a:t>
            </a:r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BB92A-93C5-4144-8B39-1ECE5C6B1FA0}"/>
              </a:ext>
            </a:extLst>
          </p:cNvPr>
          <p:cNvSpPr/>
          <p:nvPr/>
        </p:nvSpPr>
        <p:spPr>
          <a:xfrm>
            <a:off x="3749814" y="2302385"/>
            <a:ext cx="163830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Head of Sub-Directorate</a:t>
            </a:r>
            <a:endParaRPr lang="en-ID" sz="11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BBB206-89B7-4683-8EFA-7D7A07D65890}"/>
              </a:ext>
            </a:extLst>
          </p:cNvPr>
          <p:cNvSpPr/>
          <p:nvPr/>
        </p:nvSpPr>
        <p:spPr>
          <a:xfrm>
            <a:off x="3165216" y="1838733"/>
            <a:ext cx="2807495" cy="369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Shelter Sub Cluster Support Team</a:t>
            </a:r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79205-5467-479A-B19C-81ECBD59C284}"/>
              </a:ext>
            </a:extLst>
          </p:cNvPr>
          <p:cNvSpPr/>
          <p:nvPr/>
        </p:nvSpPr>
        <p:spPr>
          <a:xfrm>
            <a:off x="3388656" y="2693477"/>
            <a:ext cx="2360613" cy="295275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National Cluster Support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DEE9B3-9807-48E2-96CE-B459BD19F8D1}"/>
              </a:ext>
            </a:extLst>
          </p:cNvPr>
          <p:cNvSpPr/>
          <p:nvPr/>
        </p:nvSpPr>
        <p:spPr>
          <a:xfrm>
            <a:off x="3047346" y="3142335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Technical Advisor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BCA89E-A1D1-43B8-9A67-5F4D0B979605}"/>
              </a:ext>
            </a:extLst>
          </p:cNvPr>
          <p:cNvSpPr/>
          <p:nvPr/>
        </p:nvSpPr>
        <p:spPr>
          <a:xfrm>
            <a:off x="4120097" y="3142335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IM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7C1EA4-131A-40C6-BF48-F8953AACCDCF}"/>
              </a:ext>
            </a:extLst>
          </p:cNvPr>
          <p:cNvSpPr/>
          <p:nvPr/>
        </p:nvSpPr>
        <p:spPr>
          <a:xfrm>
            <a:off x="5192848" y="3142335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Comms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03A82-130C-47EE-9BE1-3FD517AC8075}"/>
              </a:ext>
            </a:extLst>
          </p:cNvPr>
          <p:cNvSpPr/>
          <p:nvPr/>
        </p:nvSpPr>
        <p:spPr>
          <a:xfrm>
            <a:off x="3047346" y="3789467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Admin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D8BC26-3B8B-40A2-B80C-4CF8B2A8E95A}"/>
              </a:ext>
            </a:extLst>
          </p:cNvPr>
          <p:cNvSpPr/>
          <p:nvPr/>
        </p:nvSpPr>
        <p:spPr>
          <a:xfrm>
            <a:off x="5192848" y="3789467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Comms Assistant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D12F62-8679-44B9-88FF-2BB891024FC2}"/>
              </a:ext>
            </a:extLst>
          </p:cNvPr>
          <p:cNvSpPr/>
          <p:nvPr/>
        </p:nvSpPr>
        <p:spPr>
          <a:xfrm>
            <a:off x="4120097" y="3789467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Admin Officer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ACBE9-9DB9-46C8-AF24-DB334D77F9CD}"/>
              </a:ext>
            </a:extLst>
          </p:cNvPr>
          <p:cNvSpPr/>
          <p:nvPr/>
        </p:nvSpPr>
        <p:spPr>
          <a:xfrm>
            <a:off x="6462057" y="2693477"/>
            <a:ext cx="2524125" cy="295275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NTB Cluster Support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7AA0AE-355B-41B8-8062-379773493C72}"/>
              </a:ext>
            </a:extLst>
          </p:cNvPr>
          <p:cNvSpPr/>
          <p:nvPr/>
        </p:nvSpPr>
        <p:spPr>
          <a:xfrm>
            <a:off x="6696134" y="3142335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IM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4EFFCB-C5F9-403A-95BC-8DD2D83D9DB5}"/>
              </a:ext>
            </a:extLst>
          </p:cNvPr>
          <p:cNvSpPr/>
          <p:nvPr/>
        </p:nvSpPr>
        <p:spPr>
          <a:xfrm>
            <a:off x="7735827" y="3142335"/>
            <a:ext cx="1072751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Roving Support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D3C56B-3840-445C-8A45-930C57711E0D}"/>
              </a:ext>
            </a:extLst>
          </p:cNvPr>
          <p:cNvSpPr/>
          <p:nvPr/>
        </p:nvSpPr>
        <p:spPr>
          <a:xfrm>
            <a:off x="414278" y="2693477"/>
            <a:ext cx="2033588" cy="295275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Cluster Support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DEDE0F-3A26-437B-94E3-EBAAA81F3572}"/>
              </a:ext>
            </a:extLst>
          </p:cNvPr>
          <p:cNvSpPr/>
          <p:nvPr/>
        </p:nvSpPr>
        <p:spPr>
          <a:xfrm>
            <a:off x="1550134" y="3142335"/>
            <a:ext cx="897732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IM Coordinator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D78451-7B66-4866-A08D-165C2C837CB3}"/>
              </a:ext>
            </a:extLst>
          </p:cNvPr>
          <p:cNvSpPr/>
          <p:nvPr/>
        </p:nvSpPr>
        <p:spPr>
          <a:xfrm>
            <a:off x="167819" y="4063993"/>
            <a:ext cx="722713" cy="42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Palu </a:t>
            </a:r>
          </a:p>
          <a:p>
            <a:pPr algn="ctr"/>
            <a:r>
              <a:rPr lang="en-US" sz="1100"/>
              <a:t>Hub</a:t>
            </a:r>
            <a:endParaRPr lang="en-ID" sz="11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07782-D483-410A-8DAB-36646746CBA4}"/>
              </a:ext>
            </a:extLst>
          </p:cNvPr>
          <p:cNvSpPr/>
          <p:nvPr/>
        </p:nvSpPr>
        <p:spPr>
          <a:xfrm>
            <a:off x="976544" y="4063993"/>
            <a:ext cx="722713" cy="42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Sigi </a:t>
            </a:r>
          </a:p>
          <a:p>
            <a:pPr algn="ctr"/>
            <a:r>
              <a:rPr lang="en-US" sz="1100"/>
              <a:t>Hub</a:t>
            </a:r>
            <a:endParaRPr lang="en-ID" sz="11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3C3A07-204F-4C95-9DCB-1EE411601D62}"/>
              </a:ext>
            </a:extLst>
          </p:cNvPr>
          <p:cNvSpPr/>
          <p:nvPr/>
        </p:nvSpPr>
        <p:spPr>
          <a:xfrm>
            <a:off x="1785269" y="4063993"/>
            <a:ext cx="722713" cy="42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Donggala</a:t>
            </a:r>
          </a:p>
          <a:p>
            <a:pPr algn="ctr"/>
            <a:r>
              <a:rPr lang="en-US" sz="1100"/>
              <a:t>Hub</a:t>
            </a:r>
            <a:endParaRPr lang="en-ID" sz="11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EF45D7-98C7-4317-AC96-E5856C753197}"/>
              </a:ext>
            </a:extLst>
          </p:cNvPr>
          <p:cNvSpPr/>
          <p:nvPr/>
        </p:nvSpPr>
        <p:spPr>
          <a:xfrm>
            <a:off x="800099" y="3142335"/>
            <a:ext cx="657391" cy="425550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Admin Officer</a:t>
            </a:r>
            <a:endParaRPr lang="en-ID" sz="110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990CD1-B2F9-4D7C-92D7-0738A34F4B21}"/>
              </a:ext>
            </a:extLst>
          </p:cNvPr>
          <p:cNvGrpSpPr/>
          <p:nvPr/>
        </p:nvGrpSpPr>
        <p:grpSpPr>
          <a:xfrm>
            <a:off x="318691" y="3740722"/>
            <a:ext cx="2020776" cy="370901"/>
            <a:chOff x="318691" y="4173345"/>
            <a:chExt cx="2020776" cy="3709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D72EACE-0506-473A-8FB3-B61475B37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828" r="24792" b="17550"/>
            <a:stretch/>
          </p:blipFill>
          <p:spPr>
            <a:xfrm>
              <a:off x="1953783" y="4173345"/>
              <a:ext cx="385684" cy="3688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DDDD38-7633-4B0B-AA93-256E9289A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302"/>
            <a:stretch/>
          </p:blipFill>
          <p:spPr>
            <a:xfrm>
              <a:off x="318691" y="4192954"/>
              <a:ext cx="439677" cy="351292"/>
            </a:xfrm>
            <a:prstGeom prst="rect">
              <a:avLst/>
            </a:prstGeom>
          </p:spPr>
        </p:pic>
        <p:pic>
          <p:nvPicPr>
            <p:cNvPr id="36" name="Picture 4" descr="Image result for CRS logo">
              <a:extLst>
                <a:ext uri="{FF2B5EF4-FFF2-40B4-BE49-F238E27FC236}">
                  <a16:creationId xmlns:a16="http://schemas.microsoft.com/office/drawing/2014/main" id="{74C3D8D3-2878-4467-8DD7-D12F7263E0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" t="3311" r="60350" b="17360"/>
            <a:stretch/>
          </p:blipFill>
          <p:spPr bwMode="auto">
            <a:xfrm>
              <a:off x="1211477" y="4174853"/>
              <a:ext cx="252845" cy="367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335C2E2-AC5E-408F-95C0-89C3B99711C8}"/>
              </a:ext>
            </a:extLst>
          </p:cNvPr>
          <p:cNvSpPr/>
          <p:nvPr/>
        </p:nvSpPr>
        <p:spPr>
          <a:xfrm>
            <a:off x="3251716" y="4372134"/>
            <a:ext cx="1197397" cy="295275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Asbestos Advisor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3BAD3B-5FC7-4C92-ADCB-7452A98538C6}"/>
              </a:ext>
            </a:extLst>
          </p:cNvPr>
          <p:cNvSpPr/>
          <p:nvPr/>
        </p:nvSpPr>
        <p:spPr>
          <a:xfrm>
            <a:off x="4594148" y="4372134"/>
            <a:ext cx="1197397" cy="295275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Recovery Advisor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AF7BE3-C809-432A-ADFA-BE88171F1807}"/>
              </a:ext>
            </a:extLst>
          </p:cNvPr>
          <p:cNvSpPr/>
          <p:nvPr/>
        </p:nvSpPr>
        <p:spPr>
          <a:xfrm>
            <a:off x="6780728" y="802720"/>
            <a:ext cx="1197397" cy="494776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STAG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CBF283-3527-4A45-9C29-9DF5DBE122AB}"/>
              </a:ext>
            </a:extLst>
          </p:cNvPr>
          <p:cNvSpPr/>
          <p:nvPr/>
        </p:nvSpPr>
        <p:spPr>
          <a:xfrm>
            <a:off x="6780728" y="1428601"/>
            <a:ext cx="1197397" cy="534723"/>
          </a:xfrm>
          <a:prstGeom prst="rect">
            <a:avLst/>
          </a:prstGeom>
          <a:solidFill>
            <a:srgbClr val="C6BEB9"/>
          </a:solidFill>
          <a:ln w="28575">
            <a:solidFill>
              <a:srgbClr val="E423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GSC Support Team</a:t>
            </a:r>
            <a:endParaRPr lang="en-ID" sz="110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6CEC48-5F12-420A-8C53-3D0744F9D841}"/>
              </a:ext>
            </a:extLst>
          </p:cNvPr>
          <p:cNvSpPr/>
          <p:nvPr/>
        </p:nvSpPr>
        <p:spPr>
          <a:xfrm>
            <a:off x="483042" y="2302385"/>
            <a:ext cx="189606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Provincial Social Affairs Office</a:t>
            </a:r>
            <a:endParaRPr lang="en-ID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D28CE9-CD03-4834-AE09-9FF86FF0A247}"/>
              </a:ext>
            </a:extLst>
          </p:cNvPr>
          <p:cNvSpPr/>
          <p:nvPr/>
        </p:nvSpPr>
        <p:spPr>
          <a:xfrm>
            <a:off x="6738526" y="2302385"/>
            <a:ext cx="1896060" cy="295275"/>
          </a:xfrm>
          <a:prstGeom prst="rect">
            <a:avLst/>
          </a:prstGeom>
          <a:solidFill>
            <a:srgbClr val="27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Provincial Social Affairs Office</a:t>
            </a:r>
            <a:endParaRPr lang="en-ID" sz="110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B630CF-1BCE-4BA2-B9DE-47E279FF46BF}"/>
              </a:ext>
            </a:extLst>
          </p:cNvPr>
          <p:cNvCxnSpPr>
            <a:cxnSpLocks/>
            <a:stCxn id="42" idx="3"/>
            <a:endCxn id="7" idx="1"/>
          </p:cNvCxnSpPr>
          <p:nvPr/>
        </p:nvCxnSpPr>
        <p:spPr>
          <a:xfrm>
            <a:off x="2379102" y="2450023"/>
            <a:ext cx="1370712" cy="0"/>
          </a:xfrm>
          <a:prstGeom prst="line">
            <a:avLst/>
          </a:prstGeom>
          <a:ln w="28575">
            <a:solidFill>
              <a:srgbClr val="2782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20FD69-1B77-4928-A6E8-ECAC78D01EE7}"/>
              </a:ext>
            </a:extLst>
          </p:cNvPr>
          <p:cNvCxnSpPr>
            <a:cxnSpLocks/>
            <a:stCxn id="7" idx="3"/>
            <a:endCxn id="43" idx="1"/>
          </p:cNvCxnSpPr>
          <p:nvPr/>
        </p:nvCxnSpPr>
        <p:spPr>
          <a:xfrm>
            <a:off x="5388114" y="2450023"/>
            <a:ext cx="1350412" cy="0"/>
          </a:xfrm>
          <a:prstGeom prst="line">
            <a:avLst/>
          </a:prstGeom>
          <a:ln w="28575">
            <a:solidFill>
              <a:srgbClr val="2782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F969A463-5343-41D2-A114-839C5A44169B}"/>
              </a:ext>
            </a:extLst>
          </p:cNvPr>
          <p:cNvCxnSpPr>
            <a:stCxn id="3" idx="3"/>
            <a:endCxn id="40" idx="1"/>
          </p:cNvCxnSpPr>
          <p:nvPr/>
        </p:nvCxnSpPr>
        <p:spPr>
          <a:xfrm flipV="1">
            <a:off x="5972711" y="1050108"/>
            <a:ext cx="808017" cy="973291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FA1F9E4F-DB6C-4378-A6EA-B9F3C78CDC57}"/>
              </a:ext>
            </a:extLst>
          </p:cNvPr>
          <p:cNvCxnSpPr>
            <a:stCxn id="3" idx="3"/>
            <a:endCxn id="41" idx="1"/>
          </p:cNvCxnSpPr>
          <p:nvPr/>
        </p:nvCxnSpPr>
        <p:spPr>
          <a:xfrm flipV="1">
            <a:off x="5972711" y="1695963"/>
            <a:ext cx="808017" cy="327436"/>
          </a:xfrm>
          <a:prstGeom prst="bentConnector3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65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09B4D2-18F2-4C00-BBCE-63F0830A26DC}"/>
              </a:ext>
            </a:extLst>
          </p:cNvPr>
          <p:cNvSpPr txBox="1"/>
          <p:nvPr/>
        </p:nvSpPr>
        <p:spPr>
          <a:xfrm>
            <a:off x="186643" y="597092"/>
            <a:ext cx="681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Firewall between Implementation and Coordination 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1EF95-880D-4B60-AF32-C3789B464252}"/>
              </a:ext>
            </a:extLst>
          </p:cNvPr>
          <p:cNvSpPr txBox="1"/>
          <p:nvPr/>
        </p:nvSpPr>
        <p:spPr>
          <a:xfrm>
            <a:off x="186642" y="123280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1045B-8C81-4E02-B478-00607353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97" y="1001629"/>
            <a:ext cx="6236620" cy="36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7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019AEAE-672E-4A5F-B13D-AFF415533487}"/>
              </a:ext>
            </a:extLst>
          </p:cNvPr>
          <p:cNvSpPr/>
          <p:nvPr/>
        </p:nvSpPr>
        <p:spPr>
          <a:xfrm>
            <a:off x="5612906" y="3153529"/>
            <a:ext cx="1341058" cy="456846"/>
          </a:xfrm>
          <a:prstGeom prst="roundRect">
            <a:avLst/>
          </a:prstGeom>
          <a:solidFill>
            <a:srgbClr val="02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260114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Coordination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260113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FAA5DA0-5B5B-4DF1-A3E6-4B0FED343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37" y="1143832"/>
            <a:ext cx="1770629" cy="1770629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203D09-E81B-4609-850F-90981B3AFE68}"/>
              </a:ext>
            </a:extLst>
          </p:cNvPr>
          <p:cNvSpPr txBox="1"/>
          <p:nvPr/>
        </p:nvSpPr>
        <p:spPr>
          <a:xfrm>
            <a:off x="5721083" y="2312755"/>
            <a:ext cx="1290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members of </a:t>
            </a:r>
          </a:p>
          <a:p>
            <a:pPr algn="ctr" defTabSz="685800">
              <a:buClrTx/>
            </a:pP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Strategic and Technical Advisory Group</a:t>
            </a:r>
            <a:endParaRPr lang="en-ID" sz="10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922B90-6528-4E4E-95BD-6C447F02128B}"/>
              </a:ext>
            </a:extLst>
          </p:cNvPr>
          <p:cNvSpPr txBox="1"/>
          <p:nvPr/>
        </p:nvSpPr>
        <p:spPr>
          <a:xfrm>
            <a:off x="5891411" y="1997293"/>
            <a:ext cx="1062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r>
              <a:rPr lang="en-US" sz="21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C3A59E-C604-44D5-A938-96BD59FBCD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44" y="1143064"/>
            <a:ext cx="817223" cy="81722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4DEEB97-0053-4A40-981D-914538AE31C1}"/>
              </a:ext>
            </a:extLst>
          </p:cNvPr>
          <p:cNvSpPr txBox="1"/>
          <p:nvPr/>
        </p:nvSpPr>
        <p:spPr>
          <a:xfrm>
            <a:off x="2230430" y="1997294"/>
            <a:ext cx="1062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200+ </a:t>
            </a:r>
            <a:r>
              <a:rPr lang="en-US" sz="105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humanitarian organisations</a:t>
            </a:r>
            <a:endParaRPr lang="en-US" sz="12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8732B65-42BB-4A4D-B39B-C524BCF31F43}"/>
              </a:ext>
            </a:extLst>
          </p:cNvPr>
          <p:cNvSpPr/>
          <p:nvPr/>
        </p:nvSpPr>
        <p:spPr>
          <a:xfrm>
            <a:off x="6014075" y="1133629"/>
            <a:ext cx="817224" cy="817224"/>
          </a:xfrm>
          <a:prstGeom prst="roundRect">
            <a:avLst/>
          </a:prstGeom>
          <a:solidFill>
            <a:srgbClr val="02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picture containing plate, food&#10;&#10;Description automatically generated">
            <a:extLst>
              <a:ext uri="{FF2B5EF4-FFF2-40B4-BE49-F238E27FC236}">
                <a16:creationId xmlns:a16="http://schemas.microsoft.com/office/drawing/2014/main" id="{6ADBC3DC-95F4-4B59-9FD4-2D2E8F8352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56" y="1180781"/>
            <a:ext cx="716076" cy="716076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7807DDC-12A9-41EF-8A65-F020CE987734}"/>
              </a:ext>
            </a:extLst>
          </p:cNvPr>
          <p:cNvSpPr/>
          <p:nvPr/>
        </p:nvSpPr>
        <p:spPr>
          <a:xfrm>
            <a:off x="2336173" y="3153529"/>
            <a:ext cx="1062553" cy="456846"/>
          </a:xfrm>
          <a:prstGeom prst="roundRect">
            <a:avLst/>
          </a:prstGeom>
          <a:solidFill>
            <a:srgbClr val="02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B7178F-34B5-4AAD-BC46-F9DD6A31829D}"/>
              </a:ext>
            </a:extLst>
          </p:cNvPr>
          <p:cNvSpPr txBox="1"/>
          <p:nvPr/>
        </p:nvSpPr>
        <p:spPr>
          <a:xfrm>
            <a:off x="2336171" y="3171794"/>
            <a:ext cx="1062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1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Coordination Support team</a:t>
            </a:r>
            <a:endParaRPr lang="en-ID" sz="11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4BB3828-F4D8-4124-96A1-6D9C3BDFEDF3}"/>
              </a:ext>
            </a:extLst>
          </p:cNvPr>
          <p:cNvSpPr/>
          <p:nvPr/>
        </p:nvSpPr>
        <p:spPr>
          <a:xfrm>
            <a:off x="3791993" y="3153530"/>
            <a:ext cx="1530883" cy="456846"/>
          </a:xfrm>
          <a:prstGeom prst="roundRect">
            <a:avLst/>
          </a:prstGeom>
          <a:solidFill>
            <a:srgbClr val="02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F732CE-1032-4888-B01C-4FE948F137EF}"/>
              </a:ext>
            </a:extLst>
          </p:cNvPr>
          <p:cNvSpPr txBox="1"/>
          <p:nvPr/>
        </p:nvSpPr>
        <p:spPr>
          <a:xfrm>
            <a:off x="3713935" y="3244406"/>
            <a:ext cx="166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Coordination Hubs</a:t>
            </a:r>
            <a:endParaRPr lang="en-ID" sz="10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725475-E51D-4772-A6D0-623C962C1B5A}"/>
              </a:ext>
            </a:extLst>
          </p:cNvPr>
          <p:cNvSpPr/>
          <p:nvPr/>
        </p:nvSpPr>
        <p:spPr>
          <a:xfrm>
            <a:off x="2487706" y="1566251"/>
            <a:ext cx="476845" cy="205419"/>
          </a:xfrm>
          <a:custGeom>
            <a:avLst/>
            <a:gdLst>
              <a:gd name="connsiteX0" fmla="*/ 0 w 635793"/>
              <a:gd name="connsiteY0" fmla="*/ 26216 h 273892"/>
              <a:gd name="connsiteX1" fmla="*/ 11906 w 635793"/>
              <a:gd name="connsiteY1" fmla="*/ 271485 h 273892"/>
              <a:gd name="connsiteX2" fmla="*/ 64293 w 635793"/>
              <a:gd name="connsiteY2" fmla="*/ 273866 h 273892"/>
              <a:gd name="connsiteX3" fmla="*/ 635793 w 635793"/>
              <a:gd name="connsiteY3" fmla="*/ 266722 h 273892"/>
              <a:gd name="connsiteX4" fmla="*/ 631031 w 635793"/>
              <a:gd name="connsiteY4" fmla="*/ 233385 h 273892"/>
              <a:gd name="connsiteX5" fmla="*/ 621506 w 635793"/>
              <a:gd name="connsiteY5" fmla="*/ 2404 h 273892"/>
              <a:gd name="connsiteX6" fmla="*/ 566737 w 635793"/>
              <a:gd name="connsiteY6" fmla="*/ 22 h 273892"/>
              <a:gd name="connsiteX7" fmla="*/ 0 w 635793"/>
              <a:gd name="connsiteY7" fmla="*/ 26216 h 27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5793" h="273892">
                <a:moveTo>
                  <a:pt x="0" y="26216"/>
                </a:moveTo>
                <a:lnTo>
                  <a:pt x="11906" y="271485"/>
                </a:lnTo>
                <a:cubicBezTo>
                  <a:pt x="51577" y="274318"/>
                  <a:pt x="34102" y="273866"/>
                  <a:pt x="64293" y="273866"/>
                </a:cubicBezTo>
                <a:lnTo>
                  <a:pt x="635793" y="266722"/>
                </a:lnTo>
                <a:cubicBezTo>
                  <a:pt x="630605" y="238186"/>
                  <a:pt x="631031" y="249403"/>
                  <a:pt x="631031" y="233385"/>
                </a:cubicBezTo>
                <a:lnTo>
                  <a:pt x="621506" y="2404"/>
                </a:lnTo>
                <a:cubicBezTo>
                  <a:pt x="579451" y="-401"/>
                  <a:pt x="597720" y="22"/>
                  <a:pt x="566737" y="22"/>
                </a:cubicBezTo>
                <a:lnTo>
                  <a:pt x="0" y="26216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98A876-94D0-4C1C-B6FA-07A74D5CAA9D}"/>
              </a:ext>
            </a:extLst>
          </p:cNvPr>
          <p:cNvSpPr txBox="1"/>
          <p:nvPr/>
        </p:nvSpPr>
        <p:spPr>
          <a:xfrm>
            <a:off x="2336171" y="3638728"/>
            <a:ext cx="1062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80DEE3-5C77-4359-9C5A-9C97561141F9}"/>
              </a:ext>
            </a:extLst>
          </p:cNvPr>
          <p:cNvSpPr txBox="1"/>
          <p:nvPr/>
        </p:nvSpPr>
        <p:spPr>
          <a:xfrm>
            <a:off x="5447466" y="3166786"/>
            <a:ext cx="166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NGO district focal points</a:t>
            </a:r>
            <a:endParaRPr lang="en-ID" sz="105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89D34F-CAD4-442E-B0DF-E6AAC0F2B540}"/>
              </a:ext>
            </a:extLst>
          </p:cNvPr>
          <p:cNvSpPr txBox="1"/>
          <p:nvPr/>
        </p:nvSpPr>
        <p:spPr>
          <a:xfrm>
            <a:off x="5792945" y="3638728"/>
            <a:ext cx="1062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74605F-A527-4AC3-ABF5-87A17299AB9B}"/>
              </a:ext>
            </a:extLst>
          </p:cNvPr>
          <p:cNvSpPr txBox="1"/>
          <p:nvPr/>
        </p:nvSpPr>
        <p:spPr>
          <a:xfrm>
            <a:off x="4015605" y="3638728"/>
            <a:ext cx="1062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7D2EF2-4E78-42BA-96F2-A80AACA9005B}"/>
              </a:ext>
            </a:extLst>
          </p:cNvPr>
          <p:cNvSpPr txBox="1"/>
          <p:nvPr/>
        </p:nvSpPr>
        <p:spPr>
          <a:xfrm>
            <a:off x="2953052" y="4047076"/>
            <a:ext cx="1062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6ED6DE2-4669-48DB-9D20-A34A62616E49}"/>
              </a:ext>
            </a:extLst>
          </p:cNvPr>
          <p:cNvSpPr/>
          <p:nvPr/>
        </p:nvSpPr>
        <p:spPr>
          <a:xfrm>
            <a:off x="3791993" y="4081702"/>
            <a:ext cx="1530884" cy="207749"/>
          </a:xfrm>
          <a:prstGeom prst="roundRect">
            <a:avLst/>
          </a:prstGeom>
          <a:solidFill>
            <a:srgbClr val="02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ID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2CA1F7-23D3-4337-B35B-62BE66A5CD8E}"/>
              </a:ext>
            </a:extLst>
          </p:cNvPr>
          <p:cNvSpPr txBox="1"/>
          <p:nvPr/>
        </p:nvSpPr>
        <p:spPr>
          <a:xfrm>
            <a:off x="3791993" y="4076693"/>
            <a:ext cx="1530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9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Meetings facilitated over</a:t>
            </a:r>
            <a:endParaRPr lang="en-ID" sz="900" kern="120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ACEEF9-3449-4DB6-A4AC-5684506CE97A}"/>
              </a:ext>
            </a:extLst>
          </p:cNvPr>
          <p:cNvSpPr txBox="1"/>
          <p:nvPr/>
        </p:nvSpPr>
        <p:spPr>
          <a:xfrm>
            <a:off x="5078158" y="4047076"/>
            <a:ext cx="1062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350" kern="1200">
                <a:solidFill>
                  <a:srgbClr val="F2C31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yrs</a:t>
            </a:r>
          </a:p>
        </p:txBody>
      </p:sp>
    </p:spTree>
    <p:extLst>
      <p:ext uri="{BB962C8B-B14F-4D97-AF65-F5344CB8AC3E}">
        <p14:creationId xmlns:p14="http://schemas.microsoft.com/office/powerpoint/2010/main" val="198130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178562" y="602714"/>
            <a:ext cx="673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Leading example of nationalized coordination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178561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D8808-8B99-4043-8B82-8E4FD9EBC8C8}"/>
              </a:ext>
            </a:extLst>
          </p:cNvPr>
          <p:cNvSpPr txBox="1"/>
          <p:nvPr/>
        </p:nvSpPr>
        <p:spPr>
          <a:xfrm>
            <a:off x="2642758" y="1697208"/>
            <a:ext cx="617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16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largest national coordination platform </a:t>
            </a: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non-government actors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D15451-C88A-44A4-9154-3D6DE46106B0}"/>
              </a:ext>
            </a:extLst>
          </p:cNvPr>
          <p:cNvSpPr txBox="1"/>
          <p:nvPr/>
        </p:nvSpPr>
        <p:spPr>
          <a:xfrm>
            <a:off x="2642758" y="2583066"/>
            <a:ext cx="617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meetings chaired and </a:t>
            </a:r>
            <a:r>
              <a:rPr lang="en-US" sz="16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facilitated by Indonesians in Bahasa Indonesia</a:t>
            </a: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with bilingual translation as needed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548A41-8472-4F39-8CC4-89CF56F0BCEC}"/>
              </a:ext>
            </a:extLst>
          </p:cNvPr>
          <p:cNvSpPr txBox="1"/>
          <p:nvPr/>
        </p:nvSpPr>
        <p:spPr>
          <a:xfrm>
            <a:off x="2642758" y="2135789"/>
            <a:ext cx="6177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Leading </a:t>
            </a:r>
            <a:r>
              <a:rPr lang="en-US" sz="1600" kern="1200" dirty="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inter-agency collaboration </a:t>
            </a:r>
            <a:r>
              <a:rPr lang="en-US" sz="1600" kern="12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other line ministries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C67896-63B7-45BB-BCFD-CD7512FD01B8}"/>
              </a:ext>
            </a:extLst>
          </p:cNvPr>
          <p:cNvSpPr txBox="1"/>
          <p:nvPr/>
        </p:nvSpPr>
        <p:spPr>
          <a:xfrm>
            <a:off x="2642758" y="1276521"/>
            <a:ext cx="6177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 leading example of </a:t>
            </a:r>
            <a:r>
              <a:rPr lang="en-US" sz="16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localization of coordination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2B05C5-2B43-4431-A5B7-6D9682D0913A}"/>
              </a:ext>
            </a:extLst>
          </p:cNvPr>
          <p:cNvSpPr txBox="1"/>
          <p:nvPr/>
        </p:nvSpPr>
        <p:spPr>
          <a:xfrm>
            <a:off x="2642758" y="3220238"/>
            <a:ext cx="617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Maintaining an </a:t>
            </a:r>
            <a:r>
              <a:rPr lang="en-US" sz="16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open, inclusive, and participatory atmosphere </a:t>
            </a: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all actors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668EF4-C87B-4FCA-BF29-17F58E8591AF}"/>
              </a:ext>
            </a:extLst>
          </p:cNvPr>
          <p:cNvSpPr txBox="1"/>
          <p:nvPr/>
        </p:nvSpPr>
        <p:spPr>
          <a:xfrm>
            <a:off x="2788203" y="3718186"/>
            <a:ext cx="5729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Leading the paradigm shift from top down product driven aid to </a:t>
            </a:r>
            <a:r>
              <a:rPr lang="en-US" sz="1600" kern="1200">
                <a:solidFill>
                  <a:srgbClr val="FFC000">
                    <a:lumMod val="60000"/>
                    <a:lumOff val="4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participatory process-driven flexible assistance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6FD1837-9AB1-4382-BAB0-A20A0485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3" y="1837027"/>
            <a:ext cx="1716851" cy="17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Box 1032">
            <a:extLst>
              <a:ext uri="{FF2B5EF4-FFF2-40B4-BE49-F238E27FC236}">
                <a16:creationId xmlns:a16="http://schemas.microsoft.com/office/drawing/2014/main" id="{6D63548B-CEBB-4FC2-BBA3-53391062C7C7}"/>
              </a:ext>
            </a:extLst>
          </p:cNvPr>
          <p:cNvSpPr txBox="1"/>
          <p:nvPr/>
        </p:nvSpPr>
        <p:spPr>
          <a:xfrm>
            <a:off x="1989893" y="3644213"/>
            <a:ext cx="2430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The first humanitarian shelter standards in Indonesia, approved by local government in Central Sulawesi</a:t>
            </a:r>
            <a:endParaRPr lang="en-ID" sz="1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8C2CEB82-8D74-4C23-B34B-F62B8E2E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64" y="1045294"/>
            <a:ext cx="1754696" cy="2495567"/>
          </a:xfrm>
          <a:prstGeom prst="rect">
            <a:avLst/>
          </a:prstGeom>
        </p:spPr>
      </p:pic>
      <p:sp>
        <p:nvSpPr>
          <p:cNvPr id="1054" name="TextBox 1053">
            <a:extLst>
              <a:ext uri="{FF2B5EF4-FFF2-40B4-BE49-F238E27FC236}">
                <a16:creationId xmlns:a16="http://schemas.microsoft.com/office/drawing/2014/main" id="{7540DFC4-12EC-4B18-BDE2-E452FF98C5E6}"/>
              </a:ext>
            </a:extLst>
          </p:cNvPr>
          <p:cNvSpPr txBox="1"/>
          <p:nvPr/>
        </p:nvSpPr>
        <p:spPr>
          <a:xfrm>
            <a:off x="241487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Policies and Standards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55" name="TextBox 1054">
            <a:extLst>
              <a:ext uri="{FF2B5EF4-FFF2-40B4-BE49-F238E27FC236}">
                <a16:creationId xmlns:a16="http://schemas.microsoft.com/office/drawing/2014/main" id="{280D05B5-83EA-4AE5-8FEA-672B81AF244B}"/>
              </a:ext>
            </a:extLst>
          </p:cNvPr>
          <p:cNvSpPr txBox="1"/>
          <p:nvPr/>
        </p:nvSpPr>
        <p:spPr>
          <a:xfrm>
            <a:off x="241486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B6DB50F-1A9B-4BC1-8A63-0EEAD2BC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30" y="1043216"/>
            <a:ext cx="1565035" cy="249480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93E2868-9EF9-4967-9BEA-8DDEE07955B5}"/>
              </a:ext>
            </a:extLst>
          </p:cNvPr>
          <p:cNvSpPr txBox="1"/>
          <p:nvPr/>
        </p:nvSpPr>
        <p:spPr>
          <a:xfrm>
            <a:off x="4571447" y="3582280"/>
            <a:ext cx="2335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The first shelter recovery policies in Central Sulawesi outlining core principles, strategy, criteria, and assistance packages for NGOs</a:t>
            </a:r>
            <a:endParaRPr lang="en-ID" sz="12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39A6E4-5E9C-4B2E-91F1-37734A5D0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5425">
            <a:off x="2019794" y="2872849"/>
            <a:ext cx="722141" cy="722141"/>
          </a:xfrm>
          <a:prstGeom prst="rect">
            <a:avLst/>
          </a:prstGeom>
        </p:spPr>
      </p:pic>
      <p:pic>
        <p:nvPicPr>
          <p:cNvPr id="100" name="Picture 9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6A04B9-3E2B-4A4B-8FAD-D86C15F5E75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9786">
            <a:off x="4237833" y="2825780"/>
            <a:ext cx="722141" cy="7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3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9D528B12-07BF-443B-B9F1-B67D1408B306}"/>
              </a:ext>
            </a:extLst>
          </p:cNvPr>
          <p:cNvSpPr txBox="1"/>
          <p:nvPr/>
        </p:nvSpPr>
        <p:spPr>
          <a:xfrm>
            <a:off x="353271" y="602714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>
                <a:solidFill>
                  <a:prstClr val="white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National Shelter Guidelines</a:t>
            </a:r>
            <a:endParaRPr lang="en-ID" sz="1800" b="1" kern="1200">
              <a:solidFill>
                <a:prstClr val="white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782D5740-0849-4BB6-8B21-0062CEC6F847}"/>
              </a:ext>
            </a:extLst>
          </p:cNvPr>
          <p:cNvSpPr txBox="1"/>
          <p:nvPr/>
        </p:nvSpPr>
        <p:spPr>
          <a:xfrm>
            <a:off x="353271" y="128901"/>
            <a:ext cx="42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DC281E"/>
                </a:solidFill>
                <a:latin typeface="Montserrat" panose="00000500000000000000" pitchFamily="50" charset="0"/>
                <a:ea typeface="+mn-ea"/>
                <a:cs typeface="+mn-cs"/>
              </a:rPr>
              <a:t>Shelter Sub Cluster</a:t>
            </a:r>
            <a:endParaRPr lang="en-ID" sz="3000" b="1" kern="1200">
              <a:solidFill>
                <a:srgbClr val="DC281E"/>
              </a:solidFill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CE17E653-A1BE-4B45-863E-EF5BBDC6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5" b="1258"/>
          <a:stretch/>
        </p:blipFill>
        <p:spPr>
          <a:xfrm>
            <a:off x="1105689" y="1133628"/>
            <a:ext cx="2133022" cy="304473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E477E4-231A-43B8-B508-65FB119C8276}"/>
              </a:ext>
            </a:extLst>
          </p:cNvPr>
          <p:cNvSpPr txBox="1"/>
          <p:nvPr/>
        </p:nvSpPr>
        <p:spPr>
          <a:xfrm>
            <a:off x="3331279" y="1311894"/>
            <a:ext cx="534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2019, the Minister of Social Affairs officially launched the new National Humanitarian Shelter Guidelines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62A555-7929-4EC7-9E04-3D9F0222A9F4}"/>
              </a:ext>
            </a:extLst>
          </p:cNvPr>
          <p:cNvSpPr txBox="1"/>
          <p:nvPr/>
        </p:nvSpPr>
        <p:spPr>
          <a:xfrm>
            <a:off x="3475193" y="2299003"/>
            <a:ext cx="485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an overarching framework for all future humanitarian shelter operations by non government actors in Indonesia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493DA9-EE2A-4DF6-9C01-A572A281A8C8}"/>
              </a:ext>
            </a:extLst>
          </p:cNvPr>
          <p:cNvSpPr txBox="1"/>
          <p:nvPr/>
        </p:nvSpPr>
        <p:spPr>
          <a:xfrm>
            <a:off x="3399260" y="3491239"/>
            <a:ext cx="485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600" kern="120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Developed in collaboration with the Indonesian Red Cross </a:t>
            </a:r>
          </a:p>
        </p:txBody>
      </p:sp>
    </p:spTree>
    <p:extLst>
      <p:ext uri="{BB962C8B-B14F-4D97-AF65-F5344CB8AC3E}">
        <p14:creationId xmlns:p14="http://schemas.microsoft.com/office/powerpoint/2010/main" val="29458854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ss Cutting Issues and Inter Cluster Coordination">
  <a:themeElements>
    <a:clrScheme name="Shelter Cluster 3 Soft">
      <a:dk1>
        <a:srgbClr val="000000"/>
      </a:dk1>
      <a:lt1>
        <a:srgbClr val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978</Words>
  <Application>Microsoft Office PowerPoint</Application>
  <PresentationFormat>On-screen Show (16:9)</PresentationFormat>
  <Paragraphs>184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Helvetica</vt:lpstr>
      <vt:lpstr>Lato</vt:lpstr>
      <vt:lpstr>Montserrat</vt:lpstr>
      <vt:lpstr>Noto Sans Symbols</vt:lpstr>
      <vt:lpstr>Times New Roman</vt:lpstr>
      <vt:lpstr>Simple Light</vt:lpstr>
      <vt:lpstr>Cross Cutting Issues and Inter Cluster Coordination</vt:lpstr>
      <vt:lpstr>Office Theme</vt:lpstr>
      <vt:lpstr>Shelter Sub Cluster in 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GSC SAG Retreat 2018</dc:title>
  <dc:creator>Cecilia Schmölzer</dc:creator>
  <cp:lastModifiedBy>Shirin NARYMBAEVA</cp:lastModifiedBy>
  <cp:revision>26</cp:revision>
  <dcterms:modified xsi:type="dcterms:W3CDTF">2020-11-19T13:21:29Z</dcterms:modified>
</cp:coreProperties>
</file>