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8"/>
  </p:notesMasterIdLst>
  <p:handoutMasterIdLst>
    <p:handoutMasterId r:id="rId19"/>
  </p:handoutMasterIdLst>
  <p:sldIdLst>
    <p:sldId id="256" r:id="rId5"/>
    <p:sldId id="266" r:id="rId6"/>
    <p:sldId id="259" r:id="rId7"/>
    <p:sldId id="260" r:id="rId8"/>
    <p:sldId id="261" r:id="rId9"/>
    <p:sldId id="267" r:id="rId10"/>
    <p:sldId id="262" r:id="rId11"/>
    <p:sldId id="263" r:id="rId12"/>
    <p:sldId id="268" r:id="rId13"/>
    <p:sldId id="270" r:id="rId14"/>
    <p:sldId id="272" r:id="rId15"/>
    <p:sldId id="269" r:id="rId16"/>
    <p:sldId id="271" r:id="rId17"/>
  </p:sldIdLst>
  <p:sldSz cx="9144000" cy="6858000" type="screen4x3"/>
  <p:notesSz cx="6867525" cy="9994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chert, Christopher" initials="RC" lastIdx="1" clrIdx="0">
    <p:extLst>
      <p:ext uri="{19B8F6BF-5375-455C-9EA6-DF929625EA0E}">
        <p15:presenceInfo xmlns:p15="http://schemas.microsoft.com/office/powerpoint/2012/main" userId="Reichert, Christopher" providerId="None"/>
      </p:ext>
    </p:extLst>
  </p:cmAuthor>
  <p:cmAuthor id="2" name="Weatherall, Jennifer" initials="WJ" lastIdx="1" clrIdx="1">
    <p:extLst>
      <p:ext uri="{19B8F6BF-5375-455C-9EA6-DF929625EA0E}">
        <p15:presenceInfo xmlns:p15="http://schemas.microsoft.com/office/powerpoint/2012/main" userId="S::jennifer.weatherall@crs.org::60684c36-0fab-42c1-83cb-978237b0c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630"/>
    <a:srgbClr val="7F1416"/>
    <a:srgbClr val="459FD5"/>
    <a:srgbClr val="043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72470" autoAdjust="0"/>
  </p:normalViewPr>
  <p:slideViewPr>
    <p:cSldViewPr>
      <p:cViewPr varScale="1">
        <p:scale>
          <a:sx n="45" d="100"/>
          <a:sy n="45" d="100"/>
        </p:scale>
        <p:origin x="1672" y="44"/>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85" d="100"/>
          <a:sy n="85" d="100"/>
        </p:scale>
        <p:origin x="-3834" y="-96"/>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chert, Christopher" userId="809567a2-706c-4380-9aab-3722fbbe1c3c" providerId="ADAL" clId="{51779CC6-7A29-4C31-BABC-D22915ADBAC6}"/>
    <pc:docChg chg="custSel modSld">
      <pc:chgData name="Reichert, Christopher" userId="809567a2-706c-4380-9aab-3722fbbe1c3c" providerId="ADAL" clId="{51779CC6-7A29-4C31-BABC-D22915ADBAC6}" dt="2020-10-06T09:24:54.193" v="144" actId="20577"/>
      <pc:docMkLst>
        <pc:docMk/>
      </pc:docMkLst>
      <pc:sldChg chg="modNotesTx">
        <pc:chgData name="Reichert, Christopher" userId="809567a2-706c-4380-9aab-3722fbbe1c3c" providerId="ADAL" clId="{51779CC6-7A29-4C31-BABC-D22915ADBAC6}" dt="2020-10-06T09:24:54.193" v="144" actId="20577"/>
        <pc:sldMkLst>
          <pc:docMk/>
          <pc:sldMk cId="3025351099" sldId="2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928" cy="499745"/>
          </a:xfrm>
          <a:prstGeom prst="rect">
            <a:avLst/>
          </a:prstGeom>
        </p:spPr>
        <p:txBody>
          <a:bodyPr vert="horz" lIns="96350" tIns="48175" rIns="96350" bIns="48175" rtlCol="0"/>
          <a:lstStyle>
            <a:lvl1pPr algn="l">
              <a:defRPr sz="1300"/>
            </a:lvl1pPr>
          </a:lstStyle>
          <a:p>
            <a:endParaRPr lang="en-GB" dirty="0"/>
          </a:p>
        </p:txBody>
      </p:sp>
      <p:sp>
        <p:nvSpPr>
          <p:cNvPr id="3" name="Date Placeholder 2"/>
          <p:cNvSpPr>
            <a:spLocks noGrp="1"/>
          </p:cNvSpPr>
          <p:nvPr>
            <p:ph type="dt" sz="quarter" idx="1"/>
          </p:nvPr>
        </p:nvSpPr>
        <p:spPr>
          <a:xfrm>
            <a:off x="3890008" y="0"/>
            <a:ext cx="2975928" cy="499745"/>
          </a:xfrm>
          <a:prstGeom prst="rect">
            <a:avLst/>
          </a:prstGeom>
        </p:spPr>
        <p:txBody>
          <a:bodyPr vert="horz" lIns="96350" tIns="48175" rIns="96350" bIns="48175" rtlCol="0"/>
          <a:lstStyle>
            <a:lvl1pPr algn="r">
              <a:defRPr sz="1300"/>
            </a:lvl1pPr>
          </a:lstStyle>
          <a:p>
            <a:fld id="{12381A15-447F-4DD4-BE92-B6C845C6DFBC}" type="datetimeFigureOut">
              <a:rPr lang="en-GB" smtClean="0"/>
              <a:t>06/10/2020</a:t>
            </a:fld>
            <a:endParaRPr lang="en-GB" dirty="0"/>
          </a:p>
        </p:txBody>
      </p:sp>
      <p:sp>
        <p:nvSpPr>
          <p:cNvPr id="4" name="Footer Placeholder 3"/>
          <p:cNvSpPr>
            <a:spLocks noGrp="1"/>
          </p:cNvSpPr>
          <p:nvPr>
            <p:ph type="ftr" sz="quarter" idx="2"/>
          </p:nvPr>
        </p:nvSpPr>
        <p:spPr>
          <a:xfrm>
            <a:off x="0" y="9493420"/>
            <a:ext cx="2975928" cy="499745"/>
          </a:xfrm>
          <a:prstGeom prst="rect">
            <a:avLst/>
          </a:prstGeom>
        </p:spPr>
        <p:txBody>
          <a:bodyPr vert="horz" lIns="96350" tIns="48175" rIns="96350" bIns="48175" rtlCol="0" anchor="b"/>
          <a:lstStyle>
            <a:lvl1pPr algn="l">
              <a:defRPr sz="1300"/>
            </a:lvl1pPr>
          </a:lstStyle>
          <a:p>
            <a:endParaRPr lang="en-GB" dirty="0"/>
          </a:p>
        </p:txBody>
      </p:sp>
      <p:sp>
        <p:nvSpPr>
          <p:cNvPr id="5" name="Slide Number Placeholder 4"/>
          <p:cNvSpPr>
            <a:spLocks noGrp="1"/>
          </p:cNvSpPr>
          <p:nvPr>
            <p:ph type="sldNum" sz="quarter" idx="3"/>
          </p:nvPr>
        </p:nvSpPr>
        <p:spPr>
          <a:xfrm>
            <a:off x="3890008" y="9493420"/>
            <a:ext cx="2975928" cy="499745"/>
          </a:xfrm>
          <a:prstGeom prst="rect">
            <a:avLst/>
          </a:prstGeom>
        </p:spPr>
        <p:txBody>
          <a:bodyPr vert="horz" lIns="96350" tIns="48175" rIns="96350" bIns="48175" rtlCol="0" anchor="b"/>
          <a:lstStyle>
            <a:lvl1pPr algn="r">
              <a:defRPr sz="1300"/>
            </a:lvl1pPr>
          </a:lstStyle>
          <a:p>
            <a:fld id="{6774B565-FA1E-4D79-963C-08C1D370763F}" type="slidenum">
              <a:rPr lang="en-GB" smtClean="0"/>
              <a:t>‹#›</a:t>
            </a:fld>
            <a:endParaRPr lang="en-GB" dirty="0"/>
          </a:p>
        </p:txBody>
      </p:sp>
    </p:spTree>
    <p:extLst>
      <p:ext uri="{BB962C8B-B14F-4D97-AF65-F5344CB8AC3E}">
        <p14:creationId xmlns:p14="http://schemas.microsoft.com/office/powerpoint/2010/main" val="2996023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928" cy="499745"/>
          </a:xfrm>
          <a:prstGeom prst="rect">
            <a:avLst/>
          </a:prstGeom>
        </p:spPr>
        <p:txBody>
          <a:bodyPr vert="horz" lIns="96350" tIns="48175" rIns="96350" bIns="48175" rtlCol="0"/>
          <a:lstStyle>
            <a:lvl1pPr algn="l">
              <a:defRPr sz="1300"/>
            </a:lvl1pPr>
          </a:lstStyle>
          <a:p>
            <a:endParaRPr lang="en-GB" dirty="0"/>
          </a:p>
        </p:txBody>
      </p:sp>
      <p:sp>
        <p:nvSpPr>
          <p:cNvPr id="3" name="Date Placeholder 2"/>
          <p:cNvSpPr>
            <a:spLocks noGrp="1"/>
          </p:cNvSpPr>
          <p:nvPr>
            <p:ph type="dt" idx="1"/>
          </p:nvPr>
        </p:nvSpPr>
        <p:spPr>
          <a:xfrm>
            <a:off x="3890008" y="0"/>
            <a:ext cx="2975928" cy="499745"/>
          </a:xfrm>
          <a:prstGeom prst="rect">
            <a:avLst/>
          </a:prstGeom>
        </p:spPr>
        <p:txBody>
          <a:bodyPr vert="horz" lIns="96350" tIns="48175" rIns="96350" bIns="48175" rtlCol="0"/>
          <a:lstStyle>
            <a:lvl1pPr algn="r">
              <a:defRPr sz="1300"/>
            </a:lvl1pPr>
          </a:lstStyle>
          <a:p>
            <a:fld id="{7642051B-1B52-401F-AE1C-323DF4C20EDD}" type="datetimeFigureOut">
              <a:rPr lang="en-GB" smtClean="0"/>
              <a:t>06/10/2020</a:t>
            </a:fld>
            <a:endParaRPr lang="en-GB" dirty="0"/>
          </a:p>
        </p:txBody>
      </p:sp>
      <p:sp>
        <p:nvSpPr>
          <p:cNvPr id="4" name="Slide Image Placeholder 3"/>
          <p:cNvSpPr>
            <a:spLocks noGrp="1" noRot="1" noChangeAspect="1"/>
          </p:cNvSpPr>
          <p:nvPr>
            <p:ph type="sldImg" idx="2"/>
          </p:nvPr>
        </p:nvSpPr>
        <p:spPr>
          <a:xfrm>
            <a:off x="935038" y="749300"/>
            <a:ext cx="4997450" cy="3748088"/>
          </a:xfrm>
          <a:prstGeom prst="rect">
            <a:avLst/>
          </a:prstGeom>
          <a:noFill/>
          <a:ln w="12700">
            <a:solidFill>
              <a:prstClr val="black"/>
            </a:solidFill>
          </a:ln>
        </p:spPr>
        <p:txBody>
          <a:bodyPr vert="horz" lIns="96350" tIns="48175" rIns="96350" bIns="48175" rtlCol="0" anchor="ctr"/>
          <a:lstStyle/>
          <a:p>
            <a:endParaRPr lang="en-GB" dirty="0"/>
          </a:p>
        </p:txBody>
      </p:sp>
      <p:sp>
        <p:nvSpPr>
          <p:cNvPr id="5" name="Notes Placeholder 4"/>
          <p:cNvSpPr>
            <a:spLocks noGrp="1"/>
          </p:cNvSpPr>
          <p:nvPr>
            <p:ph type="body" sz="quarter" idx="3"/>
          </p:nvPr>
        </p:nvSpPr>
        <p:spPr>
          <a:xfrm>
            <a:off x="686753" y="4747578"/>
            <a:ext cx="5494020" cy="4497705"/>
          </a:xfrm>
          <a:prstGeom prst="rect">
            <a:avLst/>
          </a:prstGeom>
        </p:spPr>
        <p:txBody>
          <a:bodyPr vert="horz" lIns="96350" tIns="48175" rIns="96350" bIns="481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3420"/>
            <a:ext cx="2975928" cy="499745"/>
          </a:xfrm>
          <a:prstGeom prst="rect">
            <a:avLst/>
          </a:prstGeom>
        </p:spPr>
        <p:txBody>
          <a:bodyPr vert="horz" lIns="96350" tIns="48175" rIns="96350" bIns="48175"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90008" y="9493420"/>
            <a:ext cx="2975928" cy="499745"/>
          </a:xfrm>
          <a:prstGeom prst="rect">
            <a:avLst/>
          </a:prstGeom>
        </p:spPr>
        <p:txBody>
          <a:bodyPr vert="horz" lIns="96350" tIns="48175" rIns="96350" bIns="48175" rtlCol="0" anchor="b"/>
          <a:lstStyle>
            <a:lvl1pPr algn="r">
              <a:defRPr sz="1300"/>
            </a:lvl1pPr>
          </a:lstStyle>
          <a:p>
            <a:fld id="{712D3970-3CF0-432F-B2B8-46278E180B3C}" type="slidenum">
              <a:rPr lang="en-GB" smtClean="0"/>
              <a:t>‹#›</a:t>
            </a:fld>
            <a:endParaRPr lang="en-GB" dirty="0"/>
          </a:p>
        </p:txBody>
      </p:sp>
    </p:spTree>
    <p:extLst>
      <p:ext uri="{BB962C8B-B14F-4D97-AF65-F5344CB8AC3E}">
        <p14:creationId xmlns:p14="http://schemas.microsoft.com/office/powerpoint/2010/main" val="40133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2D3970-3CF0-432F-B2B8-46278E180B3C}" type="slidenum">
              <a:rPr lang="en-GB" smtClean="0"/>
              <a:t>1</a:t>
            </a:fld>
            <a:endParaRPr lang="en-GB" dirty="0"/>
          </a:p>
        </p:txBody>
      </p:sp>
    </p:spTree>
    <p:extLst>
      <p:ext uri="{BB962C8B-B14F-4D97-AF65-F5344CB8AC3E}">
        <p14:creationId xmlns:p14="http://schemas.microsoft.com/office/powerpoint/2010/main" val="422247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covering the top 10 recommendations, let’s focus on modalities.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cluster should consider a mixed approach for meeting the timber, pole and bamboo needs by layering in various modalities.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include: conditional cash and voucher pilots along with local, regional and intl in-kind purchases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the market for timber was very thin, suggesting large scale surge demand could be met by in-kind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Assuming processing can be increased, the centralized nature of the monopoly, provides a quality control check, and certain economies of scale – especially for the more distant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in-kind distributions would not support local markets.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the major players were using in-kind distributions for the emergency and transitional phases.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although there was interest in working with vouchers by formal vendors, there was little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Formal vendors held reservations on payment.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highlighted that previous experience led to cash flow issues as payments were made very late by certain entities.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monitoring would be relatively easier than the cash modality, it would exclude informal vendors.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the study highlighted that cash should also be considered as an option available to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cash modality is likely to better match individual needs with supply, emphasizing choice, supporting local markets, and small vendors.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a few pilots had been done locally, there was far less experience with this type of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expressed concerns around quality control, which would need to be addressed through TA and/or </a:t>
            </a:r>
            <a:r>
              <a:rPr lang="en-US" sz="1200" kern="1200" dirty="0" err="1">
                <a:solidFill>
                  <a:schemeClr val="tx1"/>
                </a:solidFill>
                <a:effectLst/>
                <a:latin typeface="+mn-lt"/>
                <a:ea typeface="+mn-ea"/>
                <a:cs typeface="+mn-cs"/>
              </a:rPr>
              <a:t>conditionalies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D3970-3CF0-432F-B2B8-46278E180B3C}" type="slidenum">
              <a:rPr lang="en-GB" smtClean="0"/>
              <a:t>10</a:t>
            </a:fld>
            <a:endParaRPr lang="en-GB"/>
          </a:p>
        </p:txBody>
      </p:sp>
    </p:spTree>
    <p:extLst>
      <p:ext uri="{BB962C8B-B14F-4D97-AF65-F5344CB8AC3E}">
        <p14:creationId xmlns:p14="http://schemas.microsoft.com/office/powerpoint/2010/main" val="1620464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Due to transport and logistical demands, bulk orders from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make fiscal and logistical sense at a certain tipping point, which ranges from 50 to 100 houses, depending on size. </a:t>
            </a:r>
          </a:p>
          <a:p>
            <a:pPr marL="228600" lvl="0" indent="-228600">
              <a:buFont typeface="+mj-lt"/>
              <a:buAutoNum type="arabicPeriod"/>
            </a:pPr>
            <a:r>
              <a:rPr lang="en-US" sz="1200" kern="1200" dirty="0">
                <a:solidFill>
                  <a:schemeClr val="tx1"/>
                </a:solidFill>
                <a:effectLst/>
                <a:latin typeface="+mn-lt"/>
                <a:ea typeface="+mn-ea"/>
                <a:cs typeface="+mn-cs"/>
              </a:rPr>
              <a:t>Larger scale responses will need close collaboration with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to ensure demand can be met. Relying on local market actors for large amounts of pine is not feasible. </a:t>
            </a:r>
          </a:p>
          <a:p>
            <a:pPr marL="228600" lvl="0" indent="-228600">
              <a:buFont typeface="+mj-lt"/>
              <a:buAutoNum type="arabicPeriod"/>
            </a:pPr>
            <a:r>
              <a:rPr lang="en-US" sz="1200" kern="1200" dirty="0">
                <a:solidFill>
                  <a:schemeClr val="tx1"/>
                </a:solidFill>
                <a:effectLst/>
                <a:latin typeface="+mn-lt"/>
                <a:ea typeface="+mn-ea"/>
                <a:cs typeface="+mn-cs"/>
              </a:rPr>
              <a:t>For smaller-scale responses, consider piloting a shelter kit voucher program with established multi-branch retail stores. Start with those homes closest to the retailer, and provide transport support through cash. Retailers concerns on timely payment will need to be addressed.</a:t>
            </a:r>
          </a:p>
          <a:p>
            <a:pPr marL="228600" lvl="0" indent="-228600">
              <a:buFont typeface="+mj-lt"/>
              <a:buAutoNum type="arabicPeriod"/>
            </a:pPr>
            <a:r>
              <a:rPr lang="en-US" sz="1200" kern="1200" dirty="0">
                <a:solidFill>
                  <a:schemeClr val="tx1"/>
                </a:solidFill>
                <a:effectLst/>
                <a:latin typeface="+mn-lt"/>
                <a:ea typeface="+mn-ea"/>
                <a:cs typeface="+mn-cs"/>
              </a:rPr>
              <a:t>Quality control of timber will be a crucial component with any modality. The markets contain a variety of qualities, including second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tier pine sold from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That said, if lower quality pine cuts are options from a technical point of view, this may be a way to reduce input costs considerably.    </a:t>
            </a:r>
          </a:p>
          <a:p>
            <a:pPr marL="228600" lvl="0" indent="-228600">
              <a:buFont typeface="+mj-lt"/>
              <a:buAutoNum type="arabicPeriod"/>
            </a:pPr>
            <a:r>
              <a:rPr lang="en-US" sz="1200" kern="1200" dirty="0">
                <a:solidFill>
                  <a:schemeClr val="tx1"/>
                </a:solidFill>
                <a:effectLst/>
                <a:latin typeface="+mn-lt"/>
                <a:ea typeface="+mn-ea"/>
                <a:cs typeface="+mn-cs"/>
              </a:rPr>
              <a:t>Of the three market chains assessed, bamboo is the best candidate for a market-based response especially in those areas that a) habitually use bamboo, b) live close to bamboo sources.  The cash injection would support disposable income to those in the value chain and reduce logistical complications for partners.  </a:t>
            </a:r>
          </a:p>
        </p:txBody>
      </p:sp>
      <p:sp>
        <p:nvSpPr>
          <p:cNvPr id="4" name="Slide Number Placeholder 3"/>
          <p:cNvSpPr>
            <a:spLocks noGrp="1"/>
          </p:cNvSpPr>
          <p:nvPr>
            <p:ph type="sldNum" sz="quarter" idx="5"/>
          </p:nvPr>
        </p:nvSpPr>
        <p:spPr/>
        <p:txBody>
          <a:bodyPr/>
          <a:lstStyle/>
          <a:p>
            <a:fld id="{712D3970-3CF0-432F-B2B8-46278E180B3C}" type="slidenum">
              <a:rPr lang="en-GB" smtClean="0"/>
              <a:t>11</a:t>
            </a:fld>
            <a:endParaRPr lang="en-GB"/>
          </a:p>
        </p:txBody>
      </p:sp>
    </p:spTree>
    <p:extLst>
      <p:ext uri="{BB962C8B-B14F-4D97-AF65-F5344CB8AC3E}">
        <p14:creationId xmlns:p14="http://schemas.microsoft.com/office/powerpoint/2010/main" val="340580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startAt="6"/>
            </a:pPr>
            <a:r>
              <a:rPr lang="en-US" sz="1200" kern="1200" dirty="0">
                <a:solidFill>
                  <a:schemeClr val="tx1"/>
                </a:solidFill>
                <a:effectLst/>
                <a:latin typeface="+mn-lt"/>
                <a:ea typeface="+mn-ea"/>
                <a:cs typeface="+mn-cs"/>
              </a:rPr>
              <a:t>Consider market support activities such as increased sawing capacity, and supporting local vendors with storage capacity and methods.</a:t>
            </a:r>
          </a:p>
          <a:p>
            <a:pPr marL="228600" lvl="0" indent="-228600">
              <a:buFont typeface="+mj-lt"/>
              <a:buAutoNum type="arabicPeriod" startAt="6"/>
            </a:pPr>
            <a:r>
              <a:rPr lang="en-US" sz="1200" kern="1200" dirty="0">
                <a:solidFill>
                  <a:schemeClr val="tx1"/>
                </a:solidFill>
                <a:effectLst/>
                <a:latin typeface="+mn-lt"/>
                <a:ea typeface="+mn-ea"/>
                <a:cs typeface="+mn-cs"/>
              </a:rPr>
              <a:t>During distributions, provide education to beneficiaries on choosing materials, particularly around input quality and end-user storage.</a:t>
            </a:r>
          </a:p>
          <a:p>
            <a:pPr marL="228600" lvl="0" indent="-228600">
              <a:buFont typeface="+mj-lt"/>
              <a:buAutoNum type="arabicPeriod" startAt="6"/>
            </a:pPr>
            <a:r>
              <a:rPr lang="en-US" sz="1200" kern="1200" dirty="0">
                <a:solidFill>
                  <a:schemeClr val="tx1"/>
                </a:solidFill>
                <a:effectLst/>
                <a:latin typeface="+mn-lt"/>
                <a:ea typeface="+mn-ea"/>
                <a:cs typeface="+mn-cs"/>
              </a:rPr>
              <a:t>Considering a larger environmental impact study on burnt bricks prior to designing programs with this input</a:t>
            </a:r>
          </a:p>
          <a:p>
            <a:pPr marL="228600" lvl="0" indent="-228600">
              <a:buFont typeface="+mj-lt"/>
              <a:buAutoNum type="arabicPeriod" startAt="6"/>
            </a:pPr>
            <a:r>
              <a:rPr lang="en-US" sz="1200" kern="1200" dirty="0">
                <a:solidFill>
                  <a:schemeClr val="tx1"/>
                </a:solidFill>
                <a:effectLst/>
                <a:latin typeface="+mn-lt"/>
                <a:ea typeface="+mn-ea"/>
                <a:cs typeface="+mn-cs"/>
              </a:rPr>
              <a:t>Continue to conduct light, inter-agency market assessments that drawn upon the strengths of each agency to help with ideation for solutions. </a:t>
            </a:r>
          </a:p>
          <a:p>
            <a:pPr marL="228600" lvl="0" indent="-228600">
              <a:buFont typeface="+mj-lt"/>
              <a:buAutoNum type="arabicPeriod" startAt="6"/>
            </a:pPr>
            <a:r>
              <a:rPr lang="en-US" sz="1200" kern="1200" dirty="0">
                <a:solidFill>
                  <a:schemeClr val="tx1"/>
                </a:solidFill>
                <a:effectLst/>
                <a:latin typeface="+mn-lt"/>
                <a:ea typeface="+mn-ea"/>
                <a:cs typeface="+mn-cs"/>
              </a:rPr>
              <a:t>Support decision makers in how to balance key factors: such as: environmental costs, price, and the opportunity costs associated with timely service provision and the humanitarian imperative. </a:t>
            </a:r>
          </a:p>
          <a:p>
            <a:pPr marL="228600" lvl="0" indent="-228600">
              <a:buFont typeface="+mj-lt"/>
              <a:buAutoNum type="arabicPeriod" startAt="6"/>
            </a:pPr>
            <a:endParaRPr lang="en-US" sz="1200" kern="1200" dirty="0">
              <a:solidFill>
                <a:schemeClr val="tx1"/>
              </a:solidFill>
              <a:effectLst/>
              <a:latin typeface="+mn-lt"/>
              <a:ea typeface="+mn-ea"/>
              <a:cs typeface="+mn-cs"/>
            </a:endParaRPr>
          </a:p>
          <a:p>
            <a:pPr marL="228600" lvl="0" indent="-228600">
              <a:buFont typeface="+mj-lt"/>
              <a:buAutoNum type="arabicPeriod" startAt="6"/>
            </a:pPr>
            <a:endParaRPr lang="en-US" sz="1200" kern="1200" dirty="0">
              <a:solidFill>
                <a:schemeClr val="tx1"/>
              </a:solidFill>
              <a:effectLst/>
              <a:latin typeface="+mn-lt"/>
              <a:ea typeface="+mn-ea"/>
              <a:cs typeface="+mn-cs"/>
            </a:endParaRPr>
          </a:p>
          <a:p>
            <a:pPr marL="228600" indent="-228600">
              <a:buFont typeface="+mj-lt"/>
              <a:buAutoNum type="arabicPeriod" startAt="6"/>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D3970-3CF0-432F-B2B8-46278E180B3C}" type="slidenum">
              <a:rPr lang="en-GB" smtClean="0"/>
              <a:t>12</a:t>
            </a:fld>
            <a:endParaRPr lang="en-GB"/>
          </a:p>
        </p:txBody>
      </p:sp>
    </p:spTree>
    <p:extLst>
      <p:ext uri="{BB962C8B-B14F-4D97-AF65-F5344CB8AC3E}">
        <p14:creationId xmlns:p14="http://schemas.microsoft.com/office/powerpoint/2010/main" val="83938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the opportunity to share a bit about this market assessment</a:t>
            </a:r>
          </a:p>
          <a:p>
            <a:r>
              <a:rPr lang="en-US" sz="1200" kern="1200" dirty="0">
                <a:solidFill>
                  <a:schemeClr val="tx1"/>
                </a:solidFill>
                <a:effectLst/>
                <a:latin typeface="+mn-lt"/>
                <a:ea typeface="+mn-ea"/>
                <a:cs typeface="+mn-cs"/>
              </a:rPr>
              <a:t>The assessment report and summary documents can be found on the Mozambique shelter cluster site.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D3970-3CF0-432F-B2B8-46278E180B3C}" type="slidenum">
              <a:rPr lang="en-GB" smtClean="0"/>
              <a:t>13</a:t>
            </a:fld>
            <a:endParaRPr lang="en-GB" dirty="0"/>
          </a:p>
        </p:txBody>
      </p:sp>
    </p:spTree>
    <p:extLst>
      <p:ext uri="{BB962C8B-B14F-4D97-AF65-F5344CB8AC3E}">
        <p14:creationId xmlns:p14="http://schemas.microsoft.com/office/powerpoint/2010/main" val="214320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a:t>
            </a:r>
            <a:r>
              <a:rPr lang="en-US" dirty="0" err="1"/>
              <a:t>Christopher.Reichert@crs.org</a:t>
            </a:r>
            <a:endParaRPr lang="en-US" dirty="0"/>
          </a:p>
          <a:p>
            <a:r>
              <a:rPr lang="en-US" dirty="0"/>
              <a:t>Supporting team: </a:t>
            </a:r>
            <a:r>
              <a:rPr lang="en-US" dirty="0" err="1"/>
              <a:t>seki.Hirano@crs.org</a:t>
            </a:r>
            <a:r>
              <a:rPr lang="en-US" dirty="0"/>
              <a:t> and </a:t>
            </a:r>
            <a:r>
              <a:rPr lang="en-US" dirty="0" err="1"/>
              <a:t>Jennifer.weatherfield@crs.org</a:t>
            </a:r>
            <a:r>
              <a:rPr lang="en-US" dirty="0"/>
              <a:t> </a:t>
            </a:r>
          </a:p>
          <a:p>
            <a:endParaRPr lang="en-US" dirty="0"/>
          </a:p>
          <a:p>
            <a:r>
              <a:rPr lang="en-US" dirty="0"/>
              <a:t>Last year, CRS had the pleasure of working with the Mozambique shelter cluster to coordinate the Emergency Market Assessment for the Idai Cyclone Response.  </a:t>
            </a:r>
          </a:p>
          <a:p>
            <a:r>
              <a:rPr lang="en-US" dirty="0"/>
              <a:t>Today, we are pleased to present some of the content from the report.  </a:t>
            </a:r>
          </a:p>
          <a:p>
            <a:r>
              <a:rPr lang="en-US" dirty="0"/>
              <a:t>We will quickly cover the assessments' background and methods and spend more time on the key findings and recommendations.  </a:t>
            </a:r>
          </a:p>
        </p:txBody>
      </p:sp>
      <p:sp>
        <p:nvSpPr>
          <p:cNvPr id="4" name="Slide Number Placeholder 3"/>
          <p:cNvSpPr>
            <a:spLocks noGrp="1"/>
          </p:cNvSpPr>
          <p:nvPr>
            <p:ph type="sldNum" sz="quarter" idx="5"/>
          </p:nvPr>
        </p:nvSpPr>
        <p:spPr/>
        <p:txBody>
          <a:bodyPr/>
          <a:lstStyle/>
          <a:p>
            <a:fld id="{712D3970-3CF0-432F-B2B8-46278E180B3C}" type="slidenum">
              <a:rPr lang="en-GB" smtClean="0"/>
              <a:t>2</a:t>
            </a:fld>
            <a:endParaRPr lang="en-GB" dirty="0"/>
          </a:p>
        </p:txBody>
      </p:sp>
    </p:spTree>
    <p:extLst>
      <p:ext uri="{BB962C8B-B14F-4D97-AF65-F5344CB8AC3E}">
        <p14:creationId xmlns:p14="http://schemas.microsoft.com/office/powerpoint/2010/main" val="210860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March 2019, 1.5 million people were affected by Cyclone Idai. </a:t>
            </a:r>
          </a:p>
          <a:p>
            <a:r>
              <a:rPr lang="en-US" sz="1200" kern="1200" dirty="0">
                <a:solidFill>
                  <a:schemeClr val="tx1"/>
                </a:solidFill>
                <a:effectLst/>
                <a:latin typeface="+mn-lt"/>
                <a:ea typeface="+mn-ea"/>
                <a:cs typeface="+mn-cs"/>
              </a:rPr>
              <a:t>Across four provinces, an estimated 240,000 homes were affected.</a:t>
            </a:r>
          </a:p>
          <a:p>
            <a:r>
              <a:rPr lang="en-US" sz="1200" kern="1200" dirty="0">
                <a:solidFill>
                  <a:schemeClr val="tx1"/>
                </a:solidFill>
                <a:effectLst/>
                <a:latin typeface="+mn-lt"/>
                <a:ea typeface="+mn-ea"/>
                <a:cs typeface="+mn-cs"/>
              </a:rPr>
              <a:t>Of those, half were destroyed completely, and half were partially destroyed.</a:t>
            </a:r>
          </a:p>
          <a:p>
            <a:r>
              <a:rPr lang="en-US" sz="1200" kern="1200" dirty="0">
                <a:solidFill>
                  <a:schemeClr val="tx1"/>
                </a:solidFill>
                <a:effectLst/>
                <a:latin typeface="+mn-lt"/>
                <a:ea typeface="+mn-ea"/>
                <a:cs typeface="+mn-cs"/>
              </a:rPr>
              <a:t>Through a rapid market assessment, the government of Mozambique and its partners wanted to better understand critical market chains. </a:t>
            </a:r>
          </a:p>
          <a:p>
            <a:r>
              <a:rPr lang="en-US" sz="1200" kern="1200" dirty="0">
                <a:solidFill>
                  <a:schemeClr val="tx1"/>
                </a:solidFill>
                <a:effectLst/>
                <a:latin typeface="+mn-lt"/>
                <a:ea typeface="+mn-ea"/>
                <a:cs typeface="+mn-cs"/>
              </a:rPr>
              <a:t>This report assessed the capacity of markets to supply key inputs to the Idai-affected populations across two provinces and eight local markets. </a:t>
            </a:r>
          </a:p>
          <a:p>
            <a:r>
              <a:rPr lang="en-US" sz="1200" kern="1200" dirty="0">
                <a:solidFill>
                  <a:schemeClr val="tx1"/>
                </a:solidFill>
                <a:effectLst/>
                <a:latin typeface="+mn-lt"/>
                <a:ea typeface="+mn-ea"/>
                <a:cs typeface="+mn-cs"/>
              </a:rPr>
              <a:t>The assessment looked at 3 value chains – timber, poles and bamboo.  </a:t>
            </a:r>
          </a:p>
        </p:txBody>
      </p:sp>
      <p:sp>
        <p:nvSpPr>
          <p:cNvPr id="4" name="Slide Number Placeholder 3"/>
          <p:cNvSpPr>
            <a:spLocks noGrp="1"/>
          </p:cNvSpPr>
          <p:nvPr>
            <p:ph type="sldNum" sz="quarter" idx="5"/>
          </p:nvPr>
        </p:nvSpPr>
        <p:spPr/>
        <p:txBody>
          <a:bodyPr/>
          <a:lstStyle/>
          <a:p>
            <a:fld id="{712D3970-3CF0-432F-B2B8-46278E180B3C}" type="slidenum">
              <a:rPr lang="en-GB" smtClean="0"/>
              <a:t>3</a:t>
            </a:fld>
            <a:endParaRPr lang="en-GB" dirty="0"/>
          </a:p>
        </p:txBody>
      </p:sp>
    </p:spTree>
    <p:extLst>
      <p:ext uri="{BB962C8B-B14F-4D97-AF65-F5344CB8AC3E}">
        <p14:creationId xmlns:p14="http://schemas.microsoft.com/office/powerpoint/2010/main" val="44666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assessment included qualitative and quantative methods.</a:t>
            </a:r>
          </a:p>
          <a:p>
            <a:r>
              <a:rPr lang="en-US" sz="1200" kern="1200" dirty="0">
                <a:solidFill>
                  <a:schemeClr val="tx1"/>
                </a:solidFill>
                <a:effectLst/>
                <a:latin typeface="+mn-lt"/>
                <a:ea typeface="+mn-ea"/>
                <a:cs typeface="+mn-cs"/>
              </a:rPr>
              <a:t>The qualitative portion included 44 key informant interviews with five entities.</a:t>
            </a:r>
          </a:p>
          <a:p>
            <a:r>
              <a:rPr lang="en-US" sz="1200" kern="1200" dirty="0">
                <a:solidFill>
                  <a:schemeClr val="tx1"/>
                </a:solidFill>
                <a:effectLst/>
                <a:latin typeface="+mn-lt"/>
                <a:ea typeface="+mn-ea"/>
                <a:cs typeface="+mn-cs"/>
              </a:rPr>
              <a:t>Interviews were held with government, multilateral institutions, NGOs, vendors and communities.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quantitative portion used a structured survey through Kobo to collect information from nearly 100 vendors on 30 variables, across four domains.</a:t>
            </a:r>
          </a:p>
          <a:p>
            <a:r>
              <a:rPr lang="en-US" sz="1200" kern="1200" dirty="0">
                <a:solidFill>
                  <a:schemeClr val="tx1"/>
                </a:solidFill>
                <a:effectLst/>
                <a:latin typeface="+mn-lt"/>
                <a:ea typeface="+mn-ea"/>
                <a:cs typeface="+mn-cs"/>
              </a:rPr>
              <a:t>The domains were: vendor and client profiles, vendor payment options and terms, current stock levels, and pricing data. </a:t>
            </a:r>
          </a:p>
          <a:p>
            <a:r>
              <a:rPr lang="en-US" sz="1200" kern="1200" dirty="0">
                <a:solidFill>
                  <a:schemeClr val="tx1"/>
                </a:solidFill>
                <a:effectLst/>
                <a:latin typeface="+mn-lt"/>
                <a:ea typeface="+mn-ea"/>
                <a:cs typeface="+mn-cs"/>
              </a:rPr>
              <a:t>Pricing data was divided into current retail prices, current wholesale prices and pre-Idai pricing to better understand the impact of Idai on markets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D3970-3CF0-432F-B2B8-46278E180B3C}" type="slidenum">
              <a:rPr lang="en-GB" smtClean="0"/>
              <a:t>4</a:t>
            </a:fld>
            <a:endParaRPr lang="en-GB" dirty="0"/>
          </a:p>
        </p:txBody>
      </p:sp>
    </p:spTree>
    <p:extLst>
      <p:ext uri="{BB962C8B-B14F-4D97-AF65-F5344CB8AC3E}">
        <p14:creationId xmlns:p14="http://schemas.microsoft.com/office/powerpoint/2010/main" val="325388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step was to create a projection of needs the value chains based on a set of variables and assumptions. </a:t>
            </a:r>
          </a:p>
          <a:p>
            <a:r>
              <a:rPr lang="en-US" sz="1200" kern="1200" dirty="0">
                <a:solidFill>
                  <a:schemeClr val="tx1"/>
                </a:solidFill>
                <a:effectLst/>
                <a:latin typeface="+mn-lt"/>
                <a:ea typeface="+mn-ea"/>
                <a:cs typeface="+mn-cs"/>
              </a:rPr>
              <a:t>Interviews and a lit review helped classify need into 3 typologies: conventional homes, mixed and traditional homes. </a:t>
            </a:r>
          </a:p>
          <a:p>
            <a:r>
              <a:rPr lang="en-US" sz="1200" kern="1200" dirty="0">
                <a:solidFill>
                  <a:schemeClr val="tx1"/>
                </a:solidFill>
                <a:effectLst/>
                <a:latin typeface="+mn-lt"/>
                <a:ea typeface="+mn-ea"/>
                <a:cs typeface="+mn-cs"/>
              </a:rPr>
              <a:t>The assessment also took into account variables such as: self-recovery rates and shifts in typologies.</a:t>
            </a:r>
          </a:p>
          <a:p>
            <a:r>
              <a:rPr lang="en-US" sz="1200" kern="1200" dirty="0">
                <a:solidFill>
                  <a:schemeClr val="tx1"/>
                </a:solidFill>
                <a:effectLst/>
                <a:latin typeface="+mn-lt"/>
                <a:ea typeface="+mn-ea"/>
                <a:cs typeface="+mn-cs"/>
              </a:rPr>
              <a:t>For example it was known that some percent of traditional homes would be rebuilt into conventional homes.</a:t>
            </a:r>
          </a:p>
          <a:p>
            <a:r>
              <a:rPr lang="en-US" sz="1200" kern="1200" dirty="0">
                <a:solidFill>
                  <a:schemeClr val="tx1"/>
                </a:solidFill>
                <a:effectLst/>
                <a:latin typeface="+mn-lt"/>
                <a:ea typeface="+mn-ea"/>
                <a:cs typeface="+mn-cs"/>
              </a:rPr>
              <a:t>This led us to assume that support will be need for 179,158 households </a:t>
            </a:r>
          </a:p>
          <a:p>
            <a:r>
              <a:rPr lang="en-US" sz="1200" kern="1200" dirty="0">
                <a:solidFill>
                  <a:schemeClr val="tx1"/>
                </a:solidFill>
                <a:effectLst/>
                <a:latin typeface="+mn-lt"/>
                <a:ea typeface="+mn-ea"/>
                <a:cs typeface="+mn-cs"/>
              </a:rPr>
              <a:t>Of which 130k would be conventional, 20k mixed, and 30k traditional </a:t>
            </a:r>
          </a:p>
          <a:p>
            <a:r>
              <a:rPr lang="en-US" sz="1200" kern="1200" dirty="0">
                <a:solidFill>
                  <a:schemeClr val="tx1"/>
                </a:solidFill>
                <a:effectLst/>
                <a:latin typeface="+mn-lt"/>
                <a:ea typeface="+mn-ea"/>
                <a:cs typeface="+mn-cs"/>
              </a:rPr>
              <a:t>Therefore total input needs reached: 60,000 m3 of timber, 1.5 million poles, and just over 2 million bamboo sticks.   </a:t>
            </a:r>
          </a:p>
          <a:p>
            <a:r>
              <a:rPr lang="en-US" sz="1200" kern="1200" dirty="0">
                <a:solidFill>
                  <a:schemeClr val="tx1"/>
                </a:solidFill>
                <a:effectLst/>
                <a:latin typeface="+mn-lt"/>
                <a:ea typeface="+mn-ea"/>
                <a:cs typeface="+mn-cs"/>
              </a:rPr>
              <a:t>For perspective, each 30-ton truck can carry enough timber for about 100 HH, 1,800 truck loads to meet total need.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Additional detail: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57,255m3 of timber, 1,355,742 poles, and 2,232,987 bamboo sticks.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(127,056 conventional, 20,202 mixed, and 31,900 traditional homes).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12D3970-3CF0-432F-B2B8-46278E180B3C}" type="slidenum">
              <a:rPr lang="en-GB" smtClean="0"/>
              <a:t>5</a:t>
            </a:fld>
            <a:endParaRPr lang="en-GB" dirty="0"/>
          </a:p>
        </p:txBody>
      </p:sp>
    </p:spTree>
    <p:extLst>
      <p:ext uri="{BB962C8B-B14F-4D97-AF65-F5344CB8AC3E}">
        <p14:creationId xmlns:p14="http://schemas.microsoft.com/office/powerpoint/2010/main" val="337350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general, the assessed vendor profile is dominated by informal merchants, cash business, low stock levels, poor storage practice, and vendor-centric terms (100% pre-payment). </a:t>
            </a:r>
          </a:p>
          <a:p>
            <a:r>
              <a:rPr lang="en-US" sz="1200" kern="1200" dirty="0">
                <a:solidFill>
                  <a:schemeClr val="tx1"/>
                </a:solidFill>
                <a:effectLst/>
                <a:latin typeface="+mn-lt"/>
                <a:ea typeface="+mn-ea"/>
                <a:cs typeface="+mn-cs"/>
              </a:rPr>
              <a:t>All studied market chain items were found in the markets, but in varying levels of quality. </a:t>
            </a:r>
          </a:p>
          <a:p>
            <a:r>
              <a:rPr lang="en-US" sz="1200" kern="1200" dirty="0">
                <a:solidFill>
                  <a:schemeClr val="tx1"/>
                </a:solidFill>
                <a:effectLst/>
                <a:latin typeface="+mn-lt"/>
                <a:ea typeface="+mn-ea"/>
                <a:cs typeface="+mn-cs"/>
              </a:rPr>
              <a:t>Markets off the main inter-provincial axis had negligible quantities and inferior qualities. </a:t>
            </a:r>
          </a:p>
          <a:p>
            <a:r>
              <a:rPr lang="en-US" sz="1200" kern="1200" dirty="0">
                <a:solidFill>
                  <a:schemeClr val="tx1"/>
                </a:solidFill>
                <a:effectLst/>
                <a:latin typeface="+mn-lt"/>
                <a:ea typeface="+mn-ea"/>
                <a:cs typeface="+mn-cs"/>
              </a:rPr>
              <a:t>The photo highlights the storage conditions, quality and supply at that point in time.  </a:t>
            </a:r>
          </a:p>
          <a:p>
            <a:r>
              <a:rPr lang="en-US" sz="1200" kern="1200" dirty="0">
                <a:solidFill>
                  <a:schemeClr val="tx1"/>
                </a:solidFill>
                <a:effectLst/>
                <a:latin typeface="+mn-lt"/>
                <a:ea typeface="+mn-ea"/>
                <a:cs typeface="+mn-cs"/>
              </a:rPr>
              <a:t>We see this retail vender is selling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tier quality wood from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at a fairly high cost.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712D3970-3CF0-432F-B2B8-46278E180B3C}" type="slidenum">
              <a:rPr lang="en-GB" smtClean="0"/>
              <a:t>6</a:t>
            </a:fld>
            <a:endParaRPr lang="en-GB"/>
          </a:p>
        </p:txBody>
      </p:sp>
    </p:spTree>
    <p:extLst>
      <p:ext uri="{BB962C8B-B14F-4D97-AF65-F5344CB8AC3E}">
        <p14:creationId xmlns:p14="http://schemas.microsoft.com/office/powerpoint/2010/main" val="175094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is the main integrated pine timber player in the affected area, and is essentially a monopoly. </a:t>
            </a:r>
          </a:p>
          <a:p>
            <a:r>
              <a:rPr lang="en-US" sz="1200" kern="1200" dirty="0">
                <a:solidFill>
                  <a:schemeClr val="tx1"/>
                </a:solidFill>
                <a:effectLst/>
                <a:latin typeface="+mn-lt"/>
                <a:ea typeface="+mn-ea"/>
                <a:cs typeface="+mn-cs"/>
              </a:rPr>
              <a:t>They focus on production, value addition, exploration and licensing, and consumer retail.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company maintains a sawmill, kiln, and treatment facilities, and manages a large swath of land covering 31,000 hectares.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supply is plentiful, processing was capped at 30m3 per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production is a bit more than one 30-ton truck per day. or the equivalent timber for 90 conventional houses.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this rate, total timber needs would take 5.5 years to process.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expected, prices were commensurate with distance from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plotting price vs distance from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along with various timber sizes, we can visualize this relationship.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Aside from pricing implications and processing ability, the report assessed current stock. </a:t>
            </a:r>
          </a:p>
          <a:p>
            <a:r>
              <a:rPr lang="en-US" sz="1200" kern="1200" dirty="0">
                <a:solidFill>
                  <a:schemeClr val="tx1"/>
                </a:solidFill>
                <a:effectLst/>
                <a:latin typeface="+mn-lt"/>
                <a:ea typeface="+mn-ea"/>
                <a:cs typeface="+mn-cs"/>
              </a:rPr>
              <a:t>Vendors current total stock was estimated at 50,000 items, half in timber, a quarter in poles, and a quarter in bamboo.</a:t>
            </a:r>
          </a:p>
          <a:p>
            <a:r>
              <a:rPr lang="en-US" sz="1200" kern="1200" dirty="0">
                <a:solidFill>
                  <a:schemeClr val="tx1"/>
                </a:solidFill>
                <a:effectLst/>
                <a:latin typeface="+mn-lt"/>
                <a:ea typeface="+mn-ea"/>
                <a:cs typeface="+mn-cs"/>
              </a:rPr>
              <a:t>Current timber stocks would yield enough for about 500 houses; poles for 180 houses; and bamboo for 85 houses.  </a:t>
            </a:r>
          </a:p>
          <a:p>
            <a:r>
              <a:rPr lang="en-US" sz="1200" kern="1200" dirty="0">
                <a:solidFill>
                  <a:schemeClr val="tx1"/>
                </a:solidFill>
                <a:effectLst/>
                <a:latin typeface="+mn-lt"/>
                <a:ea typeface="+mn-ea"/>
                <a:cs typeface="+mn-cs"/>
              </a:rPr>
              <a:t>Stock-outs and delays were common, unless pre-payment for shipments were made well in advance. </a:t>
            </a:r>
          </a:p>
        </p:txBody>
      </p:sp>
      <p:sp>
        <p:nvSpPr>
          <p:cNvPr id="4" name="Slide Number Placeholder 3"/>
          <p:cNvSpPr>
            <a:spLocks noGrp="1"/>
          </p:cNvSpPr>
          <p:nvPr>
            <p:ph type="sldNum" sz="quarter" idx="5"/>
          </p:nvPr>
        </p:nvSpPr>
        <p:spPr/>
        <p:txBody>
          <a:bodyPr/>
          <a:lstStyle/>
          <a:p>
            <a:fld id="{712D3970-3CF0-432F-B2B8-46278E180B3C}" type="slidenum">
              <a:rPr lang="en-GB" smtClean="0"/>
              <a:t>7</a:t>
            </a:fld>
            <a:endParaRPr lang="en-GB"/>
          </a:p>
        </p:txBody>
      </p:sp>
    </p:spTree>
    <p:extLst>
      <p:ext uri="{BB962C8B-B14F-4D97-AF65-F5344CB8AC3E}">
        <p14:creationId xmlns:p14="http://schemas.microsoft.com/office/powerpoint/2010/main" val="366363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beyond the scope of the assessment, indicative data was collected on fuel needs for burnt brick production. </a:t>
            </a:r>
          </a:p>
          <a:p>
            <a:r>
              <a:rPr lang="en-US" sz="1200" kern="1200" dirty="0">
                <a:solidFill>
                  <a:schemeClr val="tx1"/>
                </a:solidFill>
                <a:effectLst/>
                <a:latin typeface="+mn-lt"/>
                <a:ea typeface="+mn-ea"/>
                <a:cs typeface="+mn-cs"/>
              </a:rPr>
              <a:t>It takes about 2 tons of large girth, mature wood to make 20,000 bricks for 3 homes.</a:t>
            </a:r>
          </a:p>
          <a:p>
            <a:r>
              <a:rPr lang="en-US" sz="1200" kern="1200" dirty="0">
                <a:solidFill>
                  <a:schemeClr val="tx1"/>
                </a:solidFill>
                <a:effectLst/>
                <a:latin typeface="+mn-lt"/>
                <a:ea typeface="+mn-ea"/>
                <a:cs typeface="+mn-cs"/>
              </a:rPr>
              <a:t>For this one area visited, 2,300 tons of wood would be needed to fire the blocks for 4,600 resettlement houses.</a:t>
            </a:r>
          </a:p>
          <a:p>
            <a:r>
              <a:rPr lang="en-US" sz="1200" kern="1200" dirty="0">
                <a:solidFill>
                  <a:schemeClr val="tx1"/>
                </a:solidFill>
                <a:effectLst/>
                <a:latin typeface="+mn-lt"/>
                <a:ea typeface="+mn-ea"/>
                <a:cs typeface="+mn-cs"/>
              </a:rPr>
              <a:t>The area visited was adjacent to forest reserves, which had already seen impacts from wood cutting.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2D3970-3CF0-432F-B2B8-46278E180B3C}" type="slidenum">
              <a:rPr lang="en-GB" smtClean="0"/>
              <a:t>8</a:t>
            </a:fld>
            <a:endParaRPr lang="en-GB"/>
          </a:p>
        </p:txBody>
      </p:sp>
    </p:spTree>
    <p:extLst>
      <p:ext uri="{BB962C8B-B14F-4D97-AF65-F5344CB8AC3E}">
        <p14:creationId xmlns:p14="http://schemas.microsoft.com/office/powerpoint/2010/main" val="1559543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company called Levas Flor has a large sustainable forest concession near </a:t>
            </a:r>
            <a:r>
              <a:rPr lang="en-US" sz="1200" kern="1200" dirty="0" err="1">
                <a:solidFill>
                  <a:schemeClr val="tx1"/>
                </a:solidFill>
                <a:effectLst/>
                <a:latin typeface="+mn-lt"/>
                <a:ea typeface="+mn-ea"/>
                <a:cs typeface="+mn-cs"/>
              </a:rPr>
              <a:t>Gorongoza</a:t>
            </a:r>
            <a:r>
              <a:rPr lang="en-US" sz="1200" kern="1200" dirty="0">
                <a:solidFill>
                  <a:schemeClr val="tx1"/>
                </a:solidFill>
                <a:effectLst/>
                <a:latin typeface="+mn-lt"/>
                <a:ea typeface="+mn-ea"/>
                <a:cs typeface="+mn-cs"/>
              </a:rPr>
              <a:t> national park. </a:t>
            </a:r>
          </a:p>
          <a:p>
            <a:r>
              <a:rPr lang="en-US" sz="1200" kern="1200" dirty="0">
                <a:solidFill>
                  <a:schemeClr val="tx1"/>
                </a:solidFill>
                <a:effectLst/>
                <a:latin typeface="+mn-lt"/>
                <a:ea typeface="+mn-ea"/>
                <a:cs typeface="+mn-cs"/>
              </a:rPr>
              <a:t>Levas Flor manages 20 blocs in two districts, harvesting one block per year, only returning to that block 20 years later.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level of rigor appears high as they are Forest Stewardship Council certified </a:t>
            </a:r>
          </a:p>
          <a:p>
            <a:r>
              <a:rPr lang="en-US" sz="1200" kern="1200" dirty="0">
                <a:solidFill>
                  <a:schemeClr val="tx1"/>
                </a:solidFill>
                <a:effectLst/>
                <a:latin typeface="+mn-lt"/>
                <a:ea typeface="+mn-ea"/>
                <a:cs typeface="+mn-cs"/>
              </a:rPr>
              <a:t>GPS coordinates of each felled tree can be provided, </a:t>
            </a:r>
          </a:p>
          <a:p>
            <a:r>
              <a:rPr lang="en-US" sz="1200" kern="1200" dirty="0">
                <a:solidFill>
                  <a:schemeClr val="tx1"/>
                </a:solidFill>
                <a:effectLst/>
                <a:latin typeface="+mn-lt"/>
                <a:ea typeface="+mn-ea"/>
                <a:cs typeface="+mn-cs"/>
              </a:rPr>
              <a:t>Commercial production was 8,000m3, of which about 70% is miombo.  </a:t>
            </a:r>
          </a:p>
          <a:p>
            <a:r>
              <a:rPr lang="en-US" sz="1200" kern="1200" dirty="0">
                <a:solidFill>
                  <a:schemeClr val="tx1"/>
                </a:solidFill>
                <a:effectLst/>
                <a:latin typeface="+mn-lt"/>
                <a:ea typeface="+mn-ea"/>
                <a:cs typeface="+mn-cs"/>
              </a:rPr>
              <a:t>Although having a greater sawing capacity and sustainability advantages, cost and demand may be factors to consider.</a:t>
            </a:r>
          </a:p>
          <a:p>
            <a:r>
              <a:rPr lang="en-US" sz="1200" kern="1200" dirty="0" err="1">
                <a:solidFill>
                  <a:schemeClr val="tx1"/>
                </a:solidFill>
                <a:effectLst/>
                <a:latin typeface="+mn-lt"/>
                <a:ea typeface="+mn-ea"/>
                <a:cs typeface="+mn-cs"/>
              </a:rPr>
              <a:t>LevasFlor’s</a:t>
            </a:r>
            <a:r>
              <a:rPr lang="en-US" sz="1200" kern="1200" dirty="0">
                <a:solidFill>
                  <a:schemeClr val="tx1"/>
                </a:solidFill>
                <a:effectLst/>
                <a:latin typeface="+mn-lt"/>
                <a:ea typeface="+mn-ea"/>
                <a:cs typeface="+mn-cs"/>
              </a:rPr>
              <a:t> average cost per cube was nearly three times that of </a:t>
            </a:r>
            <a:r>
              <a:rPr lang="en-US" sz="1200" kern="1200" dirty="0" err="1">
                <a:solidFill>
                  <a:schemeClr val="tx1"/>
                </a:solidFill>
                <a:effectLst/>
                <a:latin typeface="+mn-lt"/>
                <a:ea typeface="+mn-ea"/>
                <a:cs typeface="+mn-cs"/>
              </a:rPr>
              <a:t>IFLOMA</a:t>
            </a:r>
            <a:r>
              <a:rPr lang="en-US" sz="1200" kern="1200" dirty="0">
                <a:solidFill>
                  <a:schemeClr val="tx1"/>
                </a:solidFill>
                <a:effectLst/>
                <a:latin typeface="+mn-lt"/>
                <a:ea typeface="+mn-ea"/>
                <a:cs typeface="+mn-cs"/>
              </a:rPr>
              <a:t> pine. </a:t>
            </a:r>
          </a:p>
          <a:p>
            <a:r>
              <a:rPr lang="en-US" sz="1200" kern="1200" dirty="0">
                <a:solidFill>
                  <a:schemeClr val="tx1"/>
                </a:solidFill>
                <a:effectLst/>
                <a:latin typeface="+mn-lt"/>
                <a:ea typeface="+mn-ea"/>
                <a:cs typeface="+mn-cs"/>
              </a:rPr>
              <a:t>Also, communities view miombo as firewood and charcoal, and less conducive for construction timber. </a:t>
            </a:r>
          </a:p>
        </p:txBody>
      </p:sp>
      <p:sp>
        <p:nvSpPr>
          <p:cNvPr id="4" name="Slide Number Placeholder 3"/>
          <p:cNvSpPr>
            <a:spLocks noGrp="1"/>
          </p:cNvSpPr>
          <p:nvPr>
            <p:ph type="sldNum" sz="quarter" idx="5"/>
          </p:nvPr>
        </p:nvSpPr>
        <p:spPr/>
        <p:txBody>
          <a:bodyPr/>
          <a:lstStyle/>
          <a:p>
            <a:fld id="{712D3970-3CF0-432F-B2B8-46278E180B3C}" type="slidenum">
              <a:rPr lang="en-GB" smtClean="0"/>
              <a:t>9</a:t>
            </a:fld>
            <a:endParaRPr lang="en-GB"/>
          </a:p>
        </p:txBody>
      </p:sp>
    </p:spTree>
    <p:extLst>
      <p:ext uri="{BB962C8B-B14F-4D97-AF65-F5344CB8AC3E}">
        <p14:creationId xmlns:p14="http://schemas.microsoft.com/office/powerpoint/2010/main" val="1532456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44824"/>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670176"/>
            <a:ext cx="6400800" cy="127099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68394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2253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89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606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826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2916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532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1658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4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17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202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1" name="Group 30"/>
          <p:cNvGrpSpPr/>
          <p:nvPr/>
        </p:nvGrpSpPr>
        <p:grpSpPr>
          <a:xfrm>
            <a:off x="3527884" y="6298867"/>
            <a:ext cx="2191067" cy="400110"/>
            <a:chOff x="3671392" y="6341258"/>
            <a:chExt cx="2002715" cy="400110"/>
          </a:xfrm>
        </p:grpSpPr>
        <p:pic>
          <p:nvPicPr>
            <p:cNvPr id="2049" name="Picture 3" descr="Logo-sm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1392" y="6381328"/>
              <a:ext cx="360040" cy="3154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995936" y="6341258"/>
              <a:ext cx="16781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dirty="0">
                  <a:ln>
                    <a:noFill/>
                  </a:ln>
                  <a:solidFill>
                    <a:srgbClr val="7F1416"/>
                  </a:solidFill>
                  <a:effectLst/>
                  <a:latin typeface="Verdana" pitchFamily="34" charset="0"/>
                  <a:ea typeface="Times New Roman" pitchFamily="18" charset="0"/>
                  <a:cs typeface="Times New Roman" pitchFamily="18" charset="0"/>
                </a:rPr>
                <a:t>Shelter Cluster Mozambique</a:t>
              </a:r>
              <a:endParaRPr kumimoji="0" lang="en-GB"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600" b="0" i="0" u="none" strike="noStrike" cap="none" normalizeH="0" baseline="0" dirty="0">
                  <a:ln>
                    <a:noFill/>
                  </a:ln>
                  <a:solidFill>
                    <a:srgbClr val="7F1416"/>
                  </a:solidFill>
                  <a:effectLst/>
                  <a:latin typeface="Verdana" pitchFamily="34" charset="0"/>
                  <a:ea typeface="Times New Roman" pitchFamily="18" charset="0"/>
                  <a:cs typeface="Times New Roman" pitchFamily="18" charset="0"/>
                </a:rPr>
                <a:t>ShelterCluster.org</a:t>
              </a:r>
              <a:endParaRPr kumimoji="0" lang="en-GB"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600" b="0" i="0" u="none" strike="noStrike" cap="none" normalizeH="0" baseline="0" dirty="0">
                  <a:ln>
                    <a:noFill/>
                  </a:ln>
                  <a:solidFill>
                    <a:srgbClr val="595959"/>
                  </a:solidFill>
                  <a:effectLst/>
                  <a:latin typeface="Verdana" pitchFamily="34" charset="0"/>
                  <a:ea typeface="Times New Roman" pitchFamily="18" charset="0"/>
                  <a:cs typeface="Times New Roman" pitchFamily="18" charset="0"/>
                </a:rPr>
                <a:t>Coordinating Humanitarian Shelter</a:t>
              </a: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grpSp>
      <p:sp>
        <p:nvSpPr>
          <p:cNvPr id="11" name="Rectangle 10"/>
          <p:cNvSpPr/>
          <p:nvPr/>
        </p:nvSpPr>
        <p:spPr>
          <a:xfrm>
            <a:off x="0" y="0"/>
            <a:ext cx="9144000" cy="116632"/>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6" name="Rectangle 15"/>
          <p:cNvSpPr/>
          <p:nvPr/>
        </p:nvSpPr>
        <p:spPr>
          <a:xfrm>
            <a:off x="0" y="0"/>
            <a:ext cx="9144000" cy="116632"/>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0" y="6741368"/>
            <a:ext cx="1836000" cy="116632"/>
          </a:xfrm>
          <a:prstGeom prst="rect">
            <a:avLst/>
          </a:prstGeom>
          <a:solidFill>
            <a:srgbClr val="04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Rectangle 26"/>
          <p:cNvSpPr/>
          <p:nvPr/>
        </p:nvSpPr>
        <p:spPr>
          <a:xfrm>
            <a:off x="1836000" y="6741368"/>
            <a:ext cx="1836000" cy="116632"/>
          </a:xfrm>
          <a:prstGeom prst="rect">
            <a:avLst/>
          </a:prstGeom>
          <a:solidFill>
            <a:srgbClr val="45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Rectangle 27"/>
          <p:cNvSpPr/>
          <p:nvPr/>
        </p:nvSpPr>
        <p:spPr>
          <a:xfrm>
            <a:off x="3672000" y="6741368"/>
            <a:ext cx="1836000" cy="116632"/>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Rectangle 28"/>
          <p:cNvSpPr/>
          <p:nvPr/>
        </p:nvSpPr>
        <p:spPr>
          <a:xfrm>
            <a:off x="5508000" y="6741368"/>
            <a:ext cx="1836000" cy="116632"/>
          </a:xfrm>
          <a:prstGeom prst="rect">
            <a:avLst/>
          </a:prstGeom>
          <a:solidFill>
            <a:srgbClr val="45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Rectangle 29"/>
          <p:cNvSpPr/>
          <p:nvPr/>
        </p:nvSpPr>
        <p:spPr>
          <a:xfrm>
            <a:off x="7326256" y="6741368"/>
            <a:ext cx="1836000" cy="116632"/>
          </a:xfrm>
          <a:prstGeom prst="rect">
            <a:avLst/>
          </a:prstGeom>
          <a:solidFill>
            <a:srgbClr val="04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4481041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p:txStyles>
    <p:title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B482E0-2714-4814-914B-10D4D18B0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5" y="116632"/>
            <a:ext cx="9144000" cy="6096000"/>
          </a:xfrm>
          <a:prstGeom prst="rect">
            <a:avLst/>
          </a:prstGeom>
        </p:spPr>
      </p:pic>
      <p:sp>
        <p:nvSpPr>
          <p:cNvPr id="4" name="Rectangle 3">
            <a:extLst>
              <a:ext uri="{FF2B5EF4-FFF2-40B4-BE49-F238E27FC236}">
                <a16:creationId xmlns:a16="http://schemas.microsoft.com/office/drawing/2014/main" id="{8189C5E7-3992-4776-A523-9AFD5B45EBB0}"/>
              </a:ext>
            </a:extLst>
          </p:cNvPr>
          <p:cNvSpPr/>
          <p:nvPr/>
        </p:nvSpPr>
        <p:spPr>
          <a:xfrm>
            <a:off x="395536" y="3429000"/>
            <a:ext cx="8568952" cy="278363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11560" y="3687167"/>
            <a:ext cx="7772400" cy="1470025"/>
          </a:xfrm>
        </p:spPr>
        <p:txBody>
          <a:bodyPr>
            <a:normAutofit fontScale="90000"/>
          </a:bodyPr>
          <a:lstStyle/>
          <a:p>
            <a:r>
              <a:rPr lang="en-US" dirty="0">
                <a:solidFill>
                  <a:schemeClr val="bg1"/>
                </a:solidFill>
              </a:rPr>
              <a:t>MOZAMBIQUE SHELTER CLUSTER MARKET ASSESSMENT</a:t>
            </a:r>
            <a:br>
              <a:rPr lang="en-US" dirty="0">
                <a:solidFill>
                  <a:schemeClr val="bg1"/>
                </a:solidFill>
              </a:rPr>
            </a:br>
            <a:r>
              <a:rPr lang="en-US" dirty="0">
                <a:solidFill>
                  <a:schemeClr val="bg1"/>
                </a:solidFill>
              </a:rPr>
              <a:t>Idai Cyclone Response</a:t>
            </a:r>
            <a:br>
              <a:rPr lang="en-US" dirty="0">
                <a:solidFill>
                  <a:schemeClr val="bg1"/>
                </a:solidFill>
              </a:rPr>
            </a:br>
            <a:endParaRPr lang="en-US" dirty="0">
              <a:solidFill>
                <a:schemeClr val="bg1"/>
              </a:solidFill>
            </a:endParaRPr>
          </a:p>
        </p:txBody>
      </p:sp>
      <p:sp>
        <p:nvSpPr>
          <p:cNvPr id="3" name="Subtitle 2"/>
          <p:cNvSpPr>
            <a:spLocks noGrp="1"/>
          </p:cNvSpPr>
          <p:nvPr>
            <p:ph type="subTitle" idx="1"/>
          </p:nvPr>
        </p:nvSpPr>
        <p:spPr>
          <a:xfrm>
            <a:off x="1371600" y="4966320"/>
            <a:ext cx="6400800" cy="1270992"/>
          </a:xfrm>
        </p:spPr>
        <p:txBody>
          <a:bodyPr>
            <a:normAutofit fontScale="85000" lnSpcReduction="20000"/>
          </a:bodyPr>
          <a:lstStyle/>
          <a:p>
            <a:r>
              <a:rPr lang="en-US" b="1" dirty="0">
                <a:solidFill>
                  <a:schemeClr val="bg1"/>
                </a:solidFill>
              </a:rPr>
              <a:t>October 8, 2020</a:t>
            </a:r>
          </a:p>
          <a:p>
            <a:r>
              <a:rPr lang="en-GB" dirty="0">
                <a:solidFill>
                  <a:schemeClr val="bg1"/>
                </a:solidFill>
              </a:rPr>
              <a:t>Global Shelter Cluster NFI </a:t>
            </a:r>
          </a:p>
          <a:p>
            <a:r>
              <a:rPr lang="en-GB" dirty="0">
                <a:solidFill>
                  <a:schemeClr val="bg1"/>
                </a:solidFill>
              </a:rPr>
              <a:t>Working Group Meeting</a:t>
            </a:r>
          </a:p>
        </p:txBody>
      </p:sp>
      <p:pic>
        <p:nvPicPr>
          <p:cNvPr id="8" name="Picture 7" descr="A picture containing logo&#10;&#10;Description automatically generated">
            <a:extLst>
              <a:ext uri="{FF2B5EF4-FFF2-40B4-BE49-F238E27FC236}">
                <a16:creationId xmlns:a16="http://schemas.microsoft.com/office/drawing/2014/main" id="{8BBB8191-BB5D-486F-9745-68DDFFC8E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873" y="6212632"/>
            <a:ext cx="2096239" cy="646568"/>
          </a:xfrm>
          <a:prstGeom prst="rect">
            <a:avLst/>
          </a:prstGeom>
        </p:spPr>
      </p:pic>
    </p:spTree>
    <p:extLst>
      <p:ext uri="{BB962C8B-B14F-4D97-AF65-F5344CB8AC3E}">
        <p14:creationId xmlns:p14="http://schemas.microsoft.com/office/powerpoint/2010/main" val="217135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normAutofit fontScale="90000"/>
          </a:bodyPr>
          <a:lstStyle/>
          <a:p>
            <a:r>
              <a:rPr lang="en-US" dirty="0"/>
              <a:t>Recommendations – modalities</a:t>
            </a:r>
            <a:endParaRPr lang="en-CH" dirty="0"/>
          </a:p>
        </p:txBody>
      </p:sp>
      <p:pic>
        <p:nvPicPr>
          <p:cNvPr id="5" name="Content Placeholder 4" descr="Diagram&#10;&#10;Description automatically generated">
            <a:extLst>
              <a:ext uri="{FF2B5EF4-FFF2-40B4-BE49-F238E27FC236}">
                <a16:creationId xmlns:a16="http://schemas.microsoft.com/office/drawing/2014/main" id="{07FA5286-F8F8-4E38-A0CB-9E703596A1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2" y="1422202"/>
            <a:ext cx="9076240" cy="4527078"/>
          </a:xfrm>
        </p:spPr>
      </p:pic>
      <p:sp>
        <p:nvSpPr>
          <p:cNvPr id="4" name="Oval 3">
            <a:extLst>
              <a:ext uri="{FF2B5EF4-FFF2-40B4-BE49-F238E27FC236}">
                <a16:creationId xmlns:a16="http://schemas.microsoft.com/office/drawing/2014/main" id="{528AF858-C78B-422D-BA4F-211721EADD31}"/>
              </a:ext>
            </a:extLst>
          </p:cNvPr>
          <p:cNvSpPr/>
          <p:nvPr/>
        </p:nvSpPr>
        <p:spPr>
          <a:xfrm>
            <a:off x="-70768" y="2276872"/>
            <a:ext cx="2560981" cy="2837309"/>
          </a:xfrm>
          <a:custGeom>
            <a:avLst/>
            <a:gdLst>
              <a:gd name="connsiteX0" fmla="*/ 0 w 2560981"/>
              <a:gd name="connsiteY0" fmla="*/ 1418655 h 2837309"/>
              <a:gd name="connsiteX1" fmla="*/ 1280491 w 2560981"/>
              <a:gd name="connsiteY1" fmla="*/ 0 h 2837309"/>
              <a:gd name="connsiteX2" fmla="*/ 2560982 w 2560981"/>
              <a:gd name="connsiteY2" fmla="*/ 1418655 h 2837309"/>
              <a:gd name="connsiteX3" fmla="*/ 1280491 w 2560981"/>
              <a:gd name="connsiteY3" fmla="*/ 2837310 h 2837309"/>
              <a:gd name="connsiteX4" fmla="*/ 0 w 2560981"/>
              <a:gd name="connsiteY4" fmla="*/ 1418655 h 283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981" h="2837309" extrusionOk="0">
                <a:moveTo>
                  <a:pt x="0" y="1418655"/>
                </a:moveTo>
                <a:cubicBezTo>
                  <a:pt x="-15956" y="625311"/>
                  <a:pt x="520888" y="19669"/>
                  <a:pt x="1280491" y="0"/>
                </a:cubicBezTo>
                <a:cubicBezTo>
                  <a:pt x="2196221" y="43901"/>
                  <a:pt x="2392811" y="640500"/>
                  <a:pt x="2560982" y="1418655"/>
                </a:cubicBezTo>
                <a:cubicBezTo>
                  <a:pt x="2476490" y="2284668"/>
                  <a:pt x="1972864" y="2919240"/>
                  <a:pt x="1280491" y="2837310"/>
                </a:cubicBezTo>
                <a:cubicBezTo>
                  <a:pt x="427257" y="2757409"/>
                  <a:pt x="211797" y="2303355"/>
                  <a:pt x="0" y="1418655"/>
                </a:cubicBezTo>
                <a:close/>
              </a:path>
            </a:pathLst>
          </a:custGeom>
          <a:noFill/>
          <a:ln>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EB83BD-91F5-4B25-9A6F-6B1AE4A8C6B5}"/>
              </a:ext>
            </a:extLst>
          </p:cNvPr>
          <p:cNvSpPr/>
          <p:nvPr/>
        </p:nvSpPr>
        <p:spPr>
          <a:xfrm>
            <a:off x="2463917" y="1264692"/>
            <a:ext cx="3404227" cy="3388444"/>
          </a:xfrm>
          <a:custGeom>
            <a:avLst/>
            <a:gdLst>
              <a:gd name="connsiteX0" fmla="*/ 0 w 3404227"/>
              <a:gd name="connsiteY0" fmla="*/ 1694222 h 3388444"/>
              <a:gd name="connsiteX1" fmla="*/ 1702114 w 3404227"/>
              <a:gd name="connsiteY1" fmla="*/ 0 h 3388444"/>
              <a:gd name="connsiteX2" fmla="*/ 3404228 w 3404227"/>
              <a:gd name="connsiteY2" fmla="*/ 1694222 h 3388444"/>
              <a:gd name="connsiteX3" fmla="*/ 1702114 w 3404227"/>
              <a:gd name="connsiteY3" fmla="*/ 3388444 h 3388444"/>
              <a:gd name="connsiteX4" fmla="*/ 0 w 3404227"/>
              <a:gd name="connsiteY4" fmla="*/ 1694222 h 3388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227" h="3388444" extrusionOk="0">
                <a:moveTo>
                  <a:pt x="0" y="1694222"/>
                </a:moveTo>
                <a:cubicBezTo>
                  <a:pt x="-96900" y="698759"/>
                  <a:pt x="593532" y="63252"/>
                  <a:pt x="1702114" y="0"/>
                </a:cubicBezTo>
                <a:cubicBezTo>
                  <a:pt x="2811105" y="35566"/>
                  <a:pt x="3368849" y="759654"/>
                  <a:pt x="3404228" y="1694222"/>
                </a:cubicBezTo>
                <a:cubicBezTo>
                  <a:pt x="3340049" y="2692590"/>
                  <a:pt x="2626697" y="3473949"/>
                  <a:pt x="1702114" y="3388444"/>
                </a:cubicBezTo>
                <a:cubicBezTo>
                  <a:pt x="641273" y="3322357"/>
                  <a:pt x="129514" y="2691798"/>
                  <a:pt x="0" y="1694222"/>
                </a:cubicBezTo>
                <a:close/>
              </a:path>
            </a:pathLst>
          </a:custGeom>
          <a:noFill/>
          <a:ln>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9123663-71B5-4F5B-BA1D-B29A0F982DBB}"/>
              </a:ext>
            </a:extLst>
          </p:cNvPr>
          <p:cNvSpPr/>
          <p:nvPr/>
        </p:nvSpPr>
        <p:spPr>
          <a:xfrm>
            <a:off x="6044312" y="2010345"/>
            <a:ext cx="3130496" cy="2837309"/>
          </a:xfrm>
          <a:custGeom>
            <a:avLst/>
            <a:gdLst>
              <a:gd name="connsiteX0" fmla="*/ 0 w 3130496"/>
              <a:gd name="connsiteY0" fmla="*/ 1418655 h 2837309"/>
              <a:gd name="connsiteX1" fmla="*/ 1565248 w 3130496"/>
              <a:gd name="connsiteY1" fmla="*/ 0 h 2837309"/>
              <a:gd name="connsiteX2" fmla="*/ 3130496 w 3130496"/>
              <a:gd name="connsiteY2" fmla="*/ 1418655 h 2837309"/>
              <a:gd name="connsiteX3" fmla="*/ 1565248 w 3130496"/>
              <a:gd name="connsiteY3" fmla="*/ 2837310 h 2837309"/>
              <a:gd name="connsiteX4" fmla="*/ 0 w 3130496"/>
              <a:gd name="connsiteY4" fmla="*/ 1418655 h 283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496" h="2837309" extrusionOk="0">
                <a:moveTo>
                  <a:pt x="0" y="1418655"/>
                </a:moveTo>
                <a:cubicBezTo>
                  <a:pt x="-152545" y="541060"/>
                  <a:pt x="536646" y="61604"/>
                  <a:pt x="1565248" y="0"/>
                </a:cubicBezTo>
                <a:cubicBezTo>
                  <a:pt x="2638245" y="43901"/>
                  <a:pt x="2962325" y="640500"/>
                  <a:pt x="3130496" y="1418655"/>
                </a:cubicBezTo>
                <a:cubicBezTo>
                  <a:pt x="2956776" y="2371804"/>
                  <a:pt x="2422068" y="2879557"/>
                  <a:pt x="1565248" y="2837310"/>
                </a:cubicBezTo>
                <a:cubicBezTo>
                  <a:pt x="554747" y="2757409"/>
                  <a:pt x="211797" y="2303355"/>
                  <a:pt x="0" y="1418655"/>
                </a:cubicBezTo>
                <a:close/>
              </a:path>
            </a:pathLst>
          </a:custGeom>
          <a:noFill/>
          <a:ln>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1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large building&#10;&#10;Description automatically generated">
            <a:extLst>
              <a:ext uri="{FF2B5EF4-FFF2-40B4-BE49-F238E27FC236}">
                <a16:creationId xmlns:a16="http://schemas.microsoft.com/office/drawing/2014/main" id="{DBED2832-3682-4CF7-9558-79563DCBCD4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2665" y="-200409"/>
            <a:ext cx="9678423" cy="7258818"/>
          </a:xfr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normAutofit/>
          </a:bodyPr>
          <a:lstStyle/>
          <a:p>
            <a:r>
              <a:rPr lang="en-US" dirty="0">
                <a:solidFill>
                  <a:schemeClr val="bg1"/>
                </a:solidFill>
              </a:rPr>
              <a:t>Recommendations </a:t>
            </a:r>
            <a:endParaRPr lang="en-CH" dirty="0">
              <a:solidFill>
                <a:schemeClr val="bg1"/>
              </a:solidFill>
            </a:endParaRPr>
          </a:p>
        </p:txBody>
      </p:sp>
      <p:sp>
        <p:nvSpPr>
          <p:cNvPr id="6" name="Content Placeholder 2">
            <a:extLst>
              <a:ext uri="{FF2B5EF4-FFF2-40B4-BE49-F238E27FC236}">
                <a16:creationId xmlns:a16="http://schemas.microsoft.com/office/drawing/2014/main" id="{E9EFE1F5-B0CD-42D4-994E-AB7E6A6AC606}"/>
              </a:ext>
            </a:extLst>
          </p:cNvPr>
          <p:cNvSpPr txBox="1">
            <a:spLocks/>
          </p:cNvSpPr>
          <p:nvPr/>
        </p:nvSpPr>
        <p:spPr>
          <a:xfrm>
            <a:off x="432251" y="1600199"/>
            <a:ext cx="5199072" cy="3052937"/>
          </a:xfrm>
          <a:prstGeom prst="rect">
            <a:avLst/>
          </a:prstGeom>
          <a:solidFill>
            <a:schemeClr val="accent1">
              <a:alpha val="70000"/>
            </a:schemeClr>
          </a:solidFill>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Tipping point</a:t>
            </a:r>
          </a:p>
          <a:p>
            <a:r>
              <a:rPr lang="en-US" dirty="0">
                <a:solidFill>
                  <a:schemeClr val="bg1"/>
                </a:solidFill>
              </a:rPr>
              <a:t>Monopoly</a:t>
            </a:r>
          </a:p>
          <a:p>
            <a:r>
              <a:rPr lang="en-US" dirty="0">
                <a:solidFill>
                  <a:schemeClr val="bg1"/>
                </a:solidFill>
              </a:rPr>
              <a:t>Vouchers</a:t>
            </a:r>
          </a:p>
          <a:p>
            <a:r>
              <a:rPr lang="en-US" dirty="0">
                <a:solidFill>
                  <a:schemeClr val="bg1"/>
                </a:solidFill>
              </a:rPr>
              <a:t>Qual control</a:t>
            </a:r>
          </a:p>
          <a:p>
            <a:r>
              <a:rPr lang="en-US" dirty="0">
                <a:solidFill>
                  <a:schemeClr val="bg1"/>
                </a:solidFill>
              </a:rPr>
              <a:t>Bamboo</a:t>
            </a:r>
          </a:p>
        </p:txBody>
      </p:sp>
    </p:spTree>
    <p:extLst>
      <p:ext uri="{BB962C8B-B14F-4D97-AF65-F5344CB8AC3E}">
        <p14:creationId xmlns:p14="http://schemas.microsoft.com/office/powerpoint/2010/main" val="335812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large building&#10;&#10;Description automatically generated">
            <a:extLst>
              <a:ext uri="{FF2B5EF4-FFF2-40B4-BE49-F238E27FC236}">
                <a16:creationId xmlns:a16="http://schemas.microsoft.com/office/drawing/2014/main" id="{DBED2832-3682-4CF7-9558-79563DCBCD4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2665" y="-200409"/>
            <a:ext cx="9678423" cy="7258818"/>
          </a:xfr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normAutofit/>
          </a:bodyPr>
          <a:lstStyle/>
          <a:p>
            <a:r>
              <a:rPr lang="en-US" dirty="0">
                <a:solidFill>
                  <a:schemeClr val="bg1"/>
                </a:solidFill>
              </a:rPr>
              <a:t>Recommendations </a:t>
            </a:r>
            <a:endParaRPr lang="en-CH" dirty="0">
              <a:solidFill>
                <a:schemeClr val="bg1"/>
              </a:solidFill>
            </a:endParaRPr>
          </a:p>
        </p:txBody>
      </p:sp>
      <p:sp>
        <p:nvSpPr>
          <p:cNvPr id="6" name="Content Placeholder 2">
            <a:extLst>
              <a:ext uri="{FF2B5EF4-FFF2-40B4-BE49-F238E27FC236}">
                <a16:creationId xmlns:a16="http://schemas.microsoft.com/office/drawing/2014/main" id="{E9EFE1F5-B0CD-42D4-994E-AB7E6A6AC606}"/>
              </a:ext>
            </a:extLst>
          </p:cNvPr>
          <p:cNvSpPr txBox="1">
            <a:spLocks/>
          </p:cNvSpPr>
          <p:nvPr/>
        </p:nvSpPr>
        <p:spPr>
          <a:xfrm>
            <a:off x="432251" y="1600199"/>
            <a:ext cx="5199072" cy="3629001"/>
          </a:xfrm>
          <a:prstGeom prst="rect">
            <a:avLst/>
          </a:prstGeom>
          <a:solidFill>
            <a:schemeClr val="accent1">
              <a:alpha val="70000"/>
            </a:schemeClr>
          </a:solidFill>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Market support/strengthen</a:t>
            </a:r>
          </a:p>
          <a:p>
            <a:r>
              <a:rPr lang="en-US" dirty="0">
                <a:solidFill>
                  <a:schemeClr val="bg1"/>
                </a:solidFill>
              </a:rPr>
              <a:t>Community education</a:t>
            </a:r>
          </a:p>
          <a:p>
            <a:r>
              <a:rPr lang="en-US" dirty="0">
                <a:solidFill>
                  <a:schemeClr val="bg1"/>
                </a:solidFill>
              </a:rPr>
              <a:t>Additional study – esp burnt bricks</a:t>
            </a:r>
          </a:p>
          <a:p>
            <a:r>
              <a:rPr lang="en-US" dirty="0">
                <a:solidFill>
                  <a:schemeClr val="bg1"/>
                </a:solidFill>
              </a:rPr>
              <a:t>Market pulse</a:t>
            </a:r>
          </a:p>
          <a:p>
            <a:r>
              <a:rPr lang="en-US" dirty="0">
                <a:solidFill>
                  <a:schemeClr val="bg1"/>
                </a:solidFill>
              </a:rPr>
              <a:t>Balancing factors</a:t>
            </a:r>
          </a:p>
        </p:txBody>
      </p:sp>
    </p:spTree>
    <p:extLst>
      <p:ext uri="{BB962C8B-B14F-4D97-AF65-F5344CB8AC3E}">
        <p14:creationId xmlns:p14="http://schemas.microsoft.com/office/powerpoint/2010/main" val="38868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73C5C-87B3-40AC-82B1-AC0FA865D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3854"/>
            <a:ext cx="9252520" cy="8075441"/>
          </a:xfrm>
          <a:prstGeom prst="rect">
            <a:avLst/>
          </a:prstGeom>
        </p:spPr>
      </p:pic>
      <p:sp>
        <p:nvSpPr>
          <p:cNvPr id="5" name="Title 4">
            <a:extLst>
              <a:ext uri="{FF2B5EF4-FFF2-40B4-BE49-F238E27FC236}">
                <a16:creationId xmlns:a16="http://schemas.microsoft.com/office/drawing/2014/main" id="{99472A2E-0AB4-452C-894D-918286B19FE9}"/>
              </a:ext>
            </a:extLst>
          </p:cNvPr>
          <p:cNvSpPr>
            <a:spLocks noGrp="1"/>
          </p:cNvSpPr>
          <p:nvPr>
            <p:ph type="title"/>
          </p:nvPr>
        </p:nvSpPr>
        <p:spPr/>
        <p:txBody>
          <a:bodyPr/>
          <a:lstStyle/>
          <a:p>
            <a:endParaRPr lang="en-US"/>
          </a:p>
        </p:txBody>
      </p:sp>
      <p:pic>
        <p:nvPicPr>
          <p:cNvPr id="8" name="Content Placeholder 9" descr="A group of people around each other&#10;&#10;Description automatically generated">
            <a:extLst>
              <a:ext uri="{FF2B5EF4-FFF2-40B4-BE49-F238E27FC236}">
                <a16:creationId xmlns:a16="http://schemas.microsoft.com/office/drawing/2014/main" id="{0AAA3BBE-FA0C-403B-A96A-E89F210D3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563" y="2474566"/>
            <a:ext cx="3242875" cy="4390092"/>
          </a:xfrm>
          <a:prstGeom prst="rect">
            <a:avLst/>
          </a:prstGeom>
        </p:spPr>
      </p:pic>
    </p:spTree>
    <p:extLst>
      <p:ext uri="{BB962C8B-B14F-4D97-AF65-F5344CB8AC3E}">
        <p14:creationId xmlns:p14="http://schemas.microsoft.com/office/powerpoint/2010/main" val="230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A1225-4DB2-4845-A2C1-259867932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 y="0"/>
            <a:ext cx="10287000" cy="6858000"/>
          </a:xfrm>
          <a:prstGeom prst="rect">
            <a:avLst/>
          </a:prstGeo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a:xfrm>
            <a:off x="35496" y="346720"/>
            <a:ext cx="3672408" cy="1143000"/>
          </a:xfrm>
          <a:solidFill>
            <a:schemeClr val="accent1">
              <a:alpha val="70000"/>
            </a:schemeClr>
          </a:solidFill>
        </p:spPr>
        <p:txBody>
          <a:bodyPr vert="horz" lIns="91440" tIns="45720" rIns="91440" bIns="45720" rtlCol="0">
            <a:normAutofit/>
          </a:bodyPr>
          <a:lstStyle/>
          <a:p>
            <a:pPr algn="l">
              <a:spcBef>
                <a:spcPct val="20000"/>
              </a:spcBef>
              <a:buClr>
                <a:srgbClr val="7F1416"/>
              </a:buClr>
            </a:pPr>
            <a:r>
              <a:rPr lang="en-US" dirty="0">
                <a:solidFill>
                  <a:schemeClr val="bg1"/>
                </a:solidFill>
                <a:latin typeface="+mn-lt"/>
                <a:ea typeface="+mn-ea"/>
                <a:cs typeface="+mn-cs"/>
              </a:rPr>
              <a:t>Today’s content</a:t>
            </a:r>
            <a:endParaRPr lang="en-CH" sz="3200" dirty="0">
              <a:solidFill>
                <a:schemeClr val="bg1"/>
              </a:solidFill>
              <a:latin typeface="+mn-lt"/>
              <a:ea typeface="+mn-ea"/>
              <a:cs typeface="+mn-cs"/>
            </a:endParaRPr>
          </a:p>
        </p:txBody>
      </p:sp>
      <p:pic>
        <p:nvPicPr>
          <p:cNvPr id="6" name="Content Placeholder 9" descr="A group of people around each other&#10;&#10;Description automatically generated">
            <a:extLst>
              <a:ext uri="{FF2B5EF4-FFF2-40B4-BE49-F238E27FC236}">
                <a16:creationId xmlns:a16="http://schemas.microsoft.com/office/drawing/2014/main" id="{DDE189D7-5100-4715-979A-4CB86FBBE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2276872"/>
            <a:ext cx="3242875" cy="4390092"/>
          </a:xfrm>
          <a:prstGeom prst="rect">
            <a:avLst/>
          </a:prstGeom>
        </p:spPr>
      </p:pic>
      <p:sp>
        <p:nvSpPr>
          <p:cNvPr id="3" name="Content Placeholder 2">
            <a:extLst>
              <a:ext uri="{FF2B5EF4-FFF2-40B4-BE49-F238E27FC236}">
                <a16:creationId xmlns:a16="http://schemas.microsoft.com/office/drawing/2014/main" id="{02FE521D-43F5-41A1-B1E6-C5690B785CD5}"/>
              </a:ext>
            </a:extLst>
          </p:cNvPr>
          <p:cNvSpPr>
            <a:spLocks noGrp="1"/>
          </p:cNvSpPr>
          <p:nvPr>
            <p:ph idx="1"/>
          </p:nvPr>
        </p:nvSpPr>
        <p:spPr>
          <a:xfrm>
            <a:off x="35496" y="1816224"/>
            <a:ext cx="3672408" cy="3196952"/>
          </a:xfrm>
          <a:solidFill>
            <a:schemeClr val="accent1">
              <a:alpha val="70000"/>
            </a:schemeClr>
          </a:solidFill>
        </p:spPr>
        <p:txBody>
          <a:bodyPr/>
          <a:lstStyle/>
          <a:p>
            <a:r>
              <a:rPr lang="en-US" dirty="0">
                <a:solidFill>
                  <a:schemeClr val="bg1"/>
                </a:solidFill>
              </a:rPr>
              <a:t>Background</a:t>
            </a:r>
          </a:p>
          <a:p>
            <a:r>
              <a:rPr lang="en-US" dirty="0">
                <a:solidFill>
                  <a:schemeClr val="bg1"/>
                </a:solidFill>
              </a:rPr>
              <a:t>Methods</a:t>
            </a:r>
          </a:p>
          <a:p>
            <a:r>
              <a:rPr lang="en-US" dirty="0">
                <a:solidFill>
                  <a:schemeClr val="bg1"/>
                </a:solidFill>
              </a:rPr>
              <a:t>Findings</a:t>
            </a:r>
          </a:p>
          <a:p>
            <a:r>
              <a:rPr lang="en-US" dirty="0">
                <a:solidFill>
                  <a:schemeClr val="bg1"/>
                </a:solidFill>
              </a:rPr>
              <a:t>Recommendations</a:t>
            </a:r>
          </a:p>
          <a:p>
            <a:r>
              <a:rPr lang="en-US" dirty="0">
                <a:solidFill>
                  <a:schemeClr val="bg1"/>
                </a:solidFill>
              </a:rPr>
              <a:t>Q/A</a:t>
            </a:r>
            <a:endParaRPr lang="en-CH" dirty="0">
              <a:solidFill>
                <a:schemeClr val="bg1"/>
              </a:solidFill>
            </a:endParaRPr>
          </a:p>
        </p:txBody>
      </p:sp>
    </p:spTree>
    <p:extLst>
      <p:ext uri="{BB962C8B-B14F-4D97-AF65-F5344CB8AC3E}">
        <p14:creationId xmlns:p14="http://schemas.microsoft.com/office/powerpoint/2010/main" val="302535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lstStyle/>
          <a:p>
            <a:r>
              <a:rPr lang="en-US" dirty="0">
                <a:solidFill>
                  <a:schemeClr val="bg1"/>
                </a:solidFill>
              </a:rPr>
              <a:t>Background</a:t>
            </a:r>
            <a:endParaRPr lang="en-CH" dirty="0">
              <a:solidFill>
                <a:schemeClr val="bg1"/>
              </a:solidFill>
            </a:endParaRPr>
          </a:p>
        </p:txBody>
      </p:sp>
      <p:pic>
        <p:nvPicPr>
          <p:cNvPr id="7" name="Picture 6" descr="Map&#10;&#10;Description automatically generated">
            <a:extLst>
              <a:ext uri="{FF2B5EF4-FFF2-40B4-BE49-F238E27FC236}">
                <a16:creationId xmlns:a16="http://schemas.microsoft.com/office/drawing/2014/main" id="{9E2E377D-88D9-49FC-B4AF-FBFBBF495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274638"/>
            <a:ext cx="5933416" cy="4864174"/>
          </a:xfrm>
          <a:prstGeom prst="rect">
            <a:avLst/>
          </a:prstGeom>
          <a:ln>
            <a:solidFill>
              <a:schemeClr val="accent1">
                <a:shade val="50000"/>
              </a:schemeClr>
            </a:solidFill>
          </a:ln>
        </p:spPr>
      </p:pic>
      <p:pic>
        <p:nvPicPr>
          <p:cNvPr id="9" name="Picture 8">
            <a:extLst>
              <a:ext uri="{FF2B5EF4-FFF2-40B4-BE49-F238E27FC236}">
                <a16:creationId xmlns:a16="http://schemas.microsoft.com/office/drawing/2014/main" id="{BF07D357-199A-4A29-A3A3-9EA90C0B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049902"/>
            <a:ext cx="3554437" cy="3076261"/>
          </a:xfrm>
          <a:prstGeom prst="rect">
            <a:avLst/>
          </a:prstGeom>
          <a:ln>
            <a:solidFill>
              <a:schemeClr val="accent1">
                <a:shade val="50000"/>
              </a:schemeClr>
            </a:solidFill>
          </a:ln>
        </p:spPr>
      </p:pic>
      <p:sp>
        <p:nvSpPr>
          <p:cNvPr id="19" name="Title 1">
            <a:extLst>
              <a:ext uri="{FF2B5EF4-FFF2-40B4-BE49-F238E27FC236}">
                <a16:creationId xmlns:a16="http://schemas.microsoft.com/office/drawing/2014/main" id="{10076814-F88E-4A17-80E1-CF13F41B55B3}"/>
              </a:ext>
            </a:extLst>
          </p:cNvPr>
          <p:cNvSpPr txBox="1">
            <a:spLocks/>
          </p:cNvSpPr>
          <p:nvPr/>
        </p:nvSpPr>
        <p:spPr>
          <a:xfrm>
            <a:off x="-2196752"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dirty="0"/>
              <a:t>Background</a:t>
            </a:r>
            <a:endParaRPr lang="en-CH" dirty="0"/>
          </a:p>
        </p:txBody>
      </p:sp>
      <p:pic>
        <p:nvPicPr>
          <p:cNvPr id="5122" name="Picture 2" descr="Adventure, lumber, timber, wood Free Icon of Adventure - Outline">
            <a:extLst>
              <a:ext uri="{FF2B5EF4-FFF2-40B4-BE49-F238E27FC236}">
                <a16:creationId xmlns:a16="http://schemas.microsoft.com/office/drawing/2014/main" id="{E485884A-CA0C-4E6F-8A0D-D556FFA62016}"/>
              </a:ext>
            </a:extLst>
          </p:cNvPr>
          <p:cNvPicPr>
            <a:picLocks noGrp="1" noChangeAspect="1" noChangeArrowheads="1"/>
          </p:cNvPicPr>
          <p:nvPr>
            <p:ph idx="1"/>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8520" y="5450455"/>
            <a:ext cx="969571" cy="9695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ugh Sawn Pine Timber - Buy Pine Sawn Timber,Boards,Planks Product on  Alibaba.com">
            <a:extLst>
              <a:ext uri="{FF2B5EF4-FFF2-40B4-BE49-F238E27FC236}">
                <a16:creationId xmlns:a16="http://schemas.microsoft.com/office/drawing/2014/main" id="{F6CBBFCD-5ABF-4563-940A-F2406541AC1B}"/>
              </a:ext>
            </a:extLst>
          </p:cNvPr>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5904988" y="5564487"/>
            <a:ext cx="746855" cy="8056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Icon | Bamboo plants of spa">
            <a:extLst>
              <a:ext uri="{FF2B5EF4-FFF2-40B4-BE49-F238E27FC236}">
                <a16:creationId xmlns:a16="http://schemas.microsoft.com/office/drawing/2014/main" id="{34805BB8-19BF-4C33-A2C1-5EE1A4E7A1E6}"/>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8044847" y="5564487"/>
            <a:ext cx="855539" cy="855539"/>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EE2431ED-852E-4E09-BE50-D390F18F3614}"/>
              </a:ext>
            </a:extLst>
          </p:cNvPr>
          <p:cNvSpPr txBox="1">
            <a:spLocks/>
          </p:cNvSpPr>
          <p:nvPr/>
        </p:nvSpPr>
        <p:spPr>
          <a:xfrm>
            <a:off x="5645384" y="5401153"/>
            <a:ext cx="3347864" cy="1182210"/>
          </a:xfrm>
          <a:prstGeom prst="rect">
            <a:avLst/>
          </a:prstGeom>
          <a:solidFill>
            <a:schemeClr val="accent1">
              <a:alpha val="50000"/>
            </a:schemeClr>
          </a:solidFill>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CH" dirty="0">
              <a:solidFill>
                <a:schemeClr val="bg1"/>
              </a:solidFill>
            </a:endParaRPr>
          </a:p>
        </p:txBody>
      </p:sp>
      <p:sp>
        <p:nvSpPr>
          <p:cNvPr id="11" name="Oval 10">
            <a:extLst>
              <a:ext uri="{FF2B5EF4-FFF2-40B4-BE49-F238E27FC236}">
                <a16:creationId xmlns:a16="http://schemas.microsoft.com/office/drawing/2014/main" id="{77D4C9AE-8BA2-4FCC-88B6-FF49753FA8A0}"/>
              </a:ext>
            </a:extLst>
          </p:cNvPr>
          <p:cNvSpPr/>
          <p:nvPr/>
        </p:nvSpPr>
        <p:spPr>
          <a:xfrm>
            <a:off x="4468884" y="663610"/>
            <a:ext cx="1872208" cy="2074218"/>
          </a:xfrm>
          <a:custGeom>
            <a:avLst/>
            <a:gdLst>
              <a:gd name="connsiteX0" fmla="*/ 0 w 1872208"/>
              <a:gd name="connsiteY0" fmla="*/ 1037109 h 2074218"/>
              <a:gd name="connsiteX1" fmla="*/ 936104 w 1872208"/>
              <a:gd name="connsiteY1" fmla="*/ 0 h 2074218"/>
              <a:gd name="connsiteX2" fmla="*/ 1872208 w 1872208"/>
              <a:gd name="connsiteY2" fmla="*/ 1037109 h 2074218"/>
              <a:gd name="connsiteX3" fmla="*/ 936104 w 1872208"/>
              <a:gd name="connsiteY3" fmla="*/ 2074218 h 2074218"/>
              <a:gd name="connsiteX4" fmla="*/ 0 w 1872208"/>
              <a:gd name="connsiteY4" fmla="*/ 1037109 h 207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208" h="2074218" extrusionOk="0">
                <a:moveTo>
                  <a:pt x="0" y="1037109"/>
                </a:moveTo>
                <a:cubicBezTo>
                  <a:pt x="-80469" y="414695"/>
                  <a:pt x="322943" y="36092"/>
                  <a:pt x="936104" y="0"/>
                </a:cubicBezTo>
                <a:cubicBezTo>
                  <a:pt x="1490759" y="7928"/>
                  <a:pt x="1756497" y="468009"/>
                  <a:pt x="1872208" y="1037109"/>
                </a:cubicBezTo>
                <a:cubicBezTo>
                  <a:pt x="1854641" y="1627043"/>
                  <a:pt x="1440209" y="2145469"/>
                  <a:pt x="936104" y="2074218"/>
                </a:cubicBezTo>
                <a:cubicBezTo>
                  <a:pt x="282869" y="1999679"/>
                  <a:pt x="95454" y="1655497"/>
                  <a:pt x="0" y="1037109"/>
                </a:cubicBezTo>
                <a:close/>
              </a:path>
            </a:pathLst>
          </a:custGeom>
          <a:noFill/>
          <a:ln>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6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par>
                                <p:cTn id="23" presetID="10" presetClass="entr" presetSubtype="0"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500"/>
                                        <p:tgtEl>
                                          <p:spTgt spid="5126"/>
                                        </p:tgtEl>
                                      </p:cBhvr>
                                    </p:animEffect>
                                  </p:childTnLst>
                                </p:cTn>
                              </p:par>
                              <p:par>
                                <p:cTn id="26" presetID="10"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 child, young&#10;&#10;Description automatically generated">
            <a:extLst>
              <a:ext uri="{FF2B5EF4-FFF2-40B4-BE49-F238E27FC236}">
                <a16:creationId xmlns:a16="http://schemas.microsoft.com/office/drawing/2014/main" id="{CF923DEC-799D-4191-A15A-5292AD19FD4F}"/>
              </a:ext>
            </a:extLst>
          </p:cNvPr>
          <p:cNvPicPr>
            <a:picLocks noChangeAspect="1"/>
          </p:cNvPicPr>
          <p:nvPr/>
        </p:nvPicPr>
        <p:blipFill rotWithShape="1">
          <a:blip r:embed="rId3">
            <a:extLst>
              <a:ext uri="{28A0092B-C50C-407E-A947-70E740481C1C}">
                <a14:useLocalDpi xmlns:a14="http://schemas.microsoft.com/office/drawing/2010/main" val="0"/>
              </a:ext>
            </a:extLst>
          </a:blip>
          <a:srcRect l="48133" r="5212"/>
          <a:stretch/>
        </p:blipFill>
        <p:spPr>
          <a:xfrm>
            <a:off x="5593099" y="-4574"/>
            <a:ext cx="4215477" cy="6858000"/>
          </a:xfrm>
          <a:prstGeom prst="rect">
            <a:avLst/>
          </a:prstGeo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a:xfrm>
            <a:off x="-1044624" y="197768"/>
            <a:ext cx="8229600" cy="1143000"/>
          </a:xfrm>
        </p:spPr>
        <p:txBody>
          <a:bodyPr/>
          <a:lstStyle/>
          <a:p>
            <a:r>
              <a:rPr lang="en-US" dirty="0"/>
              <a:t>Methods</a:t>
            </a:r>
            <a:endParaRPr lang="en-CH" dirty="0"/>
          </a:p>
        </p:txBody>
      </p:sp>
      <p:grpSp>
        <p:nvGrpSpPr>
          <p:cNvPr id="14" name="Group 13">
            <a:extLst>
              <a:ext uri="{FF2B5EF4-FFF2-40B4-BE49-F238E27FC236}">
                <a16:creationId xmlns:a16="http://schemas.microsoft.com/office/drawing/2014/main" id="{B9F0E7FF-9EAF-4CC3-9198-DCE4D7BAD306}"/>
              </a:ext>
            </a:extLst>
          </p:cNvPr>
          <p:cNvGrpSpPr/>
          <p:nvPr/>
        </p:nvGrpSpPr>
        <p:grpSpPr>
          <a:xfrm>
            <a:off x="2106144" y="3896429"/>
            <a:ext cx="2972652" cy="2185476"/>
            <a:chOff x="2323332" y="3925308"/>
            <a:chExt cx="2972652" cy="2185476"/>
          </a:xfrm>
        </p:grpSpPr>
        <p:pic>
          <p:nvPicPr>
            <p:cNvPr id="3098" name="Picture 26" descr="Inventory Icons - Download Free Vector Icons | Noun Project">
              <a:extLst>
                <a:ext uri="{FF2B5EF4-FFF2-40B4-BE49-F238E27FC236}">
                  <a16:creationId xmlns:a16="http://schemas.microsoft.com/office/drawing/2014/main" id="{5A32AC3E-969D-41B1-BFD3-07BE9FCBAA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24" y="4933590"/>
              <a:ext cx="744219" cy="74421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Free icons - Free vector icons - Free SVG, PSD, PNG, EPS, Ai &amp; Icon Font">
              <a:extLst>
                <a:ext uri="{FF2B5EF4-FFF2-40B4-BE49-F238E27FC236}">
                  <a16:creationId xmlns:a16="http://schemas.microsoft.com/office/drawing/2014/main" id="{C16FB9A4-8AC8-4E24-BBAF-8DDF9DC83C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3332" y="3925308"/>
              <a:ext cx="744219" cy="74421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Payment Options Icons - Download Free Vector Icons | Noun Project">
              <a:extLst>
                <a:ext uri="{FF2B5EF4-FFF2-40B4-BE49-F238E27FC236}">
                  <a16:creationId xmlns:a16="http://schemas.microsoft.com/office/drawing/2014/main" id="{13E291BF-FA41-4EE5-BC5B-82959656BF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9535" y="4532168"/>
              <a:ext cx="623931" cy="623931"/>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Price Tag Icons - Download Free Vector Icons | Noun Project">
              <a:extLst>
                <a:ext uri="{FF2B5EF4-FFF2-40B4-BE49-F238E27FC236}">
                  <a16:creationId xmlns:a16="http://schemas.microsoft.com/office/drawing/2014/main" id="{1CF9D09B-EC38-4540-B541-3C277DD75A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1765" y="5366565"/>
              <a:ext cx="744219" cy="7442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BA8778DC-A7F5-40CA-8E32-B50E4C4E91E3}"/>
              </a:ext>
            </a:extLst>
          </p:cNvPr>
          <p:cNvGrpSpPr/>
          <p:nvPr/>
        </p:nvGrpSpPr>
        <p:grpSpPr>
          <a:xfrm>
            <a:off x="916991" y="2381411"/>
            <a:ext cx="4301119" cy="856027"/>
            <a:chOff x="-5797956" y="2627204"/>
            <a:chExt cx="4301119" cy="856027"/>
          </a:xfrm>
        </p:grpSpPr>
        <p:grpSp>
          <p:nvGrpSpPr>
            <p:cNvPr id="22" name="Group 21">
              <a:extLst>
                <a:ext uri="{FF2B5EF4-FFF2-40B4-BE49-F238E27FC236}">
                  <a16:creationId xmlns:a16="http://schemas.microsoft.com/office/drawing/2014/main" id="{EE1634C5-2EE1-4063-8F3E-440A6AEA308B}"/>
                </a:ext>
              </a:extLst>
            </p:cNvPr>
            <p:cNvGrpSpPr/>
            <p:nvPr/>
          </p:nvGrpSpPr>
          <p:grpSpPr>
            <a:xfrm>
              <a:off x="-5797956" y="2627204"/>
              <a:ext cx="4301119" cy="856027"/>
              <a:chOff x="-5797956" y="2627204"/>
              <a:chExt cx="4301119" cy="856027"/>
            </a:xfrm>
          </p:grpSpPr>
          <p:grpSp>
            <p:nvGrpSpPr>
              <p:cNvPr id="20" name="Group 19">
                <a:extLst>
                  <a:ext uri="{FF2B5EF4-FFF2-40B4-BE49-F238E27FC236}">
                    <a16:creationId xmlns:a16="http://schemas.microsoft.com/office/drawing/2014/main" id="{8688ABFB-1848-4703-96FC-2C85268AE40F}"/>
                  </a:ext>
                </a:extLst>
              </p:cNvPr>
              <p:cNvGrpSpPr/>
              <p:nvPr/>
            </p:nvGrpSpPr>
            <p:grpSpPr>
              <a:xfrm>
                <a:off x="-5797956" y="2627204"/>
                <a:ext cx="2513044" cy="856027"/>
                <a:chOff x="-5797956" y="2627204"/>
                <a:chExt cx="2513044" cy="856027"/>
              </a:xfrm>
            </p:grpSpPr>
            <p:pic>
              <p:nvPicPr>
                <p:cNvPr id="3076" name="Picture 4" descr="Local Government Services - Government Line Icon Png Clipart - Full Size  Clipart (#531089) - PinClipart">
                  <a:extLst>
                    <a:ext uri="{FF2B5EF4-FFF2-40B4-BE49-F238E27FC236}">
                      <a16:creationId xmlns:a16="http://schemas.microsoft.com/office/drawing/2014/main" id="{0B5E46ED-1D20-4DE6-9942-08FC87516F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7956" y="2627204"/>
                  <a:ext cx="721832" cy="7648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UN Icon - Flags Icons - SoftIcons.com">
                  <a:extLst>
                    <a:ext uri="{FF2B5EF4-FFF2-40B4-BE49-F238E27FC236}">
                      <a16:creationId xmlns:a16="http://schemas.microsoft.com/office/drawing/2014/main" id="{37D11E53-78CE-450D-BE8C-B6A41A171F4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26311" y="2636377"/>
                  <a:ext cx="835016" cy="8350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go Design Images, Stock Photos &amp; Vectors | Shutterstock">
                  <a:extLst>
                    <a:ext uri="{FF2B5EF4-FFF2-40B4-BE49-F238E27FC236}">
                      <a16:creationId xmlns:a16="http://schemas.microsoft.com/office/drawing/2014/main" id="{FDA99A92-5944-460C-B37D-68109D453D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840" t="12882" r="17161" b="31960"/>
                <a:stretch/>
              </p:blipFill>
              <p:spPr bwMode="auto">
                <a:xfrm>
                  <a:off x="-4191294" y="2627204"/>
                  <a:ext cx="906382" cy="856027"/>
                </a:xfrm>
                <a:prstGeom prst="rect">
                  <a:avLst/>
                </a:prstGeom>
                <a:noFill/>
                <a:extLst>
                  <a:ext uri="{909E8E84-426E-40DD-AFC4-6F175D3DCCD1}">
                    <a14:hiddenFill xmlns:a14="http://schemas.microsoft.com/office/drawing/2010/main">
                      <a:solidFill>
                        <a:srgbClr val="FFFFFF"/>
                      </a:solidFill>
                    </a14:hiddenFill>
                  </a:ext>
                </a:extLst>
              </p:spPr>
            </p:pic>
          </p:grpSp>
          <p:pic>
            <p:nvPicPr>
              <p:cNvPr id="3088" name="Picture 16" descr="Communities icon creative element design from Vector Image">
                <a:extLst>
                  <a:ext uri="{FF2B5EF4-FFF2-40B4-BE49-F238E27FC236}">
                    <a16:creationId xmlns:a16="http://schemas.microsoft.com/office/drawing/2014/main" id="{8DF6A7CD-1FAE-4475-93F6-D4FDC0B3E14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000" t="14019" r="25500" b="43063"/>
              <a:stretch/>
            </p:blipFill>
            <p:spPr bwMode="auto">
              <a:xfrm>
                <a:off x="-2340768" y="2681325"/>
                <a:ext cx="843931" cy="74421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12" descr="Vendor Icons - Download Free Vector Icons | Noun Project">
              <a:extLst>
                <a:ext uri="{FF2B5EF4-FFF2-40B4-BE49-F238E27FC236}">
                  <a16:creationId xmlns:a16="http://schemas.microsoft.com/office/drawing/2014/main" id="{4968C245-42A9-4BA2-81C0-AFABB5719CE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4950" y="2736970"/>
              <a:ext cx="744219" cy="7442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747DD032-68F1-4B29-A4F3-D5EBE1827D04}"/>
              </a:ext>
            </a:extLst>
          </p:cNvPr>
          <p:cNvGrpSpPr/>
          <p:nvPr/>
        </p:nvGrpSpPr>
        <p:grpSpPr>
          <a:xfrm>
            <a:off x="241530" y="1291591"/>
            <a:ext cx="1522943" cy="960694"/>
            <a:chOff x="241530" y="1291591"/>
            <a:chExt cx="1522943" cy="960694"/>
          </a:xfrm>
        </p:grpSpPr>
        <p:pic>
          <p:nvPicPr>
            <p:cNvPr id="3102" name="Picture 30" descr="Editorsstakeholders Icons - Download Free Vector Icons | Noun Project">
              <a:extLst>
                <a:ext uri="{FF2B5EF4-FFF2-40B4-BE49-F238E27FC236}">
                  <a16:creationId xmlns:a16="http://schemas.microsoft.com/office/drawing/2014/main" id="{4402F28F-B9B8-4A54-9B90-0798558FA2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530" y="1291591"/>
              <a:ext cx="960694" cy="960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9D56DF-E62B-4562-92D9-39894FCDC184}"/>
                </a:ext>
              </a:extLst>
            </p:cNvPr>
            <p:cNvSpPr txBox="1"/>
            <p:nvPr/>
          </p:nvSpPr>
          <p:spPr>
            <a:xfrm>
              <a:off x="900377" y="1527550"/>
              <a:ext cx="864096" cy="584775"/>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rPr>
                <a:t>44</a:t>
              </a:r>
            </a:p>
          </p:txBody>
        </p:sp>
      </p:grpSp>
      <p:grpSp>
        <p:nvGrpSpPr>
          <p:cNvPr id="5" name="Group 4">
            <a:extLst>
              <a:ext uri="{FF2B5EF4-FFF2-40B4-BE49-F238E27FC236}">
                <a16:creationId xmlns:a16="http://schemas.microsoft.com/office/drawing/2014/main" id="{12491F9F-2173-4BEB-AFD2-308B68DC3B2E}"/>
              </a:ext>
            </a:extLst>
          </p:cNvPr>
          <p:cNvGrpSpPr/>
          <p:nvPr/>
        </p:nvGrpSpPr>
        <p:grpSpPr>
          <a:xfrm>
            <a:off x="328809" y="3764097"/>
            <a:ext cx="1688184" cy="1974577"/>
            <a:chOff x="328809" y="3764097"/>
            <a:chExt cx="1688184" cy="1974577"/>
          </a:xfrm>
        </p:grpSpPr>
        <p:grpSp>
          <p:nvGrpSpPr>
            <p:cNvPr id="26" name="Group 25">
              <a:extLst>
                <a:ext uri="{FF2B5EF4-FFF2-40B4-BE49-F238E27FC236}">
                  <a16:creationId xmlns:a16="http://schemas.microsoft.com/office/drawing/2014/main" id="{CEA6262B-501E-4186-94A3-3B78BE68E00C}"/>
                </a:ext>
              </a:extLst>
            </p:cNvPr>
            <p:cNvGrpSpPr/>
            <p:nvPr/>
          </p:nvGrpSpPr>
          <p:grpSpPr>
            <a:xfrm>
              <a:off x="328809" y="3764097"/>
              <a:ext cx="1176363" cy="1974577"/>
              <a:chOff x="328809" y="3764097"/>
              <a:chExt cx="1176363" cy="1974577"/>
            </a:xfrm>
          </p:grpSpPr>
          <p:pic>
            <p:nvPicPr>
              <p:cNvPr id="21" name="Picture 12" descr="Vendor Icons - Download Free Vector Icons | Noun Project">
                <a:extLst>
                  <a:ext uri="{FF2B5EF4-FFF2-40B4-BE49-F238E27FC236}">
                    <a16:creationId xmlns:a16="http://schemas.microsoft.com/office/drawing/2014/main" id="{9A27E97A-0684-4A24-873A-9AFC0B88AE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809" y="4562311"/>
                <a:ext cx="1176363" cy="1176363"/>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Market Research Icons - Download Free Vector Icons | Noun Project">
                <a:extLst>
                  <a:ext uri="{FF2B5EF4-FFF2-40B4-BE49-F238E27FC236}">
                    <a16:creationId xmlns:a16="http://schemas.microsoft.com/office/drawing/2014/main" id="{6095D04B-6428-48E9-AD91-A179352DDBC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7200" y="3764097"/>
                <a:ext cx="745023" cy="745023"/>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9656131F-0C49-47DF-9203-6A07C5455D8E}"/>
                </a:ext>
              </a:extLst>
            </p:cNvPr>
            <p:cNvSpPr txBox="1"/>
            <p:nvPr/>
          </p:nvSpPr>
          <p:spPr>
            <a:xfrm>
              <a:off x="1152897" y="4799338"/>
              <a:ext cx="864096" cy="584775"/>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rPr>
                <a:t>99</a:t>
              </a:r>
            </a:p>
          </p:txBody>
        </p:sp>
      </p:grpSp>
      <p:sp>
        <p:nvSpPr>
          <p:cNvPr id="30" name="Content Placeholder 2">
            <a:extLst>
              <a:ext uri="{FF2B5EF4-FFF2-40B4-BE49-F238E27FC236}">
                <a16:creationId xmlns:a16="http://schemas.microsoft.com/office/drawing/2014/main" id="{31AB9A89-07AB-4EE8-868F-E421F568EDD6}"/>
              </a:ext>
            </a:extLst>
          </p:cNvPr>
          <p:cNvSpPr txBox="1">
            <a:spLocks/>
          </p:cNvSpPr>
          <p:nvPr/>
        </p:nvSpPr>
        <p:spPr>
          <a:xfrm>
            <a:off x="120793" y="1217286"/>
            <a:ext cx="5315304" cy="2208257"/>
          </a:xfrm>
          <a:prstGeom prst="rect">
            <a:avLst/>
          </a:prstGeom>
          <a:solidFill>
            <a:schemeClr val="accent1">
              <a:alpha val="50000"/>
            </a:schemeClr>
          </a:solidFill>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CH" dirty="0">
              <a:solidFill>
                <a:schemeClr val="bg1"/>
              </a:solidFill>
            </a:endParaRPr>
          </a:p>
        </p:txBody>
      </p:sp>
      <p:sp>
        <p:nvSpPr>
          <p:cNvPr id="31" name="Content Placeholder 2">
            <a:extLst>
              <a:ext uri="{FF2B5EF4-FFF2-40B4-BE49-F238E27FC236}">
                <a16:creationId xmlns:a16="http://schemas.microsoft.com/office/drawing/2014/main" id="{1D12D1F8-898B-4741-8738-C7789C807051}"/>
              </a:ext>
            </a:extLst>
          </p:cNvPr>
          <p:cNvSpPr txBox="1">
            <a:spLocks/>
          </p:cNvSpPr>
          <p:nvPr/>
        </p:nvSpPr>
        <p:spPr>
          <a:xfrm>
            <a:off x="120793" y="3669015"/>
            <a:ext cx="5315304" cy="2640305"/>
          </a:xfrm>
          <a:prstGeom prst="rect">
            <a:avLst/>
          </a:prstGeom>
          <a:solidFill>
            <a:schemeClr val="accent1">
              <a:alpha val="50000"/>
            </a:schemeClr>
          </a:solidFill>
        </p:spPr>
        <p:txBody>
          <a:bodyPr vert="horz" lIns="91440" tIns="45720" rIns="91440" bIns="45720" rtlCol="0">
            <a:normAutofit/>
          </a:bodyPr>
          <a:lstStyle>
            <a:lvl1pPr marL="342900" indent="-342900" algn="l" defTabSz="914400" rtl="0" eaLnBrk="1" latinLnBrk="0" hangingPunct="1">
              <a:spcBef>
                <a:spcPct val="20000"/>
              </a:spcBef>
              <a:buClr>
                <a:srgbClr val="7F1416"/>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7F141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7F141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7F141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CH" dirty="0">
              <a:solidFill>
                <a:schemeClr val="bg1"/>
              </a:solidFill>
            </a:endParaRPr>
          </a:p>
        </p:txBody>
      </p:sp>
    </p:spTree>
    <p:extLst>
      <p:ext uri="{BB962C8B-B14F-4D97-AF65-F5344CB8AC3E}">
        <p14:creationId xmlns:p14="http://schemas.microsoft.com/office/powerpoint/2010/main" val="216341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a brick building&#10;&#10;Description automatically generated">
            <a:extLst>
              <a:ext uri="{FF2B5EF4-FFF2-40B4-BE49-F238E27FC236}">
                <a16:creationId xmlns:a16="http://schemas.microsoft.com/office/drawing/2014/main" id="{C85AC776-C063-4E5E-8810-BD14C1FFBF9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27376" y="-459432"/>
            <a:ext cx="5616624" cy="7488832"/>
          </a:xfr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a:xfrm>
            <a:off x="-2361456" y="0"/>
            <a:ext cx="8229600" cy="1143000"/>
          </a:xfrm>
        </p:spPr>
        <p:txBody>
          <a:bodyPr>
            <a:normAutofit/>
          </a:bodyPr>
          <a:lstStyle/>
          <a:p>
            <a:r>
              <a:rPr lang="en-US" sz="2800" dirty="0">
                <a:solidFill>
                  <a:schemeClr val="tx1"/>
                </a:solidFill>
              </a:rPr>
              <a:t>Projected needs</a:t>
            </a:r>
            <a:endParaRPr lang="en-CH" sz="2800" dirty="0">
              <a:solidFill>
                <a:schemeClr val="tx1"/>
              </a:solidFill>
            </a:endParaRPr>
          </a:p>
        </p:txBody>
      </p:sp>
      <p:pic>
        <p:nvPicPr>
          <p:cNvPr id="4" name="Picture 3" descr="A picture containing diagram&#10;&#10;Description automatically generated">
            <a:extLst>
              <a:ext uri="{FF2B5EF4-FFF2-40B4-BE49-F238E27FC236}">
                <a16:creationId xmlns:a16="http://schemas.microsoft.com/office/drawing/2014/main" id="{E25D0D79-40FE-4147-81F4-ED4A8865A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412776"/>
            <a:ext cx="3103240" cy="1205984"/>
          </a:xfrm>
          <a:prstGeom prst="rect">
            <a:avLst/>
          </a:prstGeom>
          <a:ln>
            <a:noFill/>
          </a:ln>
        </p:spPr>
      </p:pic>
      <p:grpSp>
        <p:nvGrpSpPr>
          <p:cNvPr id="15" name="Group 14">
            <a:extLst>
              <a:ext uri="{FF2B5EF4-FFF2-40B4-BE49-F238E27FC236}">
                <a16:creationId xmlns:a16="http://schemas.microsoft.com/office/drawing/2014/main" id="{3237326D-46F5-4D5E-9C71-789D2A4990E4}"/>
              </a:ext>
            </a:extLst>
          </p:cNvPr>
          <p:cNvGrpSpPr/>
          <p:nvPr/>
        </p:nvGrpSpPr>
        <p:grpSpPr>
          <a:xfrm>
            <a:off x="11358" y="2708920"/>
            <a:ext cx="3336506" cy="1728192"/>
            <a:chOff x="11358" y="2708920"/>
            <a:chExt cx="3336506" cy="1728192"/>
          </a:xfrm>
        </p:grpSpPr>
        <p:sp>
          <p:nvSpPr>
            <p:cNvPr id="9" name="Title 1">
              <a:extLst>
                <a:ext uri="{FF2B5EF4-FFF2-40B4-BE49-F238E27FC236}">
                  <a16:creationId xmlns:a16="http://schemas.microsoft.com/office/drawing/2014/main" id="{AE8C66A2-C38C-4377-9317-2ED4EC673A4F}"/>
                </a:ext>
              </a:extLst>
            </p:cNvPr>
            <p:cNvSpPr txBox="1">
              <a:spLocks/>
            </p:cNvSpPr>
            <p:nvPr/>
          </p:nvSpPr>
          <p:spPr>
            <a:xfrm>
              <a:off x="11358" y="3294112"/>
              <a:ext cx="333650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sz="2000" dirty="0">
                  <a:solidFill>
                    <a:schemeClr val="tx1"/>
                  </a:solidFill>
                </a:rPr>
                <a:t>130k    20k     30k</a:t>
              </a:r>
              <a:endParaRPr lang="en-CH" sz="2000" dirty="0">
                <a:solidFill>
                  <a:schemeClr val="tx1"/>
                </a:solidFill>
              </a:endParaRPr>
            </a:p>
          </p:txBody>
        </p:sp>
        <p:sp>
          <p:nvSpPr>
            <p:cNvPr id="13" name="Arrow: Down 12">
              <a:extLst>
                <a:ext uri="{FF2B5EF4-FFF2-40B4-BE49-F238E27FC236}">
                  <a16:creationId xmlns:a16="http://schemas.microsoft.com/office/drawing/2014/main" id="{F3B95395-35EE-476B-B0A8-7D087C199064}"/>
                </a:ext>
              </a:extLst>
            </p:cNvPr>
            <p:cNvSpPr/>
            <p:nvPr/>
          </p:nvSpPr>
          <p:spPr>
            <a:xfrm>
              <a:off x="1403648" y="2708920"/>
              <a:ext cx="576064" cy="765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DA3D467F-8B04-444B-8904-B45BE41E9304}"/>
              </a:ext>
            </a:extLst>
          </p:cNvPr>
          <p:cNvGrpSpPr/>
          <p:nvPr/>
        </p:nvGrpSpPr>
        <p:grpSpPr>
          <a:xfrm>
            <a:off x="0" y="4607990"/>
            <a:ext cx="3336506" cy="1908226"/>
            <a:chOff x="0" y="4607990"/>
            <a:chExt cx="3336506" cy="1908226"/>
          </a:xfrm>
        </p:grpSpPr>
        <p:sp>
          <p:nvSpPr>
            <p:cNvPr id="12" name="Arrow: Down 11">
              <a:extLst>
                <a:ext uri="{FF2B5EF4-FFF2-40B4-BE49-F238E27FC236}">
                  <a16:creationId xmlns:a16="http://schemas.microsoft.com/office/drawing/2014/main" id="{B9F49CB5-097B-4139-A3C5-2085662C567A}"/>
                </a:ext>
              </a:extLst>
            </p:cNvPr>
            <p:cNvSpPr/>
            <p:nvPr/>
          </p:nvSpPr>
          <p:spPr>
            <a:xfrm>
              <a:off x="1403648" y="4607990"/>
              <a:ext cx="576064" cy="765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283C7A8F-22B4-4369-8ABA-1D020D5B6770}"/>
                </a:ext>
              </a:extLst>
            </p:cNvPr>
            <p:cNvSpPr txBox="1">
              <a:spLocks/>
            </p:cNvSpPr>
            <p:nvPr/>
          </p:nvSpPr>
          <p:spPr>
            <a:xfrm>
              <a:off x="0" y="5373216"/>
              <a:ext cx="333650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rgbClr val="04314C"/>
                  </a:solidFill>
                  <a:latin typeface="Verdana" pitchFamily="34" charset="0"/>
                  <a:ea typeface="Verdana" pitchFamily="34" charset="0"/>
                  <a:cs typeface="Verdana" pitchFamily="34" charset="0"/>
                </a:defRPr>
              </a:lvl1pPr>
            </a:lstStyle>
            <a:p>
              <a:r>
                <a:rPr lang="en-US" sz="2000" dirty="0">
                  <a:solidFill>
                    <a:schemeClr val="tx1"/>
                  </a:solidFill>
                </a:rPr>
                <a:t>60k m3   1.5m   2.2m</a:t>
              </a:r>
              <a:endParaRPr lang="en-CH" sz="2000" dirty="0">
                <a:solidFill>
                  <a:schemeClr val="tx1"/>
                </a:solidFill>
              </a:endParaRPr>
            </a:p>
          </p:txBody>
        </p:sp>
      </p:grpSp>
    </p:spTree>
    <p:extLst>
      <p:ext uri="{BB962C8B-B14F-4D97-AF65-F5344CB8AC3E}">
        <p14:creationId xmlns:p14="http://schemas.microsoft.com/office/powerpoint/2010/main" val="14503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track, fence, building&#10;&#10;Description automatically generated">
            <a:extLst>
              <a:ext uri="{FF2B5EF4-FFF2-40B4-BE49-F238E27FC236}">
                <a16:creationId xmlns:a16="http://schemas.microsoft.com/office/drawing/2014/main" id="{C0AB056F-325D-4446-90FE-52995603619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7951"/>
          <a:stretch/>
        </p:blipFill>
        <p:spPr>
          <a:xfrm>
            <a:off x="-569673" y="1106829"/>
            <a:ext cx="10283345" cy="4785530"/>
          </a:xfr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lstStyle/>
          <a:p>
            <a:r>
              <a:rPr lang="en-US" dirty="0"/>
              <a:t>Findings - vendors</a:t>
            </a:r>
            <a:endParaRPr lang="en-CH" dirty="0"/>
          </a:p>
        </p:txBody>
      </p:sp>
      <p:grpSp>
        <p:nvGrpSpPr>
          <p:cNvPr id="6" name="Group 5">
            <a:extLst>
              <a:ext uri="{FF2B5EF4-FFF2-40B4-BE49-F238E27FC236}">
                <a16:creationId xmlns:a16="http://schemas.microsoft.com/office/drawing/2014/main" id="{350BE7BD-F91A-49A5-9AB2-839D860718B8}"/>
              </a:ext>
            </a:extLst>
          </p:cNvPr>
          <p:cNvGrpSpPr/>
          <p:nvPr/>
        </p:nvGrpSpPr>
        <p:grpSpPr>
          <a:xfrm>
            <a:off x="123923" y="4797152"/>
            <a:ext cx="4376069" cy="1008112"/>
            <a:chOff x="411955" y="4797152"/>
            <a:chExt cx="4376069" cy="1008112"/>
          </a:xfrm>
        </p:grpSpPr>
        <p:sp>
          <p:nvSpPr>
            <p:cNvPr id="3" name="Rectangle 2">
              <a:extLst>
                <a:ext uri="{FF2B5EF4-FFF2-40B4-BE49-F238E27FC236}">
                  <a16:creationId xmlns:a16="http://schemas.microsoft.com/office/drawing/2014/main" id="{22D7111A-8EDB-4660-957B-8D087C448496}"/>
                </a:ext>
              </a:extLst>
            </p:cNvPr>
            <p:cNvSpPr/>
            <p:nvPr/>
          </p:nvSpPr>
          <p:spPr>
            <a:xfrm>
              <a:off x="411955" y="4797152"/>
              <a:ext cx="4376069" cy="10081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Vendor | Free vector icons">
              <a:extLst>
                <a:ext uri="{FF2B5EF4-FFF2-40B4-BE49-F238E27FC236}">
                  <a16:creationId xmlns:a16="http://schemas.microsoft.com/office/drawing/2014/main" id="{5305889E-0476-40C0-8928-0FE478F3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33" y="4973073"/>
              <a:ext cx="663232" cy="663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sh Payment Icon PNG Transparent Background, Free Download #5646 -  FreeIconsPNG">
              <a:extLst>
                <a:ext uri="{FF2B5EF4-FFF2-40B4-BE49-F238E27FC236}">
                  <a16:creationId xmlns:a16="http://schemas.microsoft.com/office/drawing/2014/main" id="{7B0DF138-04E1-411A-BC30-BB99831D03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083" y="4973073"/>
              <a:ext cx="734740" cy="7347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w Icon #157863 - Free Icons Library">
              <a:extLst>
                <a:ext uri="{FF2B5EF4-FFF2-40B4-BE49-F238E27FC236}">
                  <a16:creationId xmlns:a16="http://schemas.microsoft.com/office/drawing/2014/main" id="{A49AA14C-84F7-4DA4-A89E-45E6759ACD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5941" y="5059788"/>
              <a:ext cx="593979" cy="5939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loud data database server storage icon Royalty Free Vector">
              <a:extLst>
                <a:ext uri="{FF2B5EF4-FFF2-40B4-BE49-F238E27FC236}">
                  <a16:creationId xmlns:a16="http://schemas.microsoft.com/office/drawing/2014/main" id="{66ED3AFE-D404-4B51-8B58-ED094C3D5E4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1065"/>
            <a:stretch/>
          </p:blipFill>
          <p:spPr bwMode="auto">
            <a:xfrm>
              <a:off x="3102039" y="5059787"/>
              <a:ext cx="600948" cy="5765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e Paid Icon Vector Images (60)">
              <a:extLst>
                <a:ext uri="{FF2B5EF4-FFF2-40B4-BE49-F238E27FC236}">
                  <a16:creationId xmlns:a16="http://schemas.microsoft.com/office/drawing/2014/main" id="{D3C436EC-A9DE-4CE4-B3D2-6217531550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1769" y="4907708"/>
              <a:ext cx="762588" cy="8008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0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lstStyle/>
          <a:p>
            <a:r>
              <a:rPr lang="en-US" dirty="0"/>
              <a:t>Findings – supply/pricing</a:t>
            </a:r>
            <a:endParaRPr lang="en-CH" dirty="0"/>
          </a:p>
        </p:txBody>
      </p:sp>
      <p:pic>
        <p:nvPicPr>
          <p:cNvPr id="5" name="Content Placeholder 4" descr="Chart, scatter chart&#10;&#10;Description automatically generated">
            <a:extLst>
              <a:ext uri="{FF2B5EF4-FFF2-40B4-BE49-F238E27FC236}">
                <a16:creationId xmlns:a16="http://schemas.microsoft.com/office/drawing/2014/main" id="{498CAD34-B3FF-43E6-8049-87B4F11D40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1340768"/>
            <a:ext cx="4934093" cy="3672408"/>
          </a:xfrm>
          <a:ln>
            <a:solidFill>
              <a:schemeClr val="accent1">
                <a:shade val="50000"/>
              </a:schemeClr>
            </a:solidFill>
          </a:ln>
        </p:spPr>
      </p:pic>
      <p:pic>
        <p:nvPicPr>
          <p:cNvPr id="7" name="Picture 6" descr="Diagram&#10;&#10;Description automatically generated">
            <a:extLst>
              <a:ext uri="{FF2B5EF4-FFF2-40B4-BE49-F238E27FC236}">
                <a16:creationId xmlns:a16="http://schemas.microsoft.com/office/drawing/2014/main" id="{CFF2CFDE-BFFD-40C9-85A7-22A2A165D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597" y="3631597"/>
            <a:ext cx="5453214" cy="2619142"/>
          </a:xfrm>
          <a:prstGeom prst="rect">
            <a:avLst/>
          </a:prstGeom>
        </p:spPr>
      </p:pic>
      <p:pic>
        <p:nvPicPr>
          <p:cNvPr id="2050" name="Picture 2" descr="SAFCOL Report 26/09.indd">
            <a:extLst>
              <a:ext uri="{FF2B5EF4-FFF2-40B4-BE49-F238E27FC236}">
                <a16:creationId xmlns:a16="http://schemas.microsoft.com/office/drawing/2014/main" id="{0DCD13B2-2EE5-425B-9942-963FAE84D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276" y="1369226"/>
            <a:ext cx="2495550" cy="183832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BEC4B7C3-8D72-4289-924A-A63BBEB94DC0}"/>
              </a:ext>
            </a:extLst>
          </p:cNvPr>
          <p:cNvSpPr/>
          <p:nvPr/>
        </p:nvSpPr>
        <p:spPr>
          <a:xfrm>
            <a:off x="3131840" y="5503218"/>
            <a:ext cx="5832648" cy="864096"/>
          </a:xfrm>
          <a:custGeom>
            <a:avLst/>
            <a:gdLst>
              <a:gd name="connsiteX0" fmla="*/ 0 w 5832648"/>
              <a:gd name="connsiteY0" fmla="*/ 432048 h 864096"/>
              <a:gd name="connsiteX1" fmla="*/ 2916324 w 5832648"/>
              <a:gd name="connsiteY1" fmla="*/ 0 h 864096"/>
              <a:gd name="connsiteX2" fmla="*/ 5832648 w 5832648"/>
              <a:gd name="connsiteY2" fmla="*/ 432048 h 864096"/>
              <a:gd name="connsiteX3" fmla="*/ 2916324 w 5832648"/>
              <a:gd name="connsiteY3" fmla="*/ 864096 h 864096"/>
              <a:gd name="connsiteX4" fmla="*/ 0 w 5832648"/>
              <a:gd name="connsiteY4" fmla="*/ 432048 h 86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648" h="864096" extrusionOk="0">
                <a:moveTo>
                  <a:pt x="0" y="432048"/>
                </a:moveTo>
                <a:cubicBezTo>
                  <a:pt x="-247039" y="41054"/>
                  <a:pt x="1002990" y="113605"/>
                  <a:pt x="2916324" y="0"/>
                </a:cubicBezTo>
                <a:cubicBezTo>
                  <a:pt x="4573713" y="9841"/>
                  <a:pt x="5786810" y="194892"/>
                  <a:pt x="5832648" y="432048"/>
                </a:cubicBezTo>
                <a:cubicBezTo>
                  <a:pt x="5649231" y="849779"/>
                  <a:pt x="4465510" y="1203780"/>
                  <a:pt x="2916324" y="864096"/>
                </a:cubicBezTo>
                <a:cubicBezTo>
                  <a:pt x="1292864" y="857082"/>
                  <a:pt x="27803" y="683947"/>
                  <a:pt x="0" y="432048"/>
                </a:cubicBezTo>
                <a:close/>
              </a:path>
            </a:pathLst>
          </a:custGeom>
          <a:noFill/>
          <a:ln>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53C54A-FD86-446F-A948-C58104AF4745}"/>
              </a:ext>
            </a:extLst>
          </p:cNvPr>
          <p:cNvSpPr/>
          <p:nvPr/>
        </p:nvSpPr>
        <p:spPr>
          <a:xfrm>
            <a:off x="3657598" y="3769601"/>
            <a:ext cx="3722714" cy="2074218"/>
          </a:xfrm>
          <a:custGeom>
            <a:avLst/>
            <a:gdLst>
              <a:gd name="connsiteX0" fmla="*/ 0 w 3722714"/>
              <a:gd name="connsiteY0" fmla="*/ 1037109 h 2074218"/>
              <a:gd name="connsiteX1" fmla="*/ 1861357 w 3722714"/>
              <a:gd name="connsiteY1" fmla="*/ 0 h 2074218"/>
              <a:gd name="connsiteX2" fmla="*/ 3722714 w 3722714"/>
              <a:gd name="connsiteY2" fmla="*/ 1037109 h 2074218"/>
              <a:gd name="connsiteX3" fmla="*/ 1861357 w 3722714"/>
              <a:gd name="connsiteY3" fmla="*/ 2074218 h 2074218"/>
              <a:gd name="connsiteX4" fmla="*/ 0 w 3722714"/>
              <a:gd name="connsiteY4" fmla="*/ 1037109 h 207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714" h="2074218" extrusionOk="0">
                <a:moveTo>
                  <a:pt x="0" y="1037109"/>
                </a:moveTo>
                <a:cubicBezTo>
                  <a:pt x="-148915" y="372476"/>
                  <a:pt x="750424" y="31127"/>
                  <a:pt x="1861357" y="0"/>
                </a:cubicBezTo>
                <a:cubicBezTo>
                  <a:pt x="2927015" y="7928"/>
                  <a:pt x="3607003" y="468009"/>
                  <a:pt x="3722714" y="1037109"/>
                </a:cubicBezTo>
                <a:cubicBezTo>
                  <a:pt x="3632551" y="1697937"/>
                  <a:pt x="2876242" y="2146705"/>
                  <a:pt x="1861357" y="2074218"/>
                </a:cubicBezTo>
                <a:cubicBezTo>
                  <a:pt x="697119" y="1999679"/>
                  <a:pt x="95454" y="1655497"/>
                  <a:pt x="0" y="1037109"/>
                </a:cubicBezTo>
                <a:close/>
              </a:path>
            </a:pathLst>
          </a:custGeom>
          <a:noFill/>
          <a:ln>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4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lstStyle/>
          <a:p>
            <a:r>
              <a:rPr lang="en-US" dirty="0"/>
              <a:t>Findings – environment</a:t>
            </a:r>
            <a:endParaRPr lang="en-CH" dirty="0"/>
          </a:p>
        </p:txBody>
      </p:sp>
      <p:pic>
        <p:nvPicPr>
          <p:cNvPr id="5" name="Content Placeholder 4" descr="Diagram&#10;&#10;Description automatically generated">
            <a:extLst>
              <a:ext uri="{FF2B5EF4-FFF2-40B4-BE49-F238E27FC236}">
                <a16:creationId xmlns:a16="http://schemas.microsoft.com/office/drawing/2014/main" id="{4D5A78D9-FF42-431C-A16B-B7699875BE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1453629"/>
            <a:ext cx="3796195" cy="4525963"/>
          </a:xfrm>
          <a:ln>
            <a:solidFill>
              <a:schemeClr val="accent1">
                <a:shade val="50000"/>
              </a:schemeClr>
            </a:solidFill>
          </a:ln>
        </p:spPr>
      </p:pic>
      <p:pic>
        <p:nvPicPr>
          <p:cNvPr id="7" name="Picture 6" descr="A pile of dirt&#10;&#10;Description automatically generated">
            <a:extLst>
              <a:ext uri="{FF2B5EF4-FFF2-40B4-BE49-F238E27FC236}">
                <a16:creationId xmlns:a16="http://schemas.microsoft.com/office/drawing/2014/main" id="{AF7F95A2-8525-4494-9BD3-D4200528FB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246" y="3530758"/>
            <a:ext cx="4407753" cy="2730795"/>
          </a:xfrm>
          <a:prstGeom prst="rect">
            <a:avLst/>
          </a:prstGeom>
        </p:spPr>
      </p:pic>
      <p:pic>
        <p:nvPicPr>
          <p:cNvPr id="9" name="Picture 8" descr="A person standing on a dirt hill&#10;&#10;Description automatically generated">
            <a:extLst>
              <a:ext uri="{FF2B5EF4-FFF2-40B4-BE49-F238E27FC236}">
                <a16:creationId xmlns:a16="http://schemas.microsoft.com/office/drawing/2014/main" id="{A9D92203-7F3E-48DE-9936-E563505EA8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5552" y="1124744"/>
            <a:ext cx="3778448" cy="2833836"/>
          </a:xfrm>
          <a:prstGeom prst="rect">
            <a:avLst/>
          </a:prstGeom>
        </p:spPr>
      </p:pic>
    </p:spTree>
    <p:extLst>
      <p:ext uri="{BB962C8B-B14F-4D97-AF65-F5344CB8AC3E}">
        <p14:creationId xmlns:p14="http://schemas.microsoft.com/office/powerpoint/2010/main" val="740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B818576C-4AB0-4DEA-A1AE-E1008F9091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588"/>
          <a:stretch/>
        </p:blipFill>
        <p:spPr>
          <a:xfrm>
            <a:off x="2339752" y="455653"/>
            <a:ext cx="6804248" cy="6096000"/>
          </a:xfrm>
          <a:prstGeom prst="rect">
            <a:avLst/>
          </a:prstGeom>
        </p:spPr>
      </p:pic>
      <p:sp>
        <p:nvSpPr>
          <p:cNvPr id="2" name="Title 1">
            <a:extLst>
              <a:ext uri="{FF2B5EF4-FFF2-40B4-BE49-F238E27FC236}">
                <a16:creationId xmlns:a16="http://schemas.microsoft.com/office/drawing/2014/main" id="{EE5748E9-A791-4A7D-8A8A-39E0C85DA740}"/>
              </a:ext>
            </a:extLst>
          </p:cNvPr>
          <p:cNvSpPr>
            <a:spLocks noGrp="1"/>
          </p:cNvSpPr>
          <p:nvPr>
            <p:ph type="title"/>
          </p:nvPr>
        </p:nvSpPr>
        <p:spPr/>
        <p:txBody>
          <a:bodyPr/>
          <a:lstStyle/>
          <a:p>
            <a:r>
              <a:rPr lang="en-US" dirty="0"/>
              <a:t>Findings – an alternative</a:t>
            </a:r>
            <a:endParaRPr lang="en-CH" dirty="0"/>
          </a:p>
        </p:txBody>
      </p:sp>
      <p:pic>
        <p:nvPicPr>
          <p:cNvPr id="8" name="Content Placeholder 7" descr="Map&#10;&#10;Description automatically generated">
            <a:extLst>
              <a:ext uri="{FF2B5EF4-FFF2-40B4-BE49-F238E27FC236}">
                <a16:creationId xmlns:a16="http://schemas.microsoft.com/office/drawing/2014/main" id="{757E8806-340B-4FE1-A7AD-C86FAA18F1C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5731" y="2183969"/>
            <a:ext cx="4553184" cy="3206915"/>
          </a:xfrm>
        </p:spPr>
      </p:pic>
      <p:pic>
        <p:nvPicPr>
          <p:cNvPr id="1028" name="Picture 4" descr="LevasFlor African Hardwoods">
            <a:extLst>
              <a:ext uri="{FF2B5EF4-FFF2-40B4-BE49-F238E27FC236}">
                <a16:creationId xmlns:a16="http://schemas.microsoft.com/office/drawing/2014/main" id="{ADAA77D8-A308-49C3-B3FD-631BDAA1D1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196752"/>
            <a:ext cx="4330824" cy="98721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030" name="Picture 6" descr="Use the Logo">
            <a:extLst>
              <a:ext uri="{FF2B5EF4-FFF2-40B4-BE49-F238E27FC236}">
                <a16:creationId xmlns:a16="http://schemas.microsoft.com/office/drawing/2014/main" id="{7B10177F-0E28-4DC5-947B-1B8B2313D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4892408"/>
            <a:ext cx="3177390" cy="184807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9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elter Cluster Powerpoint Template V 1 0 - MYN">
  <a:themeElements>
    <a:clrScheme name="Shelter Cluster 3 Soft">
      <a:dk1>
        <a:sysClr val="windowText" lastClr="000000"/>
      </a:dk1>
      <a:lt1>
        <a:sysClr val="window" lastClr="FFFFFF"/>
      </a:lt1>
      <a:dk2>
        <a:srgbClr val="04314C"/>
      </a:dk2>
      <a:lt2>
        <a:srgbClr val="F6F6F6"/>
      </a:lt2>
      <a:accent1>
        <a:srgbClr val="365A70"/>
      </a:accent1>
      <a:accent2>
        <a:srgbClr val="FFC133"/>
      </a:accent2>
      <a:accent3>
        <a:srgbClr val="994345"/>
      </a:accent3>
      <a:accent4>
        <a:srgbClr val="84C559"/>
      </a:accent4>
      <a:accent5>
        <a:srgbClr val="FD3333"/>
      </a:accent5>
      <a:accent6>
        <a:srgbClr val="459FD5"/>
      </a:accent6>
      <a:hlink>
        <a:srgbClr val="994345"/>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6DDC6DDE75584A84965D2311BBB089" ma:contentTypeVersion="12" ma:contentTypeDescription="Create a new document." ma:contentTypeScope="" ma:versionID="d7edecd7c6cbc274a8508396b248f3ac">
  <xsd:schema xmlns:xsd="http://www.w3.org/2001/XMLSchema" xmlns:xs="http://www.w3.org/2001/XMLSchema" xmlns:p="http://schemas.microsoft.com/office/2006/metadata/properties" xmlns:ns2="c4d76585-c78c-4302-867b-f867d1865802" xmlns:ns3="be5d179a-3e4c-4ab7-8df1-54bde75f6231" targetNamespace="http://schemas.microsoft.com/office/2006/metadata/properties" ma:root="true" ma:fieldsID="74b21467c188f8856ab0af7b3804cdab" ns2:_="" ns3:_="">
    <xsd:import namespace="c4d76585-c78c-4302-867b-f867d1865802"/>
    <xsd:import namespace="be5d179a-3e4c-4ab7-8df1-54bde75f62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76585-c78c-4302-867b-f867d18658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5d179a-3e4c-4ab7-8df1-54bde75f6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B443F3-4EDE-4BB3-AB5D-54CD3C029FCB}">
  <ds:schemaRefs>
    <ds:schemaRef ds:uri="http://schemas.microsoft.com/sharepoint/v3/contenttype/forms"/>
  </ds:schemaRefs>
</ds:datastoreItem>
</file>

<file path=customXml/itemProps2.xml><?xml version="1.0" encoding="utf-8"?>
<ds:datastoreItem xmlns:ds="http://schemas.openxmlformats.org/officeDocument/2006/customXml" ds:itemID="{B28C5C39-5E81-47EF-9CDC-45563DA9E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76585-c78c-4302-867b-f867d1865802"/>
    <ds:schemaRef ds:uri="be5d179a-3e4c-4ab7-8df1-54bde75f6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6789EF-1D8C-4616-AE93-976C4581E428}">
  <ds:schemaRefs>
    <ds:schemaRef ds:uri="http://schemas.microsoft.com/office/2006/documentManagement/types"/>
    <ds:schemaRef ds:uri="be5d179a-3e4c-4ab7-8df1-54bde75f6231"/>
    <ds:schemaRef ds:uri="c4d76585-c78c-4302-867b-f867d1865802"/>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5364</TotalTime>
  <Words>1721</Words>
  <Application>Microsoft Office PowerPoint</Application>
  <PresentationFormat>On-screen Show (4:3)</PresentationFormat>
  <Paragraphs>142</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Verdana</vt:lpstr>
      <vt:lpstr>Wingdings</vt:lpstr>
      <vt:lpstr>Shelter Cluster Powerpoint Template V 1 0 - MYN</vt:lpstr>
      <vt:lpstr>MOZAMBIQUE SHELTER CLUSTER MARKET ASSESSMENT Idai Cyclone Response </vt:lpstr>
      <vt:lpstr>Today’s content</vt:lpstr>
      <vt:lpstr>Background</vt:lpstr>
      <vt:lpstr>Methods</vt:lpstr>
      <vt:lpstr>Projected needs</vt:lpstr>
      <vt:lpstr>Findings - vendors</vt:lpstr>
      <vt:lpstr>Findings – supply/pricing</vt:lpstr>
      <vt:lpstr>Findings – environment</vt:lpstr>
      <vt:lpstr>Findings – an alternative</vt:lpstr>
      <vt:lpstr>Recommendations – modalities</vt:lpstr>
      <vt:lpstr>Recommendations </vt:lpstr>
      <vt:lpstr>Recommendations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Christopher Reichert</cp:lastModifiedBy>
  <cp:revision>48</cp:revision>
  <cp:lastPrinted>2013-03-26T11:03:47Z</cp:lastPrinted>
  <dcterms:created xsi:type="dcterms:W3CDTF">2013-08-07T15:00:29Z</dcterms:created>
  <dcterms:modified xsi:type="dcterms:W3CDTF">2020-10-06T09:24:58Z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0x010100846DDC6DDE75584A84965D2311BBB089</vt:lpwstr>
  </property>
</Properties>
</file>