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7" r:id="rId6"/>
    <p:sldId id="261" r:id="rId7"/>
    <p:sldId id="262" r:id="rId8"/>
    <p:sldId id="264" r:id="rId9"/>
    <p:sldId id="263" r:id="rId10"/>
    <p:sldId id="265" r:id="rId11"/>
    <p:sldId id="267" r:id="rId12"/>
    <p:sldId id="266" r:id="rId13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8">
          <p15:clr>
            <a:srgbClr val="A4A3A4"/>
          </p15:clr>
        </p15:guide>
        <p15:guide id="2" orient="horz" pos="4265">
          <p15:clr>
            <a:srgbClr val="A4A3A4"/>
          </p15:clr>
        </p15:guide>
        <p15:guide id="3" orient="horz" pos="134">
          <p15:clr>
            <a:srgbClr val="A4A3A4"/>
          </p15:clr>
        </p15:guide>
        <p15:guide id="4" orient="horz" pos="4665">
          <p15:clr>
            <a:srgbClr val="A4A3A4"/>
          </p15:clr>
        </p15:guide>
        <p15:guide id="5" orient="horz" pos="580">
          <p15:clr>
            <a:srgbClr val="A4A3A4"/>
          </p15:clr>
        </p15:guide>
        <p15:guide id="6" orient="horz" pos="986">
          <p15:clr>
            <a:srgbClr val="A4A3A4"/>
          </p15:clr>
        </p15:guide>
        <p15:guide id="7" pos="6203">
          <p15:clr>
            <a:srgbClr val="A4A3A4"/>
          </p15:clr>
        </p15:guide>
        <p15:guide id="8" pos="3168">
          <p15:clr>
            <a:srgbClr val="A4A3A4"/>
          </p15:clr>
        </p15:guide>
        <p15:guide id="9" pos="5451">
          <p15:clr>
            <a:srgbClr val="A4A3A4"/>
          </p15:clr>
        </p15:guide>
        <p15:guide id="10" pos="574">
          <p15:clr>
            <a:srgbClr val="A4A3A4"/>
          </p15:clr>
        </p15:guide>
        <p15:guide id="11" pos="2098">
          <p15:clr>
            <a:srgbClr val="A4A3A4"/>
          </p15:clr>
        </p15:guide>
        <p15:guide id="12" pos="1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0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1098" y="342"/>
      </p:cViewPr>
      <p:guideLst>
        <p:guide orient="horz" pos="2378"/>
        <p:guide orient="horz" pos="4265"/>
        <p:guide orient="horz" pos="134"/>
        <p:guide orient="horz" pos="4665"/>
        <p:guide orient="horz" pos="580"/>
        <p:guide orient="horz" pos="986"/>
        <p:guide pos="6203"/>
        <p:guide pos="3168"/>
        <p:guide pos="5451"/>
        <p:guide pos="574"/>
        <p:guide pos="2098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8377D-C277-4243-890F-7D76210F3C08}" type="datetimeFigureOut">
              <a:rPr lang="en-US" smtClean="0"/>
              <a:t>12/19/16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7F2B3-4DAE-CA44-8BCF-1F2B32124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1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5E5E6-BD34-F249-9CFD-B38C07B14384}" type="datetimeFigureOut">
              <a:rPr lang="en-US" smtClean="0"/>
              <a:t>12/19/16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5B7E7-E587-8349-8679-CA163636E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132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9582" y="2211276"/>
            <a:ext cx="5810250" cy="1554241"/>
          </a:xfrm>
        </p:spPr>
        <p:txBody>
          <a:bodyPr>
            <a:noAutofit/>
          </a:bodyPr>
          <a:lstStyle>
            <a:lvl1pPr>
              <a:defRPr sz="3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583" y="4360872"/>
            <a:ext cx="5810248" cy="1449834"/>
          </a:xfrm>
        </p:spPr>
        <p:txBody>
          <a:bodyPr/>
          <a:lstStyle>
            <a:lvl1pPr marL="0" indent="0" algn="l">
              <a:buNone/>
              <a:defRPr sz="2200" b="0">
                <a:solidFill>
                  <a:srgbClr val="585858"/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679583" y="3900562"/>
            <a:ext cx="5794373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PPT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298" y="5179818"/>
            <a:ext cx="3334512" cy="2602992"/>
          </a:xfrm>
          <a:prstGeom prst="rect">
            <a:avLst/>
          </a:prstGeom>
        </p:spPr>
      </p:pic>
      <p:pic>
        <p:nvPicPr>
          <p:cNvPr id="10" name="Picture 9" descr="CRS_Logo_Pos_Hor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02" y="1009936"/>
            <a:ext cx="6400376" cy="763792"/>
          </a:xfrm>
          <a:prstGeom prst="rect">
            <a:avLst/>
          </a:prstGeom>
        </p:spPr>
      </p:pic>
      <p:pic>
        <p:nvPicPr>
          <p:cNvPr id="5" name="Picture 4" descr="CRS_Tag_Fresh_RGB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582" y="7057368"/>
            <a:ext cx="3115056" cy="268224"/>
          </a:xfrm>
          <a:prstGeom prst="rect">
            <a:avLst/>
          </a:prstGeom>
        </p:spPr>
      </p:pic>
      <p:pic>
        <p:nvPicPr>
          <p:cNvPr id="6" name="Picture 5" descr="fresh_corner_lef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299882" cy="328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7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43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89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7245" y="1579563"/>
            <a:ext cx="3886200" cy="516992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4625" y="1579563"/>
            <a:ext cx="3886200" cy="5169927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9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7244" y="1579563"/>
            <a:ext cx="4508807" cy="516992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09412" rtl="0" eaLnBrk="1" latinLnBrk="0" hangingPunct="1">
              <a:defRPr sz="1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9412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509412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91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pic>
        <p:nvPicPr>
          <p:cNvPr id="10" name="Picture 9" descr="PPT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3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 descr="PPT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Blu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30576" y="3275676"/>
            <a:ext cx="5810250" cy="2439961"/>
          </a:xfrm>
        </p:spPr>
        <p:txBody>
          <a:bodyPr anchor="t" anchorCtr="0">
            <a:noAutofit/>
          </a:bodyPr>
          <a:lstStyle>
            <a:lvl1pPr>
              <a:defRPr sz="38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30576" y="2723175"/>
            <a:ext cx="5810250" cy="455406"/>
          </a:xfrm>
        </p:spPr>
        <p:txBody>
          <a:bodyPr anchor="b" anchorCtr="0"/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 descr="PPT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936" y="0"/>
            <a:ext cx="3334512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ter_fresh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1736"/>
            <a:ext cx="10058400" cy="7406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-4670"/>
            <a:ext cx="7315200" cy="1124712"/>
          </a:xfrm>
          <a:prstGeom prst="rect">
            <a:avLst/>
          </a:prstGeom>
        </p:spPr>
        <p:txBody>
          <a:bodyPr vert="horz" lIns="0" tIns="0" rIns="101882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87677"/>
            <a:ext cx="8229600" cy="51788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415" y="7441142"/>
            <a:ext cx="336919" cy="228600"/>
          </a:xfrm>
          <a:prstGeom prst="rect">
            <a:avLst/>
          </a:prstGeo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AF21FA0-C69A-D549-B93E-AD7DB9D7EB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09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2" r:id="rId4"/>
    <p:sldLayoutId id="2147483656" r:id="rId5"/>
    <p:sldLayoutId id="2147483651" r:id="rId6"/>
    <p:sldLayoutId id="2147483654" r:id="rId7"/>
    <p:sldLayoutId id="2147483655" r:id="rId8"/>
  </p:sldLayoutIdLst>
  <p:hf hdr="0" ftr="0" dt="0"/>
  <p:txStyles>
    <p:titleStyle>
      <a:lvl1pPr algn="l" defTabSz="509412" rtl="0" eaLnBrk="1" latinLnBrk="0" hangingPunct="1">
        <a:spcBef>
          <a:spcPct val="0"/>
        </a:spcBef>
        <a:buNone/>
        <a:defRPr sz="3000" b="1" i="0" kern="1200" spc="-111">
          <a:solidFill>
            <a:schemeClr val="tx2"/>
          </a:solidFill>
          <a:latin typeface="Times New Roman"/>
          <a:ea typeface="+mj-ea"/>
          <a:cs typeface="Times New Roman"/>
        </a:defRPr>
      </a:lvl1pPr>
    </p:titleStyle>
    <p:bodyStyle>
      <a:lvl1pPr marL="251169" indent="-251169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•"/>
        <a:defRPr sz="22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512950" indent="-261781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–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65888" indent="-252938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•"/>
        <a:defRPr sz="1800" i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17056" indent="-251169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–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78838" indent="-261781" algn="l" defTabSz="509412" rtl="0" eaLnBrk="1" latinLnBrk="0" hangingPunct="1">
        <a:lnSpc>
          <a:spcPct val="110000"/>
        </a:lnSpc>
        <a:spcBef>
          <a:spcPts val="1000"/>
        </a:spcBef>
        <a:buSzPct val="80000"/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Caritas 20 Family Pilot Rental Support Program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583" y="4360872"/>
            <a:ext cx="5810248" cy="2117420"/>
          </a:xfrm>
        </p:spPr>
        <p:txBody>
          <a:bodyPr/>
          <a:lstStyle/>
          <a:p>
            <a:r>
              <a:rPr lang="en-US" dirty="0"/>
              <a:t>Recommendations for Rental Support Project – Sofia, Bulgaria</a:t>
            </a:r>
          </a:p>
          <a:p>
            <a:endParaRPr lang="en-US" dirty="0"/>
          </a:p>
          <a:p>
            <a:r>
              <a:rPr lang="en-US" dirty="0"/>
              <a:t>-Alex Miller </a:t>
            </a:r>
            <a:br>
              <a:rPr lang="en-US" dirty="0"/>
            </a:br>
            <a:r>
              <a:rPr lang="en-US" dirty="0"/>
              <a:t>  December 2016</a:t>
            </a:r>
          </a:p>
        </p:txBody>
      </p:sp>
    </p:spTree>
    <p:extLst>
      <p:ext uri="{BB962C8B-B14F-4D97-AF65-F5344CB8AC3E}">
        <p14:creationId xmlns:p14="http://schemas.microsoft.com/office/powerpoint/2010/main" val="1144443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277" y="0"/>
            <a:ext cx="7315200" cy="1124712"/>
          </a:xfrm>
        </p:spPr>
        <p:txBody>
          <a:bodyPr/>
          <a:lstStyle/>
          <a:p>
            <a:r>
              <a:rPr lang="en-US" dirty="0"/>
              <a:t>Recommendations……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277" y="1587500"/>
            <a:ext cx="7763846" cy="51784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34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dn.vectorstock.com/i/composite/06,39/apartment-buildings-silhouettes-vector-1006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67" y="418454"/>
            <a:ext cx="5936330" cy="624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clipartsgram.com/image/890960522-family-silhouet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18" y="5403396"/>
            <a:ext cx="1581167" cy="147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22415" y="2210266"/>
            <a:ext cx="4063605" cy="1896785"/>
          </a:xfrm>
        </p:spPr>
        <p:txBody>
          <a:bodyPr/>
          <a:lstStyle/>
          <a:p>
            <a:r>
              <a:rPr lang="en-US" dirty="0"/>
              <a:t>1. Social Cohesion Strategies are Key to Success of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32" name="Picture 8" descr="http://www.clipartkid.com/images/51/shaking-hands-clip-art-png-clipart-panda-free-clipart-images-JcsbZf-clip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064" y="5403396"/>
            <a:ext cx="1482503" cy="73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weetclipart.com/multisite/sweetclipart/files/us_dollar_sign_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" y="5155286"/>
            <a:ext cx="557465" cy="107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34062" y="5125493"/>
            <a:ext cx="786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˂</a:t>
            </a:r>
          </a:p>
        </p:txBody>
      </p:sp>
    </p:spTree>
    <p:extLst>
      <p:ext uri="{BB962C8B-B14F-4D97-AF65-F5344CB8AC3E}">
        <p14:creationId xmlns:p14="http://schemas.microsoft.com/office/powerpoint/2010/main" val="427193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53464" y="46494"/>
            <a:ext cx="5704936" cy="706440"/>
          </a:xfrm>
        </p:spPr>
        <p:txBody>
          <a:bodyPr/>
          <a:lstStyle/>
          <a:p>
            <a:r>
              <a:rPr lang="en-US" sz="2400" dirty="0"/>
              <a:t>ASSESS THE SOCIAL ACCEPTANCE OF SOFIA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120990" y="6096368"/>
            <a:ext cx="5810250" cy="2439961"/>
          </a:xfrm>
        </p:spPr>
        <p:txBody>
          <a:bodyPr/>
          <a:lstStyle/>
          <a:p>
            <a:r>
              <a:rPr lang="en-US" dirty="0"/>
              <a:t>What creates social cohesion?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050" name="Picture 2" descr="http://www.mappedplanet.com/karten/339/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84" y="2616963"/>
            <a:ext cx="5372265" cy="306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38210" y="950881"/>
            <a:ext cx="41690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-Survey selected neighborhoods by interviewing neighbors</a:t>
            </a:r>
          </a:p>
          <a:p>
            <a:endParaRPr lang="en-US" sz="1800" dirty="0"/>
          </a:p>
          <a:p>
            <a:r>
              <a:rPr lang="en-US" sz="1800" dirty="0"/>
              <a:t>-Plan for distance to hospitals, school, other cultural centers</a:t>
            </a:r>
          </a:p>
          <a:p>
            <a:endParaRPr lang="en-US" sz="1800" dirty="0"/>
          </a:p>
          <a:p>
            <a:r>
              <a:rPr lang="en-US" sz="1800" dirty="0"/>
              <a:t>-Encourage the 20 families to work</a:t>
            </a:r>
          </a:p>
          <a:p>
            <a:r>
              <a:rPr lang="en-US" sz="1800" dirty="0"/>
              <a:t>together and depend on each other, place close together</a:t>
            </a:r>
          </a:p>
          <a:p>
            <a:endParaRPr lang="en-US" sz="1800" dirty="0"/>
          </a:p>
          <a:p>
            <a:r>
              <a:rPr lang="en-US" sz="1800" dirty="0"/>
              <a:t>-Place units next to transport routes</a:t>
            </a:r>
          </a:p>
          <a:p>
            <a:endParaRPr lang="en-US" sz="1800" dirty="0"/>
          </a:p>
          <a:p>
            <a:r>
              <a:rPr lang="en-US" sz="1800" dirty="0"/>
              <a:t>-Conduct focus groups from big-brother system to find areas where they would know a family would be accepted</a:t>
            </a:r>
          </a:p>
          <a:p>
            <a:endParaRPr lang="en-US" sz="1800" dirty="0"/>
          </a:p>
          <a:p>
            <a:r>
              <a:rPr lang="en-US" sz="1800" dirty="0"/>
              <a:t>-Map out where current refugees live</a:t>
            </a:r>
          </a:p>
          <a:p>
            <a:r>
              <a:rPr lang="en-US" sz="1800" dirty="0"/>
              <a:t>-Beware of religious differences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3241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53464" y="0"/>
            <a:ext cx="5704936" cy="706440"/>
          </a:xfrm>
        </p:spPr>
        <p:txBody>
          <a:bodyPr/>
          <a:lstStyle/>
          <a:p>
            <a:r>
              <a:rPr lang="en-US" sz="2400" dirty="0"/>
              <a:t>PREPARE THE REFUGEE FOR LIFE IN SOFIA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120990" y="6096368"/>
            <a:ext cx="5810250" cy="2439961"/>
          </a:xfrm>
        </p:spPr>
        <p:txBody>
          <a:bodyPr/>
          <a:lstStyle/>
          <a:p>
            <a:r>
              <a:rPr lang="en-US" dirty="0"/>
              <a:t>What creates social cohesion?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21200" y="837139"/>
            <a:ext cx="53100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-non-Bulgarian citizens are not familiar with Bulgarian customs, language, history, social behavior, and attitudes</a:t>
            </a:r>
          </a:p>
          <a:p>
            <a:r>
              <a:rPr lang="en-US" sz="1800" dirty="0"/>
              <a:t>(language class, cultural class)</a:t>
            </a:r>
          </a:p>
          <a:p>
            <a:endParaRPr lang="en-US" sz="1800" dirty="0"/>
          </a:p>
          <a:p>
            <a:r>
              <a:rPr lang="en-US" sz="1800" dirty="0"/>
              <a:t>-Meet and greets </a:t>
            </a:r>
            <a:br>
              <a:rPr lang="en-US" sz="1800" dirty="0"/>
            </a:br>
            <a:r>
              <a:rPr lang="en-US" sz="1800" dirty="0"/>
              <a:t> (get refugees and Bulgarians together)</a:t>
            </a:r>
            <a:br>
              <a:rPr lang="en-US" sz="1800" dirty="0"/>
            </a:br>
            <a:r>
              <a:rPr lang="en-US" sz="1800" dirty="0"/>
              <a:t> (block parties)</a:t>
            </a:r>
          </a:p>
          <a:p>
            <a:endParaRPr lang="en-US" sz="1800" dirty="0"/>
          </a:p>
          <a:p>
            <a:r>
              <a:rPr lang="en-US" sz="1800" dirty="0"/>
              <a:t>-Encourage refugees to not stay in house all the time</a:t>
            </a:r>
          </a:p>
          <a:p>
            <a:endParaRPr lang="en-US" sz="1800" dirty="0"/>
          </a:p>
          <a:p>
            <a:r>
              <a:rPr lang="en-US" sz="1800" dirty="0"/>
              <a:t>-make support groups for refugees to share information about places to eat, shop, work, and involve Bulgarians</a:t>
            </a:r>
          </a:p>
          <a:p>
            <a:endParaRPr lang="en-US" sz="1800" dirty="0"/>
          </a:p>
          <a:p>
            <a:r>
              <a:rPr lang="en-US" sz="1800" dirty="0"/>
              <a:t>-Refugees can volunteer at places of need in Sofia</a:t>
            </a:r>
          </a:p>
          <a:p>
            <a:r>
              <a:rPr lang="en-US" sz="1800" dirty="0"/>
              <a:t>-PR in refugee’s </a:t>
            </a:r>
            <a:r>
              <a:rPr lang="en-US" sz="1800" dirty="0" err="1"/>
              <a:t>handbook:http</a:t>
            </a:r>
            <a:r>
              <a:rPr lang="en-US" sz="1800" dirty="0"/>
              <a:t>://www.w2eu.info/bulgaria.en/articles/bulgaria-contacts.en.html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pic>
        <p:nvPicPr>
          <p:cNvPr id="3074" name="Picture 2" descr="http://www.hisofiahotel.com/media/gallery/Location/mall_of_sofia_gru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74" y="4058974"/>
            <a:ext cx="3409035" cy="255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ofia-guide.com/assets/d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438" y="1190523"/>
            <a:ext cx="2710762" cy="204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worldatlas.com/webimage/countrys/europe/bulgaria/bgpics/flagpics/presidentialstandar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18" y="2732670"/>
            <a:ext cx="1996040" cy="119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726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2202" y="1023407"/>
            <a:ext cx="5810250" cy="2687844"/>
          </a:xfrm>
        </p:spPr>
        <p:txBody>
          <a:bodyPr/>
          <a:lstStyle/>
          <a:p>
            <a:r>
              <a:rPr lang="en-US" sz="2000" dirty="0"/>
              <a:t>What the renter needs:</a:t>
            </a:r>
          </a:p>
          <a:p>
            <a:r>
              <a:rPr lang="en-US" sz="2000" dirty="0"/>
              <a:t>-safe standards of living space, SPHERE standards respected</a:t>
            </a:r>
          </a:p>
          <a:p>
            <a:r>
              <a:rPr lang="en-US" sz="2000" dirty="0"/>
              <a:t>-legal contract with all signed,</a:t>
            </a:r>
          </a:p>
          <a:p>
            <a:r>
              <a:rPr lang="en-US" sz="2000" dirty="0"/>
              <a:t>-involve the municipality</a:t>
            </a:r>
          </a:p>
          <a:p>
            <a:r>
              <a:rPr lang="en-US" sz="2000" dirty="0"/>
              <a:t>-accessibility for persons with disabilities</a:t>
            </a:r>
          </a:p>
          <a:p>
            <a:r>
              <a:rPr lang="en-US" sz="2000" dirty="0"/>
              <a:t>-Ventilation – necessary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88895" y="5715637"/>
            <a:ext cx="5810250" cy="2439961"/>
          </a:xfrm>
        </p:spPr>
        <p:txBody>
          <a:bodyPr/>
          <a:lstStyle/>
          <a:p>
            <a:r>
              <a:rPr lang="en-US" dirty="0"/>
              <a:t>2. Relationship Between Landlord and Renter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098" name="Picture 2" descr="http://www.kansaslegalservices.org/sites/kansaslegalservices.org/files/Landlord-Brothers-Charged-With-Harassing-Tena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74" y="718607"/>
            <a:ext cx="3281026" cy="219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659334" y="3408192"/>
            <a:ext cx="7922324" cy="260863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509412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Arial"/>
              <a:buNone/>
              <a:defRPr sz="18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12950" indent="-261781" algn="l" defTabSz="509412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Arial"/>
              <a:buChar char="–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65888" indent="-252938" algn="l" defTabSz="509412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Arial"/>
              <a:buChar char="•"/>
              <a:defRPr sz="1800" i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17056" indent="-251169" algn="l" defTabSz="509412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Arial"/>
              <a:buChar char="–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78838" indent="-261781" algn="l" defTabSz="509412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Arial"/>
              <a:buChar char="»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801767" indent="-254706" algn="l" defTabSz="50941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11180" indent="-254706" algn="l" defTabSz="50941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20592" indent="-254706" algn="l" defTabSz="50941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30004" indent="-254706" algn="l" defTabSz="50941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What the landlord needs:</a:t>
            </a:r>
          </a:p>
          <a:p>
            <a:r>
              <a:rPr lang="en-US" sz="2000" dirty="0"/>
              <a:t>-low-risk, Caritas can play a role in backing up renter</a:t>
            </a:r>
          </a:p>
          <a:p>
            <a:r>
              <a:rPr lang="en-US" sz="2000" dirty="0"/>
              <a:t>-Incentives, how can the renters prove themselves to be dependable? Share cooked meals, plant flowers, </a:t>
            </a:r>
            <a:r>
              <a:rPr lang="en-US" sz="2000" dirty="0" err="1"/>
              <a:t>etc</a:t>
            </a:r>
            <a:endParaRPr lang="en-US" sz="2000" dirty="0"/>
          </a:p>
          <a:p>
            <a:r>
              <a:rPr lang="en-US" sz="2000" dirty="0"/>
              <a:t>-Educate refugee on signs of scams or fraudulent services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516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67000" y="1600122"/>
            <a:ext cx="7181850" cy="533549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Rent should be negotiated so that the leftover can be used for personal needs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Help create micro-business practices in refugees groups (loans) (pay health insurance)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Provide course on financial planning and determine how the funds should be best distributed over the 6 months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Help them open a bank account if useful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Be involved buy only supervisory when allowing renter to pay the rent directly to the landlord, and utility company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88895" y="5715637"/>
            <a:ext cx="5810250" cy="2439961"/>
          </a:xfrm>
        </p:spPr>
        <p:txBody>
          <a:bodyPr/>
          <a:lstStyle/>
          <a:p>
            <a:r>
              <a:rPr lang="en-US" dirty="0"/>
              <a:t>3. Financial strategies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074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67000" y="1008792"/>
            <a:ext cx="7181850" cy="533549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Provide beneficiary feedback on progress of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Involve and transition project concerns to local municipality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Incorporate voucher program into rental assistance program – both can help each other, share incentives, beneficiaries can help each other, share resources, and develop networks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88895" y="5715637"/>
            <a:ext cx="5810250" cy="2439961"/>
          </a:xfrm>
        </p:spPr>
        <p:txBody>
          <a:bodyPr/>
          <a:lstStyle/>
          <a:p>
            <a:r>
              <a:rPr lang="en-US" dirty="0"/>
              <a:t>4. Monitoring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722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30576" y="198074"/>
            <a:ext cx="6457950" cy="4915875"/>
          </a:xfrm>
        </p:spPr>
        <p:txBody>
          <a:bodyPr anchor="t"/>
          <a:lstStyle/>
          <a:p>
            <a:r>
              <a:rPr lang="en-US" sz="2400" dirty="0"/>
              <a:t>Prepare the family on day one to pay their own rent and treat them with capacity, and expect them to excel</a:t>
            </a:r>
          </a:p>
          <a:p>
            <a:endParaRPr lang="en-US" sz="2400" dirty="0"/>
          </a:p>
          <a:p>
            <a:r>
              <a:rPr lang="en-US" sz="2400" dirty="0"/>
              <a:t>Make calendar plan for family, and track it with accomplishments, that will lead to the 6 month exit</a:t>
            </a:r>
          </a:p>
          <a:p>
            <a:r>
              <a:rPr lang="en-US" sz="2400" dirty="0"/>
              <a:t>Expect to perform, but have PLAN B</a:t>
            </a:r>
          </a:p>
          <a:p>
            <a:r>
              <a:rPr lang="en-US" sz="2400" dirty="0"/>
              <a:t>Worst case scenario – plan for it</a:t>
            </a:r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978276" y="5847427"/>
            <a:ext cx="5810250" cy="858174"/>
          </a:xfrm>
        </p:spPr>
        <p:txBody>
          <a:bodyPr/>
          <a:lstStyle/>
          <a:p>
            <a:r>
              <a:rPr lang="en-US" dirty="0"/>
              <a:t>Exit strategy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F21FA0-C69A-D549-B93E-AD7DB9D7EB7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122" name="Picture 2" descr="http://www.pamojaeducation.com/wp-content/uploads/2015/09/calend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475" y="3910012"/>
            <a:ext cx="476250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739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3">
      <a:dk1>
        <a:sysClr val="windowText" lastClr="000000"/>
      </a:dk1>
      <a:lt1>
        <a:sysClr val="window" lastClr="FFFFFF"/>
      </a:lt1>
      <a:dk2>
        <a:srgbClr val="003087"/>
      </a:dk2>
      <a:lt2>
        <a:srgbClr val="F2F2F2"/>
      </a:lt2>
      <a:accent1>
        <a:srgbClr val="585858"/>
      </a:accent1>
      <a:accent2>
        <a:srgbClr val="B7BF10"/>
      </a:accent2>
      <a:accent3>
        <a:srgbClr val="00B388"/>
      </a:accent3>
      <a:accent4>
        <a:srgbClr val="00B5E2"/>
      </a:accent4>
      <a:accent5>
        <a:srgbClr val="A7A7A7"/>
      </a:accent5>
      <a:accent6>
        <a:srgbClr val="F79646"/>
      </a:accent6>
      <a:hlink>
        <a:srgbClr val="00B5E2"/>
      </a:hlink>
      <a:folHlink>
        <a:srgbClr val="00B5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4170D39CB26E45808F72C1C4D9CE7F" ma:contentTypeVersion="62" ma:contentTypeDescription="Create a new document." ma:contentTypeScope="" ma:versionID="aa6a0f60edabd67812fbfb95b6acb7d8">
  <xsd:schema xmlns:xsd="http://www.w3.org/2001/XMLSchema" xmlns:xs="http://www.w3.org/2001/XMLSchema" xmlns:p="http://schemas.microsoft.com/office/2006/metadata/properties" xmlns:ns1="http://schemas.microsoft.com/sharepoint/v3" xmlns:ns2="b4e4be8c-aae4-4fdd-b2d1-ab6d4aae907d" xmlns:ns4="9c2bb3a3-222a-4cff-9775-f3a8807de443" targetNamespace="http://schemas.microsoft.com/office/2006/metadata/properties" ma:root="true" ma:fieldsID="4ebc3b4fe07154fd551f05c5f9c66130" ns1:_="" ns2:_="" ns4:_="">
    <xsd:import namespace="http://schemas.microsoft.com/sharepoint/v3"/>
    <xsd:import namespace="b4e4be8c-aae4-4fdd-b2d1-ab6d4aae907d"/>
    <xsd:import namespace="9c2bb3a3-222a-4cff-9775-f3a8807de443"/>
    <xsd:element name="properties">
      <xsd:complexType>
        <xsd:sequence>
          <xsd:element name="documentManagement">
            <xsd:complexType>
              <xsd:all>
                <xsd:element ref="ns2:Description_x0020_Text"/>
                <xsd:element ref="ns2:CRS_x0020_Region" minOccurs="0"/>
                <xsd:element ref="ns2:Geography"/>
                <xsd:element ref="ns1:Language" minOccurs="0"/>
                <xsd:element ref="ns2:Topic" minOccurs="0"/>
                <xsd:element ref="ns2:Include_x0020_in_x0020_Site_x0020_Index" minOccurs="0"/>
                <xsd:element ref="ns4:Category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5" nillable="true" ma:displayName="Language" ma:default="English" ma:format="Dropdown" ma:internalName="Language" ma:readOnly="false">
      <xsd:simpleType>
        <xsd:union memberTypes="dms:Text">
          <xsd:simpleType>
            <xsd:restriction base="dms:Choice">
              <xsd:enumeration value="Arabic (Saudi Arabia)"/>
              <xsd:enumeration value="Bulgarian (Bulgaria)"/>
              <xsd:enumeration value="Chinese (Hong Kong S.A.R.)"/>
              <xsd:enumeration value="Chinese (People's Republic of China)"/>
              <xsd:enumeration value="Chinese (Taiwan)"/>
              <xsd:enumeration value="Croatian (Croatia)"/>
              <xsd:enumeration value="Czech (Czech Republic)"/>
              <xsd:enumeration value="Danish (Denmark)"/>
              <xsd:enumeration value="Dutch (Netherlands)"/>
              <xsd:enumeration value="English"/>
              <xsd:enumeration value="Estonian (Estonia)"/>
              <xsd:enumeration value="Finnish (Finland)"/>
              <xsd:enumeration value="French (France)"/>
              <xsd:enumeration value="German (Germany)"/>
              <xsd:enumeration value="Greek (Greece)"/>
              <xsd:enumeration value="Hebrew (Israel)"/>
              <xsd:enumeration value="Hindi (India)"/>
              <xsd:enumeration value="Hungarian (Hungary)"/>
              <xsd:enumeration value="Indonesian (Indonesia)"/>
              <xsd:enumeration value="Italian (Italy)"/>
              <xsd:enumeration value="Japanese (Japan)"/>
              <xsd:enumeration value="Korean (Korea)"/>
              <xsd:enumeration value="Latvian (Latvia)"/>
              <xsd:enumeration value="Lithuanian (Lithuania)"/>
              <xsd:enumeration value="Malay (Malaysia)"/>
              <xsd:enumeration value="Norwegian (Bokmal) (Norway)"/>
              <xsd:enumeration value="Polish (Poland)"/>
              <xsd:enumeration value="Portuguese (Brazil)"/>
              <xsd:enumeration value="Portuguese (Portugal)"/>
              <xsd:enumeration value="Romanian (Romania)"/>
              <xsd:enumeration value="Russian (Russia)"/>
              <xsd:enumeration value="Serbian (Latin) (Serbia)"/>
              <xsd:enumeration value="Slovak (Slovakia)"/>
              <xsd:enumeration value="Slovenian (Slovenia)"/>
              <xsd:enumeration value="Spanish (Spain)"/>
              <xsd:enumeration value="Swedish (Sweden)"/>
              <xsd:enumeration value="Thai (Thailand)"/>
              <xsd:enumeration value="Turkish (Turkey)"/>
              <xsd:enumeration value="Ukrainian (Ukraine)"/>
              <xsd:enumeration value="Urdu (Islamic Republic of Pakistan)"/>
              <xsd:enumeration value="Vietnamese (Vietnam)"/>
            </xsd:restriction>
          </xsd:simpleType>
        </xsd:union>
      </xsd:simpleType>
    </xsd:element>
    <xsd:element name="PublishingStartDate" ma:index="16" nillable="true" ma:displayName="Scheduling Start Date" ma:internalName="PublishingStartDate">
      <xsd:simpleType>
        <xsd:restriction base="dms:Unknown"/>
      </xsd:simpleType>
    </xsd:element>
    <xsd:element name="PublishingExpirationDate" ma:index="17" nillable="true" ma:displayName="Scheduling End Dat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e4be8c-aae4-4fdd-b2d1-ab6d4aae907d" elementFormDefault="qualified">
    <xsd:import namespace="http://schemas.microsoft.com/office/2006/documentManagement/types"/>
    <xsd:import namespace="http://schemas.microsoft.com/office/infopath/2007/PartnerControls"/>
    <xsd:element name="Description_x0020_Text" ma:index="2" ma:displayName="Description Text" ma:internalName="Description_x0020_Text" ma:readOnly="false">
      <xsd:simpleType>
        <xsd:restriction base="dms:Note">
          <xsd:maxLength value="255"/>
        </xsd:restriction>
      </xsd:simpleType>
    </xsd:element>
    <xsd:element name="CRS_x0020_Region" ma:index="3" nillable="true" ma:displayName="CRS Region" ma:list="{532a098f-89e0-40d6-9d5f-15c3167b398d}" ma:internalName="CRS_x0020_Region" ma:showField="Column2" ma:web="b4e4be8c-aae4-4fdd-b2d1-ab6d4aae907d">
      <xsd:simpleType>
        <xsd:restriction base="dms:Lookup"/>
      </xsd:simpleType>
    </xsd:element>
    <xsd:element name="Geography" ma:index="4" ma:displayName="Country" ma:default="None" ma:format="Dropdown" ma:internalName="Geography">
      <xsd:simpleType>
        <xsd:restriction base="dms:Choice">
          <xsd:enumeration value="None"/>
          <xsd:enumeration value="Afghanistan"/>
          <xsd:enumeration value="Africa"/>
          <xsd:enumeration value="Albania"/>
          <xsd:enumeration value="Angola"/>
          <xsd:enumeration value="Argentina"/>
          <xsd:enumeration value="Armenia"/>
          <xsd:enumeration value="Azerbaijan"/>
          <xsd:enumeration value="Baltimore"/>
          <xsd:enumeration value="Bangladesh"/>
          <xsd:enumeration value="Belize"/>
          <xsd:enumeration value="Benin"/>
          <xsd:enumeration value="Bolivia"/>
          <xsd:enumeration value="Bosnia And Herzegovina"/>
          <xsd:enumeration value="Botswana"/>
          <xsd:enumeration value="Brazil"/>
          <xsd:enumeration value="Bulgaria"/>
          <xsd:enumeration value="Burkina Faso"/>
          <xsd:enumeration value="Burma"/>
          <xsd:enumeration value="Burundi"/>
          <xsd:enumeration value="Cambodia"/>
          <xsd:enumeration value="Cameroon"/>
          <xsd:enumeration value="CARO"/>
          <xsd:enumeration value="Central African Republic"/>
          <xsd:enumeration value="Chad"/>
          <xsd:enumeration value="China"/>
          <xsd:enumeration value="Colombia"/>
          <xsd:enumeration value="Congo"/>
          <xsd:enumeration value="Costa Rica"/>
          <xsd:enumeration value="Croatia"/>
          <xsd:enumeration value="Cuba"/>
          <xsd:enumeration value="CWA"/>
          <xsd:enumeration value="Democratic Republic of Congo"/>
          <xsd:enumeration value="Djibouti"/>
          <xsd:enumeration value="Dominican Republic"/>
          <xsd:enumeration value="DR Congo"/>
          <xsd:enumeration value="EARO"/>
          <xsd:enumeration value="East &amp; South Asia"/>
          <xsd:enumeration value="Ecuador"/>
          <xsd:enumeration value="Egypt"/>
          <xsd:enumeration value="El Salvador"/>
          <xsd:enumeration value="EMECA"/>
          <xsd:enumeration value="Equatorial Guinea"/>
          <xsd:enumeration value="Eritrea"/>
          <xsd:enumeration value="ESA"/>
          <xsd:enumeration value="Ethiopia"/>
          <xsd:enumeration value="France"/>
          <xsd:enumeration value="Gambia"/>
          <xsd:enumeration value="Gaza"/>
          <xsd:enumeration value="Geneva"/>
          <xsd:enumeration value="Georgia"/>
          <xsd:enumeration value="Ghana"/>
          <xsd:enumeration value="Global"/>
          <xsd:enumeration value="Great Britain"/>
          <xsd:enumeration value="Guatemala"/>
          <xsd:enumeration value="Guinea Bissau"/>
          <xsd:enumeration value="Guinea-Conakry"/>
          <xsd:enumeration value="Guyana"/>
          <xsd:enumeration value="Haiti"/>
          <xsd:enumeration value="Headquarters"/>
          <xsd:enumeration value="Honduras"/>
          <xsd:enumeration value="India"/>
          <xsd:enumeration value="Indonesia"/>
          <xsd:enumeration value="Iran"/>
          <xsd:enumeration value="Iraq"/>
          <xsd:enumeration value="Jamaica"/>
          <xsd:enumeration value="Jordan"/>
          <xsd:enumeration value="Jwbg"/>
          <xsd:enumeration value="Kenya"/>
          <xsd:enumeration value="Kinshasa"/>
          <xsd:enumeration value="Kosovo"/>
          <xsd:enumeration value="Kyrgyzstan"/>
          <xsd:enumeration value="LACRO"/>
          <xsd:enumeration value="Lao PDR"/>
          <xsd:enumeration value="Laos"/>
          <xsd:enumeration value="Lebanon"/>
          <xsd:enumeration value="Lesotho"/>
          <xsd:enumeration value="Liberia"/>
          <xsd:enumeration value="Macedonia"/>
          <xsd:enumeration value="Madagascar"/>
          <xsd:enumeration value="Malawi"/>
          <xsd:enumeration value="Mali"/>
          <xsd:enumeration value="Mauritania"/>
          <xsd:enumeration value="Mexico"/>
          <xsd:enumeration value="Moldova"/>
          <xsd:enumeration value="Morocco"/>
          <xsd:enumeration value="Nepal"/>
          <xsd:enumeration value="Nicaragua"/>
          <xsd:enumeration value="Niger"/>
          <xsd:enumeration value="Nigeria"/>
          <xsd:enumeration value="North Korea"/>
          <xsd:enumeration value="Northern Sudan"/>
          <xsd:enumeration value="Pakistan"/>
          <xsd:enumeration value="Papua New Guinea (The Pacific)"/>
          <xsd:enumeration value="Peru"/>
          <xsd:enumeration value="Philippines"/>
          <xsd:enumeration value="Romania"/>
          <xsd:enumeration value="Rwanda"/>
          <xsd:enumeration value="SARO"/>
          <xsd:enumeration value="Senegal"/>
          <xsd:enumeration value="Serbia"/>
          <xsd:enumeration value="Serbia And Montenegro"/>
          <xsd:enumeration value="Sierra Leone"/>
          <xsd:enumeration value="Somalia"/>
          <xsd:enumeration value="Sothern Africa"/>
          <xsd:enumeration value="South Africa"/>
          <xsd:enumeration value="South Sudan"/>
          <xsd:enumeration value="Sri Lanka"/>
          <xsd:enumeration value="Sudan"/>
          <xsd:enumeration value="SWA"/>
          <xsd:enumeration value="Swaziland"/>
          <xsd:enumeration value="Syria"/>
          <xsd:enumeration value="Tanzania"/>
          <xsd:enumeration value="Thailand"/>
          <xsd:enumeration value="The Gambia"/>
          <xsd:enumeration value="Timor-Leste"/>
          <xsd:enumeration value="Togo"/>
          <xsd:enumeration value="Tpc Cambodia"/>
          <xsd:enumeration value="Turkey"/>
          <xsd:enumeration value="Uganda"/>
          <xsd:enumeration value="United Kingdom"/>
          <xsd:enumeration value="United States"/>
          <xsd:enumeration value="Venezuela"/>
          <xsd:enumeration value="Vietnam"/>
          <xsd:enumeration value="Zambia"/>
          <xsd:enumeration value="Zimbabwe"/>
        </xsd:restriction>
      </xsd:simpleType>
    </xsd:element>
    <xsd:element name="Topic" ma:index="6" nillable="true" ma:displayName="Topic" ma:default="None" ma:description="CRS Custom Column" ma:format="Dropdown" ma:internalName="Topic" ma:readOnly="false">
      <xsd:simpleType>
        <xsd:union memberTypes="dms:Text">
          <xsd:simpleType>
            <xsd:restriction base="dms:Choice">
              <xsd:enumeration value="Please Select"/>
              <xsd:enumeration value="Administration"/>
              <xsd:enumeration value="Awareness"/>
              <xsd:enumeration value="Business Development"/>
              <xsd:enumeration value="Committee"/>
              <xsd:enumeration value="Commodities"/>
              <xsd:enumeration value="Communications"/>
              <xsd:enumeration value="Compliance"/>
              <xsd:enumeration value="Emergency"/>
              <xsd:enumeration value="Event"/>
              <xsd:enumeration value="Finance"/>
              <xsd:enumeration value="Fund Raising"/>
              <xsd:enumeration value="Human Resources"/>
              <xsd:enumeration value="Information/Communication Technology"/>
              <xsd:enumeration value="Leadership"/>
              <xsd:enumeration value="Legal"/>
              <xsd:enumeration value="Management Quality"/>
              <xsd:enumeration value="Marketing"/>
              <xsd:enumeration value="Partnership"/>
              <xsd:enumeration value="Procurement"/>
              <xsd:enumeration value="Program Quality"/>
              <xsd:enumeration value="Programming"/>
              <xsd:enumeration value="Publications"/>
              <xsd:enumeration value="Report"/>
              <xsd:enumeration value="Security"/>
              <xsd:enumeration value="Stakeholder Collaboration"/>
              <xsd:enumeration value="Strategy"/>
              <xsd:enumeration value="Training"/>
              <xsd:enumeration value="None"/>
            </xsd:restriction>
          </xsd:simpleType>
        </xsd:union>
      </xsd:simpleType>
    </xsd:element>
    <xsd:element name="Include_x0020_in_x0020_Site_x0020_Index" ma:index="8" nillable="true" ma:displayName="Include in Site Index" ma:default="0" ma:description="CRS Custom Column - By checking the box the item will be included in the site index for CRS Global. Check the box if you want to share this document with CRS staff" ma:internalName="Include_x0020_in_x0020_Site_x0020_Index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2bb3a3-222a-4cff-9775-f3a8807de443" elementFormDefault="qualified">
    <xsd:import namespace="http://schemas.microsoft.com/office/2006/documentManagement/types"/>
    <xsd:import namespace="http://schemas.microsoft.com/office/infopath/2007/PartnerControls"/>
    <xsd:element name="Category" ma:index="15" ma:displayName="Category" ma:default="Core Brand Assets" ma:format="Dropdown" ma:internalName="Category">
      <xsd:simpleType>
        <xsd:restriction base="dms:Choice">
          <xsd:enumeration value="Core Brand Assets"/>
          <xsd:enumeration value="References/Guidelines"/>
          <xsd:enumeration value="Presentation Templates"/>
          <xsd:enumeration value="Embed (System use only)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3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7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nguage xmlns="http://schemas.microsoft.com/sharepoint/v3">English</Language>
    <Category xmlns="9c2bb3a3-222a-4cff-9775-f3a8807de443">Presentation Templates</Category>
    <Include_x0020_in_x0020_Site_x0020_Index xmlns="b4e4be8c-aae4-4fdd-b2d1-ab6d4aae907d">true</Include_x0020_in_x0020_Site_x0020_Index>
    <Description_x0020_Text xmlns="b4e4be8c-aae4-4fdd-b2d1-ab6d4aae907d">English language version of the CRS PowerPoint template in the Fresh palette.</Description_x0020_Text>
    <Geography xmlns="b4e4be8c-aae4-4fdd-b2d1-ab6d4aae907d">None</Geography>
    <Topic xmlns="b4e4be8c-aae4-4fdd-b2d1-ab6d4aae907d">Brand Materials</Topic>
    <CRS_x0020_Region xmlns="b4e4be8c-aae4-4fdd-b2d1-ab6d4aae907d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B970528-B0A9-49A5-BDEC-1B246BE52F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4e4be8c-aae4-4fdd-b2d1-ab6d4aae907d"/>
    <ds:schemaRef ds:uri="9c2bb3a3-222a-4cff-9775-f3a8807de4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D1BB83-2743-4187-8F8D-8FB6437944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5E357-16C2-42AA-BA66-C198FBF08C1D}">
  <ds:schemaRefs>
    <ds:schemaRef ds:uri="http://schemas.openxmlformats.org/package/2006/metadata/core-properties"/>
    <ds:schemaRef ds:uri="http://schemas.microsoft.com/office/2006/documentManagement/types"/>
    <ds:schemaRef ds:uri="b4e4be8c-aae4-4fdd-b2d1-ab6d4aae907d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infopath/2007/PartnerControls"/>
    <ds:schemaRef ds:uri="9c2bb3a3-222a-4cff-9775-f3a8807de443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444</Words>
  <Application>Microsoft Office PowerPoint</Application>
  <PresentationFormat>Custom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Caritas 20 Family Pilot Rental Support Program</vt:lpstr>
      <vt:lpstr>Recommendations……</vt:lpstr>
      <vt:lpstr>1. Social Cohesion Strategies are Key to Success of Project</vt:lpstr>
      <vt:lpstr>What creates social cohesion?</vt:lpstr>
      <vt:lpstr>What creates social cohesion?</vt:lpstr>
      <vt:lpstr>2. Relationship Between Landlord and Renter</vt:lpstr>
      <vt:lpstr>3. Financial strategies</vt:lpstr>
      <vt:lpstr>4. Monitoring</vt:lpstr>
      <vt:lpstr>Exit strategy</vt:lpstr>
    </vt:vector>
  </TitlesOfParts>
  <Manager/>
  <Company>Catholic Relief Services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CRS PPT Fresh Template Eng MK1471 22Sep14</dc:title>
  <dc:subject/>
  <dc:creator>Pause for Thought</dc:creator>
  <cp:keywords/>
  <dc:description/>
  <cp:lastModifiedBy>Miller, Alex</cp:lastModifiedBy>
  <cp:revision>89</cp:revision>
  <dcterms:created xsi:type="dcterms:W3CDTF">2014-08-13T11:43:29Z</dcterms:created>
  <dcterms:modified xsi:type="dcterms:W3CDTF">2016-12-19T13:04:14Z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0x010100F14170D39CB26E45808F72C1C4D9CE7F</vt:lpwstr>
  </property>
</Properties>
</file>