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32"/>
  </p:notesMasterIdLst>
  <p:sldIdLst>
    <p:sldId id="344" r:id="rId2"/>
    <p:sldId id="309" r:id="rId3"/>
    <p:sldId id="263" r:id="rId4"/>
    <p:sldId id="260" r:id="rId5"/>
    <p:sldId id="310" r:id="rId6"/>
    <p:sldId id="311" r:id="rId7"/>
    <p:sldId id="367" r:id="rId8"/>
    <p:sldId id="424" r:id="rId9"/>
    <p:sldId id="425" r:id="rId10"/>
    <p:sldId id="426" r:id="rId11"/>
    <p:sldId id="427" r:id="rId12"/>
    <p:sldId id="428" r:id="rId13"/>
    <p:sldId id="429" r:id="rId14"/>
    <p:sldId id="412" r:id="rId15"/>
    <p:sldId id="430" r:id="rId16"/>
    <p:sldId id="431" r:id="rId17"/>
    <p:sldId id="391" r:id="rId18"/>
    <p:sldId id="389" r:id="rId19"/>
    <p:sldId id="432" r:id="rId20"/>
    <p:sldId id="433" r:id="rId21"/>
    <p:sldId id="420" r:id="rId22"/>
    <p:sldId id="434" r:id="rId23"/>
    <p:sldId id="435" r:id="rId24"/>
    <p:sldId id="423" r:id="rId25"/>
    <p:sldId id="436" r:id="rId26"/>
    <p:sldId id="437" r:id="rId27"/>
    <p:sldId id="438" r:id="rId28"/>
    <p:sldId id="440" r:id="rId29"/>
    <p:sldId id="439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2344"/>
  </p:normalViewPr>
  <p:slideViewPr>
    <p:cSldViewPr snapToGrid="0" snapToObjects="1">
      <p:cViewPr varScale="1">
        <p:scale>
          <a:sx n="120" d="100"/>
          <a:sy n="120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CE511-4FDA-9D46-9758-CEF33EA990A3}" type="datetimeFigureOut">
              <a:rPr lang="en-US" smtClean="0"/>
              <a:t>1/28/19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E354E-C0B8-CB44-A9C1-4BDD60E8B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32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Agree composition of the Strategic Action Group (SAG);</a:t>
            </a:r>
          </a:p>
          <a:p>
            <a:r>
              <a:rPr lang="en-US" dirty="0" smtClean="0"/>
              <a:t>Draw up and agree Terms of Reference for Cluster Partners;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E354E-C0B8-CB44-A9C1-4BDD60E8B1A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90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413" y="1844825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670176"/>
            <a:ext cx="8534400" cy="127099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="" xmlns:a16="http://schemas.microsoft.com/office/drawing/2014/main" id="{F5AA1D2C-2BE2-47D9-B577-5CD3E3D9F87B}"/>
              </a:ext>
            </a:extLst>
          </p:cNvPr>
          <p:cNvSpPr/>
          <p:nvPr/>
        </p:nvSpPr>
        <p:spPr>
          <a:xfrm>
            <a:off x="0" y="1171577"/>
            <a:ext cx="12192000" cy="56864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/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670E484D-C5FD-4D4F-B5A8-079D6FA46A9A}"/>
              </a:ext>
            </a:extLst>
          </p:cNvPr>
          <p:cNvSpPr/>
          <p:nvPr/>
        </p:nvSpPr>
        <p:spPr>
          <a:xfrm>
            <a:off x="197339" y="147638"/>
            <a:ext cx="11775831" cy="671036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/>
          </a:p>
        </p:txBody>
      </p:sp>
      <p:pic>
        <p:nvPicPr>
          <p:cNvPr id="4" name="Picture 8" descr="Save_the_Children_logo.png">
            <a:extLst>
              <a:ext uri="{FF2B5EF4-FFF2-40B4-BE49-F238E27FC236}">
                <a16:creationId xmlns="" xmlns:a16="http://schemas.microsoft.com/office/drawing/2014/main" id="{0A084A7E-E48D-4A4C-8C6D-52274E1871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1" y="6426202"/>
            <a:ext cx="2481384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12">
            <a:extLst>
              <a:ext uri="{FF2B5EF4-FFF2-40B4-BE49-F238E27FC236}">
                <a16:creationId xmlns="" xmlns:a16="http://schemas.microsoft.com/office/drawing/2014/main" id="{21DA4D82-1089-495C-B0E4-2EBC6A1C8A98}"/>
              </a:ext>
            </a:extLst>
          </p:cNvPr>
          <p:cNvCxnSpPr/>
          <p:nvPr/>
        </p:nvCxnSpPr>
        <p:spPr>
          <a:xfrm flipH="1">
            <a:off x="3288324" y="6432552"/>
            <a:ext cx="9768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3">
            <a:extLst>
              <a:ext uri="{FF2B5EF4-FFF2-40B4-BE49-F238E27FC236}">
                <a16:creationId xmlns="" xmlns:a16="http://schemas.microsoft.com/office/drawing/2014/main" id="{98351345-7019-46DF-BD8B-A158856EBF18}"/>
              </a:ext>
            </a:extLst>
          </p:cNvPr>
          <p:cNvCxnSpPr/>
          <p:nvPr/>
        </p:nvCxnSpPr>
        <p:spPr>
          <a:xfrm flipH="1">
            <a:off x="8520724" y="6432552"/>
            <a:ext cx="7816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1">
            <a:extLst>
              <a:ext uri="{FF2B5EF4-FFF2-40B4-BE49-F238E27FC236}">
                <a16:creationId xmlns="" xmlns:a16="http://schemas.microsoft.com/office/drawing/2014/main" id="{62E2CDE2-A7BD-42E8-9F9D-6D451DB7E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="" xmlns:a16="http://schemas.microsoft.com/office/drawing/2014/main" id="{946D8387-CAEC-4629-A1AE-0A86FDD05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3573A57B-91A8-4095-A6C3-A69361662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DC0B1-6A27-42B7-B774-6BDE4DF9BE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E04F852-DF9B-43D1-91CD-E852B5739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70037C-7007-40A8-B457-00AE07BA72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EC0F7706-1849-4DB2-9E41-F4D660F204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2E2D-B1B6-44C2-B175-0150696D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E04F852-DF9B-43D1-91CD-E852B5739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70037C-7007-40A8-B457-00AE07BA72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EC0F7706-1849-4DB2-9E41-F4D660F204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2E2D-B1B6-44C2-B175-0150696D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24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7F1416"/>
                </a:solidFill>
              </a:defRPr>
            </a:lvl1pPr>
          </a:lstStyle>
          <a:p>
            <a:fld id="{1327C452-0D12-48F3-BB65-BBA3E6350F2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grpSp>
        <p:nvGrpSpPr>
          <p:cNvPr id="31" name="Group 30"/>
          <p:cNvGrpSpPr/>
          <p:nvPr/>
        </p:nvGrpSpPr>
        <p:grpSpPr>
          <a:xfrm>
            <a:off x="623392" y="6309320"/>
            <a:ext cx="2544960" cy="400110"/>
            <a:chOff x="3671392" y="6341258"/>
            <a:chExt cx="1908720" cy="400110"/>
          </a:xfrm>
        </p:grpSpPr>
        <p:pic>
          <p:nvPicPr>
            <p:cNvPr id="2049" name="Picture 3" descr="Logo-small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392" y="6381328"/>
              <a:ext cx="360040" cy="315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3995936" y="6341258"/>
              <a:ext cx="158417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1" i="0" u="none" strike="noStrike" cap="none" normalizeH="0" baseline="0" dirty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Global Shelter Cluster</a:t>
              </a:r>
              <a:endPara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ShelterCluster.org</a:t>
              </a:r>
              <a:endPara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Coordinating Humanitarian Shelter</a:t>
              </a:r>
              <a:endPara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0" y="0"/>
            <a:ext cx="12192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2192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0" name="Rectangle 19"/>
          <p:cNvSpPr/>
          <p:nvPr/>
        </p:nvSpPr>
        <p:spPr>
          <a:xfrm>
            <a:off x="0" y="6741368"/>
            <a:ext cx="2448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48000" y="6741368"/>
            <a:ext cx="2448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896000" y="6741368"/>
            <a:ext cx="2448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000" y="6741368"/>
            <a:ext cx="2448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768341" y="6741368"/>
            <a:ext cx="2448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6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  <p:sldLayoutId id="2147483717" r:id="rId21"/>
    <p:sldLayoutId id="2147483718" r:id="rId22"/>
    <p:sldLayoutId id="2147483719" r:id="rId23"/>
    <p:sldLayoutId id="2147483720" r:id="rId24"/>
    <p:sldLayoutId id="2147483721" r:id="rId25"/>
    <p:sldLayoutId id="2147483722" r:id="rId26"/>
    <p:sldLayoutId id="2147483723" r:id="rId27"/>
    <p:sldLayoutId id="2147483724" r:id="rId28"/>
    <p:sldLayoutId id="2147483725" r:id="rId29"/>
    <p:sldLayoutId id="2147483726" r:id="rId30"/>
    <p:sldLayoutId id="2147483727" r:id="rId31"/>
    <p:sldLayoutId id="2147483728" r:id="rId32"/>
    <p:sldLayoutId id="2147483729" r:id="rId33"/>
    <p:sldLayoutId id="2147483730" r:id="rId34"/>
    <p:sldLayoutId id="2147483731" r:id="rId3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4314C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F1416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5543" y="1844825"/>
            <a:ext cx="107442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Session </a:t>
            </a:r>
            <a:r>
              <a:rPr lang="en-US" dirty="0" smtClean="0"/>
              <a:t>10</a:t>
            </a:r>
            <a:r>
              <a:rPr lang="en-US" dirty="0"/>
              <a:t>: CVA, Shelter coordination, and Disaster preparedness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848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855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 1: </a:t>
            </a:r>
            <a:r>
              <a:rPr lang="en-US" dirty="0"/>
              <a:t>Shelter and CVA for DRR during all phases of an emergency response 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General </a:t>
            </a:r>
            <a:r>
              <a:rPr lang="de-DE" b="1" i="1" dirty="0" err="1" smtClean="0"/>
              <a:t>coordination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aware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en-GB" dirty="0" smtClean="0"/>
              <a:t>:</a:t>
            </a:r>
            <a:endParaRPr lang="en-GB" dirty="0" smtClean="0"/>
          </a:p>
          <a:p>
            <a:r>
              <a:rPr lang="de-DE" dirty="0" err="1" smtClean="0"/>
              <a:t>During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weeks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natural-</a:t>
            </a:r>
            <a:r>
              <a:rPr lang="de-DE" dirty="0" err="1" smtClean="0"/>
              <a:t>disaster</a:t>
            </a:r>
            <a:r>
              <a:rPr lang="de-DE" dirty="0" smtClean="0"/>
              <a:t> </a:t>
            </a:r>
            <a:r>
              <a:rPr lang="de-DE" dirty="0" err="1" smtClean="0"/>
              <a:t>response</a:t>
            </a:r>
            <a:r>
              <a:rPr lang="de-DE" dirty="0" smtClean="0"/>
              <a:t>,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activities</a:t>
            </a:r>
            <a:r>
              <a:rPr lang="de-DE" dirty="0" smtClean="0"/>
              <a:t> (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coordination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implementation</a:t>
            </a:r>
            <a:r>
              <a:rPr lang="de-DE" dirty="0" smtClean="0"/>
              <a:t>) will </a:t>
            </a:r>
            <a:r>
              <a:rPr lang="de-DE" dirty="0" err="1" smtClean="0"/>
              <a:t>concentrate</a:t>
            </a:r>
            <a:r>
              <a:rPr lang="de-DE" dirty="0" smtClean="0"/>
              <a:t> upon </a:t>
            </a:r>
            <a:r>
              <a:rPr lang="de-DE" dirty="0" err="1" smtClean="0"/>
              <a:t>emergency</a:t>
            </a:r>
            <a:r>
              <a:rPr lang="de-DE" dirty="0" smtClean="0"/>
              <a:t> </a:t>
            </a:r>
            <a:r>
              <a:rPr lang="de-DE" dirty="0" err="1" smtClean="0"/>
              <a:t>shelter</a:t>
            </a:r>
            <a:r>
              <a:rPr lang="de-DE" dirty="0" smtClean="0"/>
              <a:t>. This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give</a:t>
            </a:r>
            <a:r>
              <a:rPr lang="de-DE" dirty="0" smtClean="0"/>
              <a:t> a </a:t>
            </a:r>
            <a:r>
              <a:rPr lang="de-DE" dirty="0" err="1" smtClean="0"/>
              <a:t>little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plan </a:t>
            </a:r>
            <a:r>
              <a:rPr lang="de-DE" dirty="0" err="1" smtClean="0"/>
              <a:t>for</a:t>
            </a:r>
            <a:r>
              <a:rPr lang="de-DE" dirty="0" smtClean="0"/>
              <a:t> subsequent DRR </a:t>
            </a:r>
            <a:r>
              <a:rPr lang="de-DE" dirty="0" err="1" smtClean="0"/>
              <a:t>programming</a:t>
            </a:r>
            <a:r>
              <a:rPr lang="de-DE" dirty="0" smtClean="0"/>
              <a:t>, but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risk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eventual DRR </a:t>
            </a:r>
            <a:r>
              <a:rPr lang="de-DE" dirty="0" err="1" smtClean="0"/>
              <a:t>guidance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Shelter</a:t>
            </a:r>
            <a:r>
              <a:rPr lang="de-DE" dirty="0" smtClean="0"/>
              <a:t> Cluster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come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late</a:t>
            </a:r>
            <a:r>
              <a:rPr lang="de-DE" dirty="0" smtClean="0"/>
              <a:t>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partners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made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programming</a:t>
            </a:r>
            <a:r>
              <a:rPr lang="de-DE" dirty="0" smtClean="0"/>
              <a:t> </a:t>
            </a:r>
            <a:r>
              <a:rPr lang="de-DE" dirty="0" err="1" smtClean="0"/>
              <a:t>commitments</a:t>
            </a:r>
            <a:r>
              <a:rPr lang="de-DE" dirty="0" smtClean="0"/>
              <a:t>,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ready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end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programmes</a:t>
            </a:r>
            <a:endParaRPr lang="de-DE" dirty="0" smtClean="0"/>
          </a:p>
          <a:p>
            <a:endParaRPr lang="en-GB" dirty="0" smtClean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91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855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 1: </a:t>
            </a:r>
            <a:r>
              <a:rPr lang="en-US" dirty="0"/>
              <a:t>Shelter and CVA for DRR during all phases of an emergency response 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CVA-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b="1" i="1" dirty="0" err="1" smtClean="0"/>
              <a:t>coordination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aware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en-GB" dirty="0" smtClean="0"/>
              <a:t>:</a:t>
            </a:r>
            <a:endParaRPr lang="en-GB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CWG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likely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focus</a:t>
            </a:r>
            <a:r>
              <a:rPr lang="de-DE" dirty="0" smtClean="0"/>
              <a:t> upon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, </a:t>
            </a:r>
            <a:r>
              <a:rPr lang="de-DE" dirty="0" err="1" smtClean="0"/>
              <a:t>rather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those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closely</a:t>
            </a:r>
            <a:r>
              <a:rPr lang="de-DE" dirty="0" smtClean="0"/>
              <a:t> </a:t>
            </a:r>
            <a:r>
              <a:rPr lang="de-DE" dirty="0" err="1" smtClean="0"/>
              <a:t>associated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Shelter</a:t>
            </a:r>
            <a:r>
              <a:rPr lang="de-DE" dirty="0" smtClean="0"/>
              <a:t> Cluster </a:t>
            </a:r>
            <a:r>
              <a:rPr lang="de-DE" dirty="0" err="1" smtClean="0"/>
              <a:t>areas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concern</a:t>
            </a:r>
            <a:r>
              <a:rPr lang="de-DE" dirty="0" smtClean="0"/>
              <a:t>, such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technical</a:t>
            </a:r>
            <a:r>
              <a:rPr lang="de-DE" dirty="0" smtClean="0"/>
              <a:t> </a:t>
            </a:r>
            <a:r>
              <a:rPr lang="de-DE" dirty="0" err="1" smtClean="0"/>
              <a:t>aspects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DRR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build</a:t>
            </a:r>
            <a:r>
              <a:rPr lang="de-DE" dirty="0" smtClean="0"/>
              <a:t>-back-</a:t>
            </a:r>
            <a:r>
              <a:rPr lang="de-DE" dirty="0" err="1" smtClean="0"/>
              <a:t>safer</a:t>
            </a:r>
            <a:endParaRPr lang="de-DE" dirty="0" smtClean="0"/>
          </a:p>
          <a:p>
            <a:endParaRPr lang="en-GB" dirty="0" smtClean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63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855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 1: </a:t>
            </a:r>
            <a:r>
              <a:rPr lang="en-US" dirty="0"/>
              <a:t>Shelter and CVA for DRR during all phases of an emergency response 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b="1" i="1" dirty="0" err="1" smtClean="0"/>
              <a:t>coordination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taken</a:t>
            </a:r>
            <a:r>
              <a:rPr lang="en-GB" dirty="0" smtClean="0"/>
              <a:t>:</a:t>
            </a:r>
            <a:endParaRPr lang="en-GB" dirty="0" smtClean="0"/>
          </a:p>
          <a:p>
            <a:r>
              <a:rPr lang="de-DE" dirty="0" smtClean="0"/>
              <a:t>Task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lead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Shelter</a:t>
            </a:r>
            <a:r>
              <a:rPr lang="de-DE" dirty="0" smtClean="0"/>
              <a:t> Cluster </a:t>
            </a:r>
            <a:r>
              <a:rPr lang="de-DE" dirty="0" err="1" smtClean="0"/>
              <a:t>TWiG</a:t>
            </a:r>
            <a:r>
              <a:rPr lang="de-DE" dirty="0" smtClean="0"/>
              <a:t> on DRR </a:t>
            </a:r>
            <a:r>
              <a:rPr lang="de-DE" dirty="0" err="1" smtClean="0"/>
              <a:t>issues</a:t>
            </a:r>
            <a:r>
              <a:rPr lang="de-DE" dirty="0" smtClean="0"/>
              <a:t>, </a:t>
            </a:r>
            <a:r>
              <a:rPr lang="de-DE" dirty="0" err="1" smtClean="0"/>
              <a:t>to</a:t>
            </a:r>
            <a:r>
              <a:rPr lang="de-DE" dirty="0" smtClean="0"/>
              <a:t> also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primary</a:t>
            </a:r>
            <a:r>
              <a:rPr lang="de-DE" dirty="0" smtClean="0"/>
              <a:t> </a:t>
            </a:r>
            <a:r>
              <a:rPr lang="de-DE" dirty="0" err="1" smtClean="0"/>
              <a:t>focal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participating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CWG</a:t>
            </a:r>
          </a:p>
          <a:p>
            <a:r>
              <a:rPr lang="de-DE" dirty="0" err="1" smtClean="0"/>
              <a:t>Advocate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inclusion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DRR, </a:t>
            </a:r>
            <a:r>
              <a:rPr lang="de-DE" dirty="0" err="1" smtClean="0"/>
              <a:t>building-safety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build</a:t>
            </a:r>
            <a:r>
              <a:rPr lang="de-DE" dirty="0" smtClean="0"/>
              <a:t>-back-</a:t>
            </a:r>
            <a:r>
              <a:rPr lang="de-DE" dirty="0" err="1" smtClean="0"/>
              <a:t>safer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integrated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CWG </a:t>
            </a:r>
            <a:r>
              <a:rPr lang="de-DE" dirty="0" err="1" smtClean="0"/>
              <a:t>risk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smtClean="0"/>
              <a:t>Task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Shelter</a:t>
            </a:r>
            <a:r>
              <a:rPr lang="de-DE" dirty="0" smtClean="0"/>
              <a:t> Cluster SAG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creating</a:t>
            </a:r>
            <a:r>
              <a:rPr lang="de-DE" dirty="0" smtClean="0"/>
              <a:t> an </a:t>
            </a:r>
            <a:r>
              <a:rPr lang="de-DE" dirty="0" err="1" smtClean="0"/>
              <a:t>early</a:t>
            </a:r>
            <a:r>
              <a:rPr lang="de-DE" dirty="0" smtClean="0"/>
              <a:t> “</a:t>
            </a:r>
            <a:r>
              <a:rPr lang="de-DE" dirty="0" err="1" smtClean="0"/>
              <a:t>road</a:t>
            </a:r>
            <a:r>
              <a:rPr lang="de-DE" dirty="0" smtClean="0"/>
              <a:t> </a:t>
            </a:r>
            <a:r>
              <a:rPr lang="de-DE" dirty="0" err="1" smtClean="0"/>
              <a:t>map</a:t>
            </a:r>
            <a:r>
              <a:rPr lang="de-DE" dirty="0" smtClean="0"/>
              <a:t>“ </a:t>
            </a:r>
            <a:r>
              <a:rPr lang="de-DE" dirty="0" err="1" smtClean="0"/>
              <a:t>for</a:t>
            </a:r>
            <a:r>
              <a:rPr lang="de-DE" dirty="0" smtClean="0"/>
              <a:t> an </a:t>
            </a:r>
            <a:r>
              <a:rPr lang="de-DE" dirty="0" err="1" smtClean="0"/>
              <a:t>incremental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DRR </a:t>
            </a:r>
            <a:r>
              <a:rPr lang="de-DE" dirty="0" err="1" smtClean="0"/>
              <a:t>as</a:t>
            </a:r>
            <a:r>
              <a:rPr lang="de-DE" dirty="0" smtClean="0"/>
              <a:t> an explicit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, </a:t>
            </a:r>
            <a:r>
              <a:rPr lang="de-DE" dirty="0" err="1" smtClean="0"/>
              <a:t>Shelter</a:t>
            </a:r>
            <a:r>
              <a:rPr lang="de-DE" dirty="0" smtClean="0"/>
              <a:t> Cluster </a:t>
            </a:r>
            <a:r>
              <a:rPr lang="de-DE" dirty="0" err="1" smtClean="0"/>
              <a:t>strategy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roadmap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tool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indicate</a:t>
            </a:r>
            <a:r>
              <a:rPr lang="de-DE" dirty="0" smtClean="0"/>
              <a:t> </a:t>
            </a:r>
            <a:r>
              <a:rPr lang="de-DE" dirty="0" err="1" smtClean="0"/>
              <a:t>expectations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engagement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Clusters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coordination</a:t>
            </a:r>
            <a:r>
              <a:rPr lang="de-DE" dirty="0" smtClean="0"/>
              <a:t> </a:t>
            </a:r>
            <a:r>
              <a:rPr lang="de-DE" dirty="0" err="1" smtClean="0"/>
              <a:t>forums</a:t>
            </a:r>
            <a:endParaRPr lang="de-DE" dirty="0" smtClean="0"/>
          </a:p>
          <a:p>
            <a:r>
              <a:rPr lang="de-DE" i="1" dirty="0" err="1" smtClean="0"/>
              <a:t>Any</a:t>
            </a:r>
            <a:r>
              <a:rPr lang="de-DE" i="1" dirty="0" smtClean="0"/>
              <a:t> </a:t>
            </a:r>
            <a:r>
              <a:rPr lang="de-DE" i="1" dirty="0" err="1" smtClean="0"/>
              <a:t>other</a:t>
            </a:r>
            <a:r>
              <a:rPr lang="de-DE" i="1" dirty="0" smtClean="0"/>
              <a:t> </a:t>
            </a:r>
            <a:r>
              <a:rPr lang="de-DE" i="1" dirty="0" err="1" smtClean="0"/>
              <a:t>experience</a:t>
            </a:r>
            <a:r>
              <a:rPr lang="de-DE" i="1" dirty="0" smtClean="0"/>
              <a:t> </a:t>
            </a:r>
            <a:r>
              <a:rPr lang="de-DE" i="1" dirty="0" err="1" smtClean="0"/>
              <a:t>from</a:t>
            </a:r>
            <a:r>
              <a:rPr lang="de-DE" i="1" dirty="0" smtClean="0"/>
              <a:t> </a:t>
            </a:r>
            <a:r>
              <a:rPr lang="de-DE" i="1" dirty="0" err="1" smtClean="0"/>
              <a:t>the</a:t>
            </a:r>
            <a:r>
              <a:rPr lang="de-DE" i="1" dirty="0" smtClean="0"/>
              <a:t> </a:t>
            </a:r>
            <a:r>
              <a:rPr lang="de-DE" i="1" dirty="0" err="1" smtClean="0"/>
              <a:t>field</a:t>
            </a:r>
            <a:r>
              <a:rPr lang="de-DE" i="1" dirty="0" smtClean="0"/>
              <a:t>?</a:t>
            </a:r>
          </a:p>
          <a:p>
            <a:endParaRPr lang="en-GB" dirty="0" smtClean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84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</a:t>
            </a:r>
            <a:r>
              <a:rPr lang="en-US" dirty="0" smtClean="0"/>
              <a:t>1 review: </a:t>
            </a:r>
            <a:r>
              <a:rPr lang="en-US" dirty="0" smtClean="0"/>
              <a:t>Shelter Cluster SAG generic </a:t>
            </a:r>
            <a:r>
              <a:rPr lang="en-US" dirty="0" err="1" smtClean="0"/>
              <a:t>ToR</a:t>
            </a:r>
            <a:r>
              <a:rPr lang="en-US" dirty="0" smtClean="0"/>
              <a:t> (excerpt)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400" dirty="0" smtClean="0"/>
              <a:t>Formulate </a:t>
            </a:r>
            <a:r>
              <a:rPr lang="en-US" sz="3400" dirty="0"/>
              <a:t>and agree the Cluster’s ‘Strategic Framework’; ensure formal ratification by </a:t>
            </a:r>
            <a:r>
              <a:rPr lang="en-US" sz="3400" dirty="0" smtClean="0"/>
              <a:t>Government</a:t>
            </a:r>
            <a:r>
              <a:rPr lang="en-US" sz="3400" dirty="0"/>
              <a:t>; ensure complementarity with </a:t>
            </a:r>
            <a:r>
              <a:rPr lang="en-US" sz="3400" dirty="0" smtClean="0"/>
              <a:t>government policies </a:t>
            </a:r>
            <a:r>
              <a:rPr lang="en-US" sz="3400" dirty="0"/>
              <a:t>and plans at local level; update </a:t>
            </a:r>
            <a:r>
              <a:rPr lang="en-US" sz="3400" dirty="0" smtClean="0"/>
              <a:t>regularly </a:t>
            </a:r>
            <a:r>
              <a:rPr lang="en-US" sz="3400" dirty="0"/>
              <a:t>according to evolving needs; and hold partners to account against this </a:t>
            </a:r>
            <a:r>
              <a:rPr lang="en-US" sz="3400" dirty="0" smtClean="0"/>
              <a:t>framework</a:t>
            </a:r>
            <a:endParaRPr lang="en-US" sz="3400" dirty="0"/>
          </a:p>
          <a:p>
            <a:r>
              <a:rPr lang="en-US" sz="3400" dirty="0"/>
              <a:t>Formulate and agree the Cluster </a:t>
            </a:r>
            <a:r>
              <a:rPr lang="en-US" sz="3400" dirty="0" err="1"/>
              <a:t>workplan</a:t>
            </a:r>
            <a:r>
              <a:rPr lang="en-US" sz="3400" dirty="0"/>
              <a:t>; and provide strategic oversight of its application by </a:t>
            </a:r>
            <a:r>
              <a:rPr lang="en-US" sz="3400" dirty="0" smtClean="0"/>
              <a:t>Cluster </a:t>
            </a:r>
            <a:r>
              <a:rPr lang="en-US" sz="3400" dirty="0"/>
              <a:t>partners;</a:t>
            </a:r>
          </a:p>
          <a:p>
            <a:r>
              <a:rPr lang="en-US" sz="3400" dirty="0" smtClean="0"/>
              <a:t>Establish </a:t>
            </a:r>
            <a:r>
              <a:rPr lang="en-US" sz="3400" dirty="0"/>
              <a:t>‘Technical Working Groups’ (TWIGs) as required and hold such groups accountable to </a:t>
            </a:r>
            <a:r>
              <a:rPr lang="en-US" sz="3400" dirty="0" smtClean="0"/>
              <a:t>Terms </a:t>
            </a:r>
            <a:r>
              <a:rPr lang="en-US" sz="3400" dirty="0"/>
              <a:t>of Reference agreed by the SAG; ensure proper representation within such groups; ensure </a:t>
            </a:r>
            <a:r>
              <a:rPr lang="en-US" sz="3400" dirty="0" smtClean="0"/>
              <a:t>timely </a:t>
            </a:r>
            <a:r>
              <a:rPr lang="en-US" sz="3400" dirty="0"/>
              <a:t>output; ensure transparent reporting; and close </a:t>
            </a:r>
            <a:r>
              <a:rPr lang="en-US" sz="3400" dirty="0" smtClean="0"/>
              <a:t>such groups</a:t>
            </a:r>
            <a:r>
              <a:rPr lang="en-US" sz="3400" dirty="0"/>
              <a:t>; </a:t>
            </a:r>
            <a:endParaRPr lang="en-US" sz="3400" dirty="0" smtClean="0"/>
          </a:p>
          <a:p>
            <a:r>
              <a:rPr lang="en-US" sz="3400" dirty="0" smtClean="0"/>
              <a:t>Formulate </a:t>
            </a:r>
            <a:r>
              <a:rPr lang="en-US" sz="3400" dirty="0"/>
              <a:t>and agree advocacy positions on behalf of the Cluster partners;</a:t>
            </a:r>
          </a:p>
          <a:p>
            <a:r>
              <a:rPr lang="en-US" sz="3400" dirty="0" smtClean="0"/>
              <a:t>Provide </a:t>
            </a:r>
            <a:r>
              <a:rPr lang="en-US" sz="3400" dirty="0"/>
              <a:t>strategic planning oversight for effective and efficient allocation of resources by Cluster </a:t>
            </a:r>
            <a:r>
              <a:rPr lang="en-US" sz="3400" dirty="0" smtClean="0"/>
              <a:t>partners</a:t>
            </a:r>
            <a:r>
              <a:rPr lang="en-US" sz="3400" dirty="0"/>
              <a:t>;</a:t>
            </a:r>
          </a:p>
          <a:p>
            <a:r>
              <a:rPr lang="en-US" sz="3400" dirty="0" smtClean="0"/>
              <a:t>Provide </a:t>
            </a:r>
            <a:r>
              <a:rPr lang="en-US" sz="3400" dirty="0"/>
              <a:t>strategic oversight on integration of </a:t>
            </a:r>
            <a:r>
              <a:rPr lang="en-US" sz="3400" dirty="0" smtClean="0"/>
              <a:t>cross-Cluster </a:t>
            </a:r>
            <a:r>
              <a:rPr lang="en-US" sz="3400" dirty="0"/>
              <a:t>planning and </a:t>
            </a:r>
            <a:r>
              <a:rPr lang="en-US" sz="3400" dirty="0" smtClean="0"/>
              <a:t>inclusion </a:t>
            </a:r>
            <a:r>
              <a:rPr lang="en-US" sz="3400" dirty="0"/>
              <a:t>of </a:t>
            </a:r>
            <a:r>
              <a:rPr lang="en-US" sz="3400" dirty="0" smtClean="0"/>
              <a:t>cross-cutting issues </a:t>
            </a:r>
            <a:r>
              <a:rPr lang="en-US" sz="3400" dirty="0"/>
              <a:t>(in close cooperation with the OCHA Cluster Coordinator);</a:t>
            </a:r>
          </a:p>
          <a:p>
            <a:r>
              <a:rPr lang="en-US" sz="3400" dirty="0" smtClean="0"/>
              <a:t>Agree </a:t>
            </a:r>
            <a:r>
              <a:rPr lang="en-US" sz="3400" dirty="0"/>
              <a:t>benchmarks and indicators;</a:t>
            </a:r>
          </a:p>
          <a:p>
            <a:r>
              <a:rPr lang="en-US" sz="3400" dirty="0" smtClean="0"/>
              <a:t>Ensure </a:t>
            </a:r>
            <a:r>
              <a:rPr lang="en-US" sz="3400" dirty="0"/>
              <a:t>technical standards are agreed and consistently applied;</a:t>
            </a:r>
          </a:p>
          <a:p>
            <a:r>
              <a:rPr lang="en-US" sz="3400" dirty="0" smtClean="0"/>
              <a:t>Support </a:t>
            </a:r>
            <a:r>
              <a:rPr lang="en-US" sz="3400" dirty="0"/>
              <a:t>the Cluster Lead Coordinator in setting up dedicated mechanisms </a:t>
            </a:r>
            <a:r>
              <a:rPr lang="en-US" sz="3400" dirty="0" smtClean="0"/>
              <a:t>and </a:t>
            </a:r>
            <a:r>
              <a:rPr lang="en-US" sz="3400" dirty="0"/>
              <a:t>systems for </a:t>
            </a:r>
            <a:r>
              <a:rPr lang="en-US" sz="3400" dirty="0" smtClean="0"/>
              <a:t>transparent </a:t>
            </a:r>
            <a:r>
              <a:rPr lang="en-US" sz="3400" dirty="0"/>
              <a:t>and equitable allocation and monitoring of ‘pooled’ funds available to the Cluster;</a:t>
            </a:r>
          </a:p>
          <a:p>
            <a:r>
              <a:rPr lang="en-US" sz="3400" dirty="0" smtClean="0"/>
              <a:t>Oversight </a:t>
            </a:r>
            <a:r>
              <a:rPr lang="en-US" sz="3400" dirty="0"/>
              <a:t>technical, financial, and functional capacities of Cluster partners</a:t>
            </a:r>
          </a:p>
          <a:p>
            <a:r>
              <a:rPr lang="en-US" sz="3400" dirty="0" smtClean="0"/>
              <a:t>Oversight </a:t>
            </a:r>
            <a:r>
              <a:rPr lang="en-US" sz="3400" dirty="0"/>
              <a:t>quality assurance, market price fluctuations, and </a:t>
            </a:r>
            <a:r>
              <a:rPr lang="en-US" sz="3400" dirty="0" smtClean="0"/>
              <a:t>quantities </a:t>
            </a:r>
            <a:r>
              <a:rPr lang="en-US" sz="3400" dirty="0"/>
              <a:t>available from local and/or </a:t>
            </a:r>
            <a:r>
              <a:rPr lang="en-US" sz="3400" dirty="0" smtClean="0"/>
              <a:t>national </a:t>
            </a:r>
            <a:r>
              <a:rPr lang="en-US" sz="3400" dirty="0"/>
              <a:t>markets;</a:t>
            </a:r>
          </a:p>
          <a:p>
            <a:r>
              <a:rPr lang="en-US" sz="3400" dirty="0" smtClean="0"/>
              <a:t>Ensure </a:t>
            </a:r>
            <a:r>
              <a:rPr lang="en-US" sz="3400" dirty="0"/>
              <a:t>coherence of public messaging</a:t>
            </a:r>
          </a:p>
          <a:p>
            <a:r>
              <a:rPr lang="en-US" sz="3400" dirty="0" smtClean="0"/>
              <a:t>Ensure </a:t>
            </a:r>
            <a:r>
              <a:rPr lang="en-US" sz="3400" dirty="0"/>
              <a:t>the Cluster Lead upholds its responsibilities by applying both Cluster and Cluster partner </a:t>
            </a:r>
            <a:r>
              <a:rPr lang="en-US" sz="3400" dirty="0" smtClean="0"/>
              <a:t>Terms </a:t>
            </a:r>
            <a:r>
              <a:rPr lang="en-US" sz="3400" dirty="0"/>
              <a:t>of </a:t>
            </a:r>
            <a:r>
              <a:rPr lang="en-US" sz="3400" dirty="0" smtClean="0"/>
              <a:t>Reference</a:t>
            </a:r>
            <a:endParaRPr lang="en-US" sz="34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371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</a:t>
            </a:r>
            <a:r>
              <a:rPr lang="en-US" dirty="0" smtClean="0"/>
              <a:t>1</a:t>
            </a:r>
            <a:r>
              <a:rPr lang="en-US" dirty="0"/>
              <a:t>: Shelter and CVA for DRR during all phases of an emergency response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98980" y="1417638"/>
            <a:ext cx="1139403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Arial" charset="0"/>
              </a:rPr>
              <a:t>Group work: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>
                <a:latin typeface="Arial" charset="0"/>
              </a:rPr>
              <a:t>Choose three of the tasks from the SAG </a:t>
            </a:r>
            <a:r>
              <a:rPr lang="en-US" sz="2800" dirty="0" err="1" smtClean="0">
                <a:latin typeface="Arial" charset="0"/>
              </a:rPr>
              <a:t>ToR</a:t>
            </a:r>
            <a:r>
              <a:rPr lang="en-US" sz="2800" dirty="0" smtClean="0">
                <a:latin typeface="Arial" charset="0"/>
              </a:rPr>
              <a:t> in the previous slide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>
                <a:latin typeface="Arial" charset="0"/>
              </a:rPr>
              <a:t>Use a flip-chart paper, and write down amendments to those three tasks, to show how DRR could be explicitly included, or how each of the tasks could be </a:t>
            </a:r>
            <a:r>
              <a:rPr lang="en-US" sz="2800" dirty="0" err="1" smtClean="0">
                <a:latin typeface="Arial" charset="0"/>
              </a:rPr>
              <a:t>focussed</a:t>
            </a:r>
            <a:r>
              <a:rPr lang="en-US" sz="2800" dirty="0" smtClean="0">
                <a:latin typeface="Arial" charset="0"/>
              </a:rPr>
              <a:t> primarily towards DRR</a:t>
            </a:r>
            <a:endParaRPr lang="en-US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2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</a:t>
            </a:r>
            <a:r>
              <a:rPr lang="en-US" dirty="0" smtClean="0"/>
              <a:t>1</a:t>
            </a:r>
            <a:r>
              <a:rPr lang="en-US" dirty="0"/>
              <a:t>: Shelter and CVA for DRR during all phases of an emergency response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15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98980" y="1417638"/>
            <a:ext cx="113940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Arial" charset="0"/>
              </a:rPr>
              <a:t>Group work, cont.: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>
                <a:latin typeface="Arial" charset="0"/>
              </a:rPr>
              <a:t>Use post-it notes, to show all the key coordination actors during the </a:t>
            </a:r>
            <a:r>
              <a:rPr lang="en-US" sz="2800" b="1" i="1" dirty="0" smtClean="0">
                <a:latin typeface="Arial" charset="0"/>
              </a:rPr>
              <a:t>first emergency phase</a:t>
            </a:r>
            <a:r>
              <a:rPr lang="en-US" sz="2800" dirty="0" smtClean="0">
                <a:latin typeface="Arial" charset="0"/>
              </a:rPr>
              <a:t>, for each of the three tasks </a:t>
            </a:r>
            <a:r>
              <a:rPr lang="mr-IN" sz="2800" dirty="0" smtClean="0">
                <a:latin typeface="Arial" charset="0"/>
              </a:rPr>
              <a:t>–</a:t>
            </a:r>
            <a:r>
              <a:rPr lang="en-US" sz="2800" dirty="0" smtClean="0">
                <a:latin typeface="Arial" charset="0"/>
              </a:rPr>
              <a:t> on the same post-it notes, make some note of the actual activities expected with those coordination actors</a:t>
            </a:r>
          </a:p>
          <a:p>
            <a:r>
              <a:rPr lang="en-US" sz="2800" b="1" dirty="0" smtClean="0">
                <a:latin typeface="Arial" charset="0"/>
              </a:rPr>
              <a:t>REPORT BACK IN PLENARY!</a:t>
            </a:r>
            <a:endParaRPr lang="en-US" sz="2800" b="1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058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</a:t>
            </a:r>
            <a:r>
              <a:rPr lang="en-US" dirty="0" smtClean="0"/>
              <a:t>1</a:t>
            </a:r>
            <a:r>
              <a:rPr lang="en-US" dirty="0"/>
              <a:t>: Shelter and CVA for DRR during all phases of an emergency response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98980" y="1417638"/>
            <a:ext cx="1139403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Arial" charset="0"/>
              </a:rPr>
              <a:t>Group work, cont.: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>
                <a:latin typeface="Arial" charset="0"/>
              </a:rPr>
              <a:t>Use post-it notes, to show all the key coordination actors during the </a:t>
            </a:r>
            <a:r>
              <a:rPr lang="en-US" sz="2800" b="1" i="1" dirty="0" smtClean="0">
                <a:latin typeface="Arial" charset="0"/>
              </a:rPr>
              <a:t>later repair and reconstruction phase</a:t>
            </a:r>
            <a:r>
              <a:rPr lang="en-US" sz="2800" dirty="0" smtClean="0">
                <a:latin typeface="Arial" charset="0"/>
              </a:rPr>
              <a:t>, for each of the three tasks </a:t>
            </a:r>
            <a:r>
              <a:rPr lang="mr-IN" sz="2800" dirty="0" smtClean="0">
                <a:latin typeface="Arial" charset="0"/>
              </a:rPr>
              <a:t>–</a:t>
            </a:r>
            <a:r>
              <a:rPr lang="en-US" sz="2800" dirty="0" smtClean="0">
                <a:latin typeface="Arial" charset="0"/>
              </a:rPr>
              <a:t> on the same post-it notes, make some note of the actual activities expected with those coordination actors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>
                <a:latin typeface="Arial" charset="0"/>
              </a:rPr>
              <a:t>How has the list of actors changed, between phases?</a:t>
            </a:r>
          </a:p>
          <a:p>
            <a:r>
              <a:rPr lang="en-US" sz="2800" b="1" dirty="0" smtClean="0">
                <a:latin typeface="Arial" charset="0"/>
              </a:rPr>
              <a:t>REPORT BACK IN PLENARY!</a:t>
            </a:r>
            <a:endParaRPr lang="en-US" sz="2800" b="1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4557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28701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Topic </a:t>
            </a:r>
            <a:r>
              <a:rPr lang="en-GB" dirty="0" smtClean="0"/>
              <a:t>2: </a:t>
            </a:r>
            <a:r>
              <a:rPr lang="en-US" dirty="0"/>
              <a:t>Shelter and CVA for permanent or preparedness clusters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dirty="0" smtClean="0"/>
              <a:t>Things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remember</a:t>
            </a:r>
            <a:r>
              <a:rPr lang="de-DE" dirty="0" smtClean="0"/>
              <a:t>:</a:t>
            </a:r>
          </a:p>
          <a:p>
            <a:r>
              <a:rPr lang="de-DE" sz="3200" dirty="0" err="1" smtClean="0"/>
              <a:t>Only</a:t>
            </a:r>
            <a:r>
              <a:rPr lang="de-DE" sz="3200" dirty="0" smtClean="0"/>
              <a:t> a </a:t>
            </a:r>
            <a:r>
              <a:rPr lang="de-DE" sz="3200" dirty="0" err="1" smtClean="0"/>
              <a:t>small</a:t>
            </a:r>
            <a:r>
              <a:rPr lang="de-DE" sz="3200" dirty="0" smtClean="0"/>
              <a:t> </a:t>
            </a:r>
            <a:r>
              <a:rPr lang="de-DE" sz="3200" dirty="0" err="1" smtClean="0"/>
              <a:t>minority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countries (</a:t>
            </a:r>
            <a:r>
              <a:rPr lang="de-DE" sz="3200" dirty="0" err="1" smtClean="0"/>
              <a:t>those</a:t>
            </a:r>
            <a:r>
              <a:rPr lang="de-DE" sz="3200" dirty="0" smtClean="0"/>
              <a:t> </a:t>
            </a:r>
            <a:r>
              <a:rPr lang="de-DE" sz="3200" dirty="0" err="1" smtClean="0"/>
              <a:t>with</a:t>
            </a:r>
            <a:r>
              <a:rPr lang="de-DE" sz="3200" dirty="0" smtClean="0"/>
              <a:t> </a:t>
            </a:r>
            <a:r>
              <a:rPr lang="de-DE" sz="3200" dirty="0" err="1" smtClean="0"/>
              <a:t>short</a:t>
            </a:r>
            <a:r>
              <a:rPr lang="de-DE" sz="3200" dirty="0" smtClean="0"/>
              <a:t> </a:t>
            </a:r>
            <a:r>
              <a:rPr lang="de-DE" sz="3200" dirty="0" err="1" smtClean="0"/>
              <a:t>cycles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well-</a:t>
            </a:r>
            <a:r>
              <a:rPr lang="de-DE" sz="3200" dirty="0" err="1" smtClean="0"/>
              <a:t>known</a:t>
            </a:r>
            <a:r>
              <a:rPr lang="de-DE" sz="3200" dirty="0" smtClean="0"/>
              <a:t> natural-</a:t>
            </a:r>
            <a:r>
              <a:rPr lang="de-DE" sz="3200" dirty="0" err="1" smtClean="0"/>
              <a:t>disaster</a:t>
            </a:r>
            <a:r>
              <a:rPr lang="de-DE" sz="3200" dirty="0" smtClean="0"/>
              <a:t> </a:t>
            </a:r>
            <a:r>
              <a:rPr lang="de-DE" sz="3200" dirty="0" err="1" smtClean="0"/>
              <a:t>risks</a:t>
            </a:r>
            <a:r>
              <a:rPr lang="de-DE" sz="3200" dirty="0" smtClean="0"/>
              <a:t>) </a:t>
            </a:r>
            <a:r>
              <a:rPr lang="de-DE" sz="3200" dirty="0" err="1" smtClean="0"/>
              <a:t>have</a:t>
            </a:r>
            <a:r>
              <a:rPr lang="de-DE" sz="3200" dirty="0" smtClean="0"/>
              <a:t> </a:t>
            </a:r>
            <a:r>
              <a:rPr lang="de-DE" sz="3200" dirty="0" err="1" smtClean="0"/>
              <a:t>activated</a:t>
            </a:r>
            <a:r>
              <a:rPr lang="de-DE" sz="3200" dirty="0" smtClean="0"/>
              <a:t> “permanent“ </a:t>
            </a:r>
            <a:r>
              <a:rPr lang="de-DE" sz="3200" dirty="0" err="1" smtClean="0"/>
              <a:t>clusters</a:t>
            </a:r>
            <a:endParaRPr lang="de-DE" sz="3200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leadership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membership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permanent </a:t>
            </a:r>
            <a:r>
              <a:rPr lang="de-DE" dirty="0" err="1" smtClean="0"/>
              <a:t>clusters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diverse, </a:t>
            </a:r>
            <a:r>
              <a:rPr lang="de-DE" dirty="0" err="1" smtClean="0"/>
              <a:t>depending</a:t>
            </a:r>
            <a:r>
              <a:rPr lang="de-DE" dirty="0" smtClean="0"/>
              <a:t> upon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country</a:t>
            </a:r>
            <a:endParaRPr lang="de-DE" dirty="0" smtClean="0"/>
          </a:p>
          <a:p>
            <a:r>
              <a:rPr lang="de-DE" sz="3200" dirty="0" err="1" smtClean="0"/>
              <a:t>There</a:t>
            </a:r>
            <a:r>
              <a:rPr lang="de-DE" sz="3200" dirty="0" smtClean="0"/>
              <a:t> </a:t>
            </a:r>
            <a:r>
              <a:rPr lang="de-DE" sz="3200" dirty="0" err="1" smtClean="0"/>
              <a:t>are</a:t>
            </a:r>
            <a:r>
              <a:rPr lang="de-DE" sz="3200" dirty="0" smtClean="0"/>
              <a:t> also a </a:t>
            </a:r>
            <a:r>
              <a:rPr lang="de-DE" sz="3200" dirty="0" err="1" smtClean="0"/>
              <a:t>number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countries </a:t>
            </a:r>
            <a:r>
              <a:rPr lang="de-DE" sz="3200" dirty="0" err="1" smtClean="0"/>
              <a:t>where</a:t>
            </a:r>
            <a:r>
              <a:rPr lang="de-DE" sz="3200" dirty="0" smtClean="0"/>
              <a:t> </a:t>
            </a:r>
            <a:r>
              <a:rPr lang="de-DE" sz="3200" dirty="0" err="1" smtClean="0"/>
              <a:t>there</a:t>
            </a:r>
            <a:r>
              <a:rPr lang="de-DE" sz="3200" dirty="0" smtClean="0"/>
              <a:t> </a:t>
            </a:r>
            <a:r>
              <a:rPr lang="de-DE" sz="3200" dirty="0" err="1" smtClean="0"/>
              <a:t>is</a:t>
            </a:r>
            <a:r>
              <a:rPr lang="de-DE" sz="3200" dirty="0" smtClean="0"/>
              <a:t> </a:t>
            </a:r>
            <a:r>
              <a:rPr lang="de-DE" sz="3200" dirty="0" err="1" smtClean="0"/>
              <a:t>no</a:t>
            </a:r>
            <a:r>
              <a:rPr lang="de-DE" sz="3200" dirty="0" smtClean="0"/>
              <a:t> </a:t>
            </a:r>
            <a:r>
              <a:rPr lang="de-DE" sz="3200" dirty="0" err="1" smtClean="0"/>
              <a:t>coordination</a:t>
            </a:r>
            <a:r>
              <a:rPr lang="de-DE" sz="3200" dirty="0" smtClean="0"/>
              <a:t> </a:t>
            </a:r>
            <a:r>
              <a:rPr lang="de-DE" sz="3200" dirty="0" err="1" smtClean="0"/>
              <a:t>forum</a:t>
            </a:r>
            <a:r>
              <a:rPr lang="de-DE" sz="3200" dirty="0" smtClean="0"/>
              <a:t> </a:t>
            </a:r>
            <a:r>
              <a:rPr lang="de-DE" sz="3200" dirty="0" err="1" smtClean="0"/>
              <a:t>called</a:t>
            </a:r>
            <a:r>
              <a:rPr lang="de-DE" sz="3200" dirty="0" smtClean="0"/>
              <a:t> a ”</a:t>
            </a:r>
            <a:r>
              <a:rPr lang="de-DE" sz="3200" dirty="0" err="1" smtClean="0"/>
              <a:t>cluster</a:t>
            </a:r>
            <a:r>
              <a:rPr lang="de-DE" sz="3200" dirty="0" smtClean="0"/>
              <a:t>“, but </a:t>
            </a:r>
            <a:r>
              <a:rPr lang="de-DE" sz="3200" dirty="0" err="1" smtClean="0"/>
              <a:t>where</a:t>
            </a:r>
            <a:r>
              <a:rPr lang="de-DE" sz="3200" dirty="0" smtClean="0"/>
              <a:t> </a:t>
            </a:r>
            <a:r>
              <a:rPr lang="de-DE" sz="3200" dirty="0" err="1" smtClean="0"/>
              <a:t>there</a:t>
            </a:r>
            <a:r>
              <a:rPr lang="de-DE" sz="3200" dirty="0" smtClean="0"/>
              <a:t> </a:t>
            </a:r>
            <a:r>
              <a:rPr lang="de-DE" sz="3200" dirty="0" err="1" smtClean="0"/>
              <a:t>is</a:t>
            </a:r>
            <a:r>
              <a:rPr lang="de-DE" sz="3200" dirty="0" smtClean="0"/>
              <a:t> </a:t>
            </a:r>
            <a:r>
              <a:rPr lang="de-DE" sz="3200" dirty="0" err="1" smtClean="0"/>
              <a:t>some</a:t>
            </a:r>
            <a:r>
              <a:rPr lang="de-DE" sz="3200" dirty="0" smtClean="0"/>
              <a:t> </a:t>
            </a:r>
            <a:r>
              <a:rPr lang="de-DE" sz="3200" dirty="0" err="1" smtClean="0"/>
              <a:t>other</a:t>
            </a:r>
            <a:r>
              <a:rPr lang="de-DE" sz="3200" dirty="0" smtClean="0"/>
              <a:t> </a:t>
            </a:r>
            <a:r>
              <a:rPr lang="de-DE" sz="3200" dirty="0" err="1" smtClean="0"/>
              <a:t>coordination</a:t>
            </a:r>
            <a:r>
              <a:rPr lang="de-DE" sz="3200" dirty="0" smtClean="0"/>
              <a:t> </a:t>
            </a:r>
            <a:r>
              <a:rPr lang="de-DE" sz="3200" dirty="0" err="1" smtClean="0"/>
              <a:t>forum</a:t>
            </a:r>
            <a:r>
              <a:rPr lang="de-DE" sz="3200" dirty="0" smtClean="0"/>
              <a:t> </a:t>
            </a:r>
            <a:r>
              <a:rPr lang="de-DE" sz="3200" dirty="0" err="1" smtClean="0"/>
              <a:t>for</a:t>
            </a:r>
            <a:r>
              <a:rPr lang="de-DE" sz="3200" dirty="0" smtClean="0"/>
              <a:t> </a:t>
            </a:r>
            <a:r>
              <a:rPr lang="de-DE" sz="3200" dirty="0" err="1" smtClean="0"/>
              <a:t>discussing</a:t>
            </a:r>
            <a:r>
              <a:rPr lang="de-DE" sz="3200" dirty="0" smtClean="0"/>
              <a:t> </a:t>
            </a:r>
            <a:r>
              <a:rPr lang="de-DE" sz="3200" dirty="0" err="1" smtClean="0"/>
              <a:t>disaster-preparedness</a:t>
            </a:r>
            <a:r>
              <a:rPr lang="de-DE" sz="3200" dirty="0" smtClean="0"/>
              <a:t> </a:t>
            </a:r>
            <a:r>
              <a:rPr lang="de-DE" sz="3200" dirty="0" err="1" smtClean="0"/>
              <a:t>themes</a:t>
            </a:r>
            <a:r>
              <a:rPr lang="de-DE" dirty="0"/>
              <a:t>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usually</a:t>
            </a:r>
            <a:r>
              <a:rPr lang="de-DE" dirty="0" smtClean="0"/>
              <a:t> </a:t>
            </a:r>
            <a:r>
              <a:rPr lang="de-DE" dirty="0" err="1" smtClean="0"/>
              <a:t>led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a national </a:t>
            </a:r>
            <a:r>
              <a:rPr lang="de-DE" dirty="0" err="1" smtClean="0"/>
              <a:t>government</a:t>
            </a:r>
            <a:r>
              <a:rPr lang="de-DE" dirty="0" smtClean="0"/>
              <a:t> </a:t>
            </a:r>
            <a:r>
              <a:rPr lang="de-DE" dirty="0" err="1" smtClean="0"/>
              <a:t>office</a:t>
            </a:r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56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855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 2: </a:t>
            </a:r>
            <a:r>
              <a:rPr lang="en-US" dirty="0" smtClean="0"/>
              <a:t>Pakistan Shelter &amp; NFI Working Group </a:t>
            </a:r>
            <a:r>
              <a:rPr lang="en-US" i="1" dirty="0" smtClean="0"/>
              <a:t>Contingency Plan </a:t>
            </a:r>
            <a:r>
              <a:rPr lang="en-US" dirty="0" smtClean="0"/>
              <a:t>(2014) (Excerpt)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10834"/>
            <a:ext cx="10972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 smtClean="0"/>
              <a:t>“Following </a:t>
            </a:r>
            <a:r>
              <a:rPr lang="en-US" sz="2600" dirty="0"/>
              <a:t>the </a:t>
            </a:r>
            <a:r>
              <a:rPr lang="en-US" sz="2600" dirty="0" smtClean="0"/>
              <a:t>National </a:t>
            </a:r>
            <a:r>
              <a:rPr lang="en-US" sz="2600" dirty="0"/>
              <a:t>Cluster deactivation in December 2013, </a:t>
            </a:r>
            <a:r>
              <a:rPr lang="en-US" sz="2600" dirty="0" smtClean="0"/>
              <a:t>IOM </a:t>
            </a:r>
            <a:r>
              <a:rPr lang="en-US" sz="2600" dirty="0" err="1" smtClean="0"/>
              <a:t>remainsthe</a:t>
            </a:r>
            <a:r>
              <a:rPr lang="en-US" sz="2600" dirty="0" smtClean="0"/>
              <a:t> </a:t>
            </a:r>
            <a:r>
              <a:rPr lang="en-US" sz="2600" dirty="0"/>
              <a:t>Shelter Sector lead in </a:t>
            </a:r>
            <a:r>
              <a:rPr lang="en-US" sz="2600" dirty="0" err="1" smtClean="0"/>
              <a:t>Pakistanand</a:t>
            </a:r>
            <a:r>
              <a:rPr lang="en-US" sz="2600" dirty="0" smtClean="0"/>
              <a:t> </a:t>
            </a:r>
            <a:r>
              <a:rPr lang="en-US" sz="2600" dirty="0"/>
              <a:t>is the </a:t>
            </a:r>
            <a:r>
              <a:rPr lang="en-US" sz="2600" dirty="0" err="1"/>
              <a:t>convenor</a:t>
            </a:r>
            <a:r>
              <a:rPr lang="en-US" sz="2600" dirty="0"/>
              <a:t> of the National Shelter/NFIs Working </a:t>
            </a:r>
            <a:r>
              <a:rPr lang="en-US" sz="2600" dirty="0" smtClean="0"/>
              <a:t>Group </a:t>
            </a:r>
            <a:r>
              <a:rPr lang="en-US" sz="2600" dirty="0"/>
              <a:t>that replaced the Shelter </a:t>
            </a:r>
            <a:r>
              <a:rPr lang="en-US" sz="2600" dirty="0" smtClean="0"/>
              <a:t>Cluster.”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r>
              <a:rPr lang="en-US" sz="2600" dirty="0" smtClean="0"/>
              <a:t>“2.1.Overall </a:t>
            </a:r>
            <a:r>
              <a:rPr lang="en-US" sz="2600" dirty="0"/>
              <a:t>Objective</a:t>
            </a:r>
          </a:p>
          <a:p>
            <a:pPr marL="0" indent="0">
              <a:buNone/>
            </a:pPr>
            <a:r>
              <a:rPr lang="en-US" sz="2600" dirty="0"/>
              <a:t>Support the Government of Pakistan </a:t>
            </a:r>
            <a:r>
              <a:rPr lang="en-US" sz="2600" dirty="0" smtClean="0"/>
              <a:t>and </a:t>
            </a:r>
            <a:r>
              <a:rPr lang="en-US" sz="2600" dirty="0"/>
              <a:t>humanitarian agencies </a:t>
            </a:r>
            <a:r>
              <a:rPr lang="en-US" sz="2600" dirty="0" smtClean="0"/>
              <a:t>to </a:t>
            </a:r>
            <a:r>
              <a:rPr lang="en-US" sz="2600" dirty="0"/>
              <a:t>reduce </a:t>
            </a:r>
          </a:p>
          <a:p>
            <a:pPr marL="0" indent="0">
              <a:buNone/>
            </a:pPr>
            <a:r>
              <a:rPr lang="en-US" sz="2600" dirty="0"/>
              <a:t>vulnerability and enhance the resilience of populations affected </a:t>
            </a:r>
            <a:r>
              <a:rPr lang="en-US" sz="2600" dirty="0" smtClean="0"/>
              <a:t>by disasters </a:t>
            </a:r>
            <a:r>
              <a:rPr lang="en-US" sz="2600" dirty="0"/>
              <a:t>by providing them </a:t>
            </a:r>
            <a:r>
              <a:rPr lang="en-US" sz="2600" dirty="0" smtClean="0"/>
              <a:t>with </a:t>
            </a:r>
            <a:r>
              <a:rPr lang="en-US" sz="2600" dirty="0"/>
              <a:t>basic emergency shelters and NFIs necessary to ensure their survival, in a dignified manner, and prioritizing the most </a:t>
            </a:r>
            <a:r>
              <a:rPr lang="en-US" sz="2600" dirty="0" smtClean="0"/>
              <a:t>vulnerable </a:t>
            </a:r>
            <a:r>
              <a:rPr lang="en-US" sz="2600" dirty="0"/>
              <a:t>groups within the </a:t>
            </a:r>
            <a:r>
              <a:rPr lang="en-US" sz="2600" dirty="0" smtClean="0"/>
              <a:t>affected population”</a:t>
            </a:r>
            <a:endParaRPr lang="en-US" sz="2600" dirty="0"/>
          </a:p>
          <a:p>
            <a:pPr marL="0" indent="0">
              <a:buNone/>
            </a:pP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335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855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 2: </a:t>
            </a:r>
            <a:r>
              <a:rPr lang="en-US" dirty="0" smtClean="0"/>
              <a:t>Pakistan Shelter &amp; NFI Working Group </a:t>
            </a:r>
            <a:r>
              <a:rPr lang="en-US" i="1" dirty="0" smtClean="0"/>
              <a:t>Contingency Plan </a:t>
            </a:r>
            <a:r>
              <a:rPr lang="en-US" dirty="0" smtClean="0"/>
              <a:t>(2014) (Excerpt)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87550"/>
            <a:ext cx="10972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“2.2.Specific </a:t>
            </a:r>
            <a:r>
              <a:rPr lang="en-US" sz="2400" dirty="0"/>
              <a:t>Objectives Shelter / NFI</a:t>
            </a:r>
          </a:p>
          <a:p>
            <a:r>
              <a:rPr lang="en-US" sz="2400" dirty="0" smtClean="0"/>
              <a:t>To </a:t>
            </a:r>
            <a:r>
              <a:rPr lang="en-US" sz="2400" dirty="0"/>
              <a:t>provide adequate (safe, cultural and climate suitable) and harmonized family emergency shelter and associated shelter NFI </a:t>
            </a:r>
            <a:r>
              <a:rPr lang="en-US" sz="2400" dirty="0" smtClean="0"/>
              <a:t>packages </a:t>
            </a:r>
            <a:r>
              <a:rPr lang="en-US" sz="2400" dirty="0"/>
              <a:t>to affected populations </a:t>
            </a:r>
          </a:p>
          <a:p>
            <a:r>
              <a:rPr lang="en-US" sz="2400" dirty="0" smtClean="0"/>
              <a:t>To </a:t>
            </a:r>
            <a:r>
              <a:rPr lang="en-US" sz="2400" dirty="0"/>
              <a:t>ensure that the most vulnerable groups are </a:t>
            </a:r>
            <a:r>
              <a:rPr lang="en-US" sz="2400" dirty="0" smtClean="0"/>
              <a:t>adequately </a:t>
            </a:r>
            <a:r>
              <a:rPr lang="en-US" sz="2400" dirty="0"/>
              <a:t>targeted by advocating for the use of a standardized </a:t>
            </a:r>
            <a:r>
              <a:rPr lang="en-US" sz="2400" dirty="0" smtClean="0"/>
              <a:t>beneficiary selection </a:t>
            </a:r>
            <a:r>
              <a:rPr lang="en-US" sz="2400" dirty="0"/>
              <a:t>criteria and vulnerability </a:t>
            </a:r>
            <a:r>
              <a:rPr lang="en-US" sz="2400" dirty="0" smtClean="0"/>
              <a:t>criteria</a:t>
            </a:r>
            <a:endParaRPr lang="en-US" sz="2400" dirty="0"/>
          </a:p>
          <a:p>
            <a:r>
              <a:rPr lang="en-US" sz="2400" dirty="0" smtClean="0"/>
              <a:t>To </a:t>
            </a:r>
            <a:r>
              <a:rPr lang="en-US" sz="2400" dirty="0"/>
              <a:t>avoid </a:t>
            </a:r>
            <a:r>
              <a:rPr lang="en-US" sz="2400" dirty="0" err="1" smtClean="0"/>
              <a:t>duplicationof</a:t>
            </a:r>
            <a:r>
              <a:rPr lang="en-US" sz="2400" dirty="0" smtClean="0"/>
              <a:t> </a:t>
            </a:r>
            <a:r>
              <a:rPr lang="en-US" sz="2400" dirty="0"/>
              <a:t>assistance and ensure </a:t>
            </a:r>
            <a:r>
              <a:rPr lang="en-US" sz="2400" dirty="0" smtClean="0"/>
              <a:t>need-based </a:t>
            </a:r>
            <a:r>
              <a:rPr lang="en-US" sz="2400" dirty="0"/>
              <a:t>prioritization </a:t>
            </a:r>
          </a:p>
          <a:p>
            <a:r>
              <a:rPr lang="en-US" sz="2400" dirty="0" smtClean="0"/>
              <a:t>Promote </a:t>
            </a:r>
            <a:r>
              <a:rPr lang="en-US" sz="2400" dirty="0"/>
              <a:t>sound participation of cluster members in cluster </a:t>
            </a:r>
            <a:r>
              <a:rPr lang="en-US" sz="2400" dirty="0" smtClean="0"/>
              <a:t>activities </a:t>
            </a:r>
            <a:r>
              <a:rPr lang="en-US" sz="2400" dirty="0"/>
              <a:t>and support them to ensure an adequate and timely shelter </a:t>
            </a:r>
            <a:r>
              <a:rPr lang="en-US" sz="2400" dirty="0" smtClean="0"/>
              <a:t>response</a:t>
            </a:r>
          </a:p>
          <a:p>
            <a:r>
              <a:rPr lang="en-US" sz="2400" dirty="0" smtClean="0"/>
              <a:t>In </a:t>
            </a:r>
            <a:r>
              <a:rPr lang="en-US" sz="2400" dirty="0"/>
              <a:t>close coordination with the CCCM sector to design and provide suitable support in temporary settlements hosting IDPs, and </a:t>
            </a:r>
            <a:r>
              <a:rPr lang="en-US" sz="2400" dirty="0" smtClean="0"/>
              <a:t>foster durable solutions</a:t>
            </a:r>
            <a:endParaRPr lang="en-US" sz="2400" dirty="0"/>
          </a:p>
          <a:p>
            <a:r>
              <a:rPr lang="en-US" sz="2400" dirty="0" smtClean="0"/>
              <a:t>Promote </a:t>
            </a:r>
            <a:r>
              <a:rPr lang="en-US" sz="2400" dirty="0"/>
              <a:t>an integrated approach </a:t>
            </a:r>
            <a:r>
              <a:rPr lang="en-US" sz="2400" dirty="0" smtClean="0"/>
              <a:t>with </a:t>
            </a:r>
            <a:r>
              <a:rPr lang="en-US" sz="2400" dirty="0"/>
              <a:t>other humanitarian partners and ensure the mainstreaming of </a:t>
            </a:r>
            <a:r>
              <a:rPr lang="en-US" sz="2400" dirty="0" smtClean="0"/>
              <a:t>cross-cutting issues”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670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4638"/>
            <a:ext cx="12192001" cy="1143000"/>
          </a:xfrm>
        </p:spPr>
        <p:txBody>
          <a:bodyPr>
            <a:normAutofit/>
          </a:bodyPr>
          <a:lstStyle/>
          <a:p>
            <a:r>
              <a:rPr lang="en-US" sz="3100" dirty="0" smtClean="0"/>
              <a:t>Overall course principles </a:t>
            </a:r>
            <a:r>
              <a:rPr lang="mr-IN" sz="3100" dirty="0" smtClean="0"/>
              <a:t>–</a:t>
            </a:r>
            <a:r>
              <a:rPr lang="en-US" sz="3100" dirty="0" smtClean="0"/>
              <a:t> Review slide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269460"/>
            <a:ext cx="10972800" cy="5054953"/>
          </a:xfrm>
        </p:spPr>
        <p:txBody>
          <a:bodyPr/>
          <a:lstStyle/>
          <a:p>
            <a:r>
              <a:rPr lang="mr-IN" dirty="0" smtClean="0"/>
              <a:t>…</a:t>
            </a:r>
            <a:r>
              <a:rPr lang="en-US" sz="2200" dirty="0" smtClean="0"/>
              <a:t>How </a:t>
            </a:r>
            <a:r>
              <a:rPr lang="en-US" sz="2200" dirty="0"/>
              <a:t>does ‘Cash’ </a:t>
            </a:r>
            <a:r>
              <a:rPr lang="en-US" sz="2200" dirty="0" smtClean="0"/>
              <a:t>then make </a:t>
            </a:r>
            <a:r>
              <a:rPr lang="en-US" sz="2200" dirty="0"/>
              <a:t>things different?</a:t>
            </a:r>
          </a:p>
          <a:p>
            <a:r>
              <a:rPr lang="en-US" sz="2200" dirty="0" smtClean="0"/>
              <a:t>Each session will cover:</a:t>
            </a:r>
          </a:p>
          <a:p>
            <a:pPr lvl="1"/>
            <a:r>
              <a:rPr lang="en-US" sz="2200" dirty="0" smtClean="0"/>
              <a:t>Review of the range of Shelter </a:t>
            </a:r>
            <a:r>
              <a:rPr lang="en-US" sz="2200" dirty="0" err="1" smtClean="0"/>
              <a:t>programme</a:t>
            </a:r>
            <a:r>
              <a:rPr lang="en-US" sz="2200" dirty="0" smtClean="0"/>
              <a:t> interventions</a:t>
            </a:r>
          </a:p>
          <a:p>
            <a:pPr lvl="1"/>
            <a:r>
              <a:rPr lang="en-US" sz="2200" dirty="0" smtClean="0"/>
              <a:t>When and how (and what) Cash and Markets can be included in the </a:t>
            </a:r>
            <a:r>
              <a:rPr lang="en-US" sz="2200" dirty="0" err="1"/>
              <a:t>programme</a:t>
            </a:r>
            <a:r>
              <a:rPr lang="en-US" sz="2200" dirty="0"/>
              <a:t> interventions </a:t>
            </a:r>
            <a:r>
              <a:rPr lang="en-US" sz="2200" dirty="0" smtClean="0"/>
              <a:t>mix</a:t>
            </a:r>
          </a:p>
          <a:p>
            <a:pPr lvl="2"/>
            <a:r>
              <a:rPr lang="en-US" sz="2200" dirty="0" smtClean="0"/>
              <a:t>(And </a:t>
            </a:r>
            <a:r>
              <a:rPr lang="mr-IN" sz="2200" dirty="0" smtClean="0"/>
              <a:t>–</a:t>
            </a:r>
            <a:r>
              <a:rPr lang="en-US" sz="2200" dirty="0" smtClean="0"/>
              <a:t> “If not Cash, then when?” discussions)</a:t>
            </a:r>
          </a:p>
          <a:p>
            <a:pPr lvl="1"/>
            <a:r>
              <a:rPr lang="en-US" sz="2200" dirty="0" smtClean="0"/>
              <a:t>How to </a:t>
            </a:r>
            <a:r>
              <a:rPr lang="en-US" sz="2200" i="1" dirty="0" smtClean="0"/>
              <a:t>coordinate</a:t>
            </a:r>
            <a:r>
              <a:rPr lang="en-US" sz="2200" dirty="0" smtClean="0"/>
              <a:t> </a:t>
            </a:r>
            <a:r>
              <a:rPr lang="en-US" sz="2200" i="1" dirty="0" smtClean="0"/>
              <a:t>internally</a:t>
            </a:r>
            <a:r>
              <a:rPr lang="en-US" sz="2200" dirty="0" smtClean="0"/>
              <a:t>, amongst the Shelter Cluster partners, to effectively support intervention strategies which integrate Cash considerations</a:t>
            </a:r>
          </a:p>
          <a:p>
            <a:pPr lvl="1"/>
            <a:r>
              <a:rPr lang="en-US" sz="2200" dirty="0" smtClean="0"/>
              <a:t>How to </a:t>
            </a:r>
            <a:r>
              <a:rPr lang="en-US" sz="2200" i="1" dirty="0" smtClean="0"/>
              <a:t>coordinate externally</a:t>
            </a:r>
            <a:r>
              <a:rPr lang="en-US" sz="2200" dirty="0" smtClean="0"/>
              <a:t> </a:t>
            </a:r>
            <a:r>
              <a:rPr lang="mr-IN" sz="2200" dirty="0" smtClean="0"/>
              <a:t>–</a:t>
            </a:r>
            <a:r>
              <a:rPr lang="en-US" sz="2200" dirty="0" smtClean="0"/>
              <a:t> with CWGs, other key Clusters, government counterparts and the donor community</a:t>
            </a:r>
            <a:r>
              <a:rPr lang="en-US" sz="2400" dirty="0"/>
              <a:t> </a:t>
            </a:r>
            <a:r>
              <a:rPr lang="en-US" sz="2400" dirty="0" err="1"/>
              <a:t>programme</a:t>
            </a:r>
            <a:r>
              <a:rPr lang="en-US" sz="2400" dirty="0"/>
              <a:t> </a:t>
            </a:r>
            <a:r>
              <a:rPr lang="en-US" sz="2400" dirty="0" smtClean="0"/>
              <a:t>interventions </a:t>
            </a:r>
            <a:r>
              <a:rPr lang="mr-IN" sz="2400" dirty="0" smtClean="0"/>
              <a:t>–</a:t>
            </a:r>
            <a:r>
              <a:rPr lang="en-US" sz="2400" dirty="0" smtClean="0"/>
              <a:t> to </a:t>
            </a:r>
            <a:r>
              <a:rPr lang="en-US" sz="2200" dirty="0"/>
              <a:t>effectively support intervention strategies which integrate Cash </a:t>
            </a:r>
            <a:r>
              <a:rPr lang="en-US" sz="2200" dirty="0" smtClean="0"/>
              <a:t>considerations</a:t>
            </a:r>
          </a:p>
          <a:p>
            <a:pPr lvl="1"/>
            <a:r>
              <a:rPr lang="en-US" sz="2200" dirty="0" smtClean="0"/>
              <a:t>What other Cash actors are doing, and how they are framing the discussions</a:t>
            </a:r>
            <a:endParaRPr lang="en-US" sz="2200" dirty="0"/>
          </a:p>
          <a:p>
            <a:pPr lvl="1"/>
            <a:endParaRPr lang="en-US" sz="2200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01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855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 2: </a:t>
            </a:r>
            <a:r>
              <a:rPr lang="en-US" dirty="0" smtClean="0"/>
              <a:t>Pakistan Shelter &amp; NFI Working Group </a:t>
            </a:r>
            <a:r>
              <a:rPr lang="en-US" i="1" dirty="0" smtClean="0"/>
              <a:t>Contingency Plan </a:t>
            </a:r>
            <a:r>
              <a:rPr lang="en-US" dirty="0" smtClean="0"/>
              <a:t>(2014) (Excerpt)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405" y="1405013"/>
            <a:ext cx="8006746" cy="491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5237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58077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2: Pakistan Shelter &amp; NFI Working Group </a:t>
            </a:r>
            <a:r>
              <a:rPr lang="en-US" i="1" dirty="0"/>
              <a:t>Contingency Plan </a:t>
            </a:r>
            <a:r>
              <a:rPr lang="en-US" dirty="0"/>
              <a:t>(2014) (Excerpt)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98450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Group </a:t>
            </a:r>
            <a:r>
              <a:rPr lang="de-DE" dirty="0" err="1" smtClean="0"/>
              <a:t>work</a:t>
            </a:r>
            <a:r>
              <a:rPr lang="de-DE" dirty="0" smtClean="0"/>
              <a:t>:</a:t>
            </a:r>
            <a:endParaRPr lang="de-DE" dirty="0" smtClean="0"/>
          </a:p>
          <a:p>
            <a:r>
              <a:rPr lang="en-GB" dirty="0" smtClean="0"/>
              <a:t>The original version of this contingency plan did not include any explicit mention of CVA</a:t>
            </a:r>
            <a:r>
              <a:rPr lang="mr-IN" dirty="0" smtClean="0"/>
              <a:t>…</a:t>
            </a:r>
            <a:endParaRPr lang="en-GB" dirty="0" smtClean="0"/>
          </a:p>
          <a:p>
            <a:r>
              <a:rPr lang="de-DE" dirty="0" smtClean="0"/>
              <a:t>But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take</a:t>
            </a:r>
            <a:r>
              <a:rPr lang="de-DE" dirty="0" smtClean="0"/>
              <a:t> a </a:t>
            </a:r>
            <a:r>
              <a:rPr lang="de-DE" dirty="0" err="1" smtClean="0"/>
              <a:t>flip</a:t>
            </a:r>
            <a:r>
              <a:rPr lang="de-DE" dirty="0" smtClean="0"/>
              <a:t>-chart </a:t>
            </a:r>
            <a:r>
              <a:rPr lang="de-DE" dirty="0" err="1" smtClean="0"/>
              <a:t>paper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amendments</a:t>
            </a:r>
            <a:r>
              <a:rPr lang="de-DE" dirty="0" smtClean="0"/>
              <a:t>, </a:t>
            </a:r>
            <a:r>
              <a:rPr lang="de-DE" dirty="0" err="1" smtClean="0"/>
              <a:t>additions</a:t>
            </a:r>
            <a:r>
              <a:rPr lang="de-DE" dirty="0" smtClean="0"/>
              <a:t>,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activities</a:t>
            </a:r>
            <a:r>
              <a:rPr lang="de-DE" dirty="0" smtClean="0"/>
              <a:t> </a:t>
            </a:r>
            <a:r>
              <a:rPr lang="de-DE" dirty="0" err="1" smtClean="0"/>
              <a:t>listed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slide</a:t>
            </a:r>
            <a:r>
              <a:rPr lang="de-DE" dirty="0" smtClean="0"/>
              <a:t>,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show</a:t>
            </a:r>
            <a:r>
              <a:rPr lang="de-DE" dirty="0" smtClean="0"/>
              <a:t> </a:t>
            </a:r>
            <a:r>
              <a:rPr lang="de-DE" dirty="0" err="1" smtClean="0"/>
              <a:t>how</a:t>
            </a:r>
            <a:r>
              <a:rPr lang="de-DE" dirty="0" smtClean="0"/>
              <a:t> CVA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referred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endParaRPr lang="de-DE" dirty="0"/>
          </a:p>
          <a:p>
            <a:pPr marL="0" indent="0">
              <a:buNone/>
            </a:pPr>
            <a:r>
              <a:rPr lang="de-DE" b="1" dirty="0" smtClean="0"/>
              <a:t>REPORT BACK IN PLENARY!</a:t>
            </a:r>
            <a:r>
              <a:rPr lang="de-DE" dirty="0" smtClean="0"/>
              <a:t> </a:t>
            </a:r>
            <a:endParaRPr lang="de-DE" sz="3200" dirty="0" smtClean="0"/>
          </a:p>
          <a:p>
            <a:pPr marL="0" indent="0">
              <a:buNone/>
            </a:pPr>
            <a:endParaRPr lang="en-GB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3591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58077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2: Pakistan Shelter &amp; NFI Working Group </a:t>
            </a:r>
            <a:r>
              <a:rPr lang="en-US" i="1" dirty="0"/>
              <a:t>Contingency Plan </a:t>
            </a:r>
            <a:r>
              <a:rPr lang="en-US" dirty="0"/>
              <a:t>(2014) (Excerpt)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98450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Group </a:t>
            </a:r>
            <a:r>
              <a:rPr lang="de-DE" dirty="0" err="1" smtClean="0"/>
              <a:t>work</a:t>
            </a:r>
            <a:r>
              <a:rPr lang="de-DE" dirty="0" smtClean="0"/>
              <a:t>, </a:t>
            </a:r>
            <a:r>
              <a:rPr lang="de-DE" dirty="0" err="1" smtClean="0"/>
              <a:t>cont</a:t>
            </a:r>
            <a:r>
              <a:rPr lang="de-DE" dirty="0" smtClean="0"/>
              <a:t>.:</a:t>
            </a:r>
            <a:endParaRPr lang="de-DE" dirty="0" smtClean="0"/>
          </a:p>
          <a:p>
            <a:r>
              <a:rPr lang="de-DE" dirty="0" smtClean="0"/>
              <a:t>Generally (not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Pakistan),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sort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actors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included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coordination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these</a:t>
            </a:r>
            <a:r>
              <a:rPr lang="de-DE" dirty="0" smtClean="0"/>
              <a:t> </a:t>
            </a:r>
            <a:r>
              <a:rPr lang="de-DE" dirty="0" err="1" smtClean="0"/>
              <a:t>activities</a:t>
            </a:r>
            <a:r>
              <a:rPr lang="de-DE" dirty="0" smtClean="0"/>
              <a:t>? </a:t>
            </a:r>
            <a:r>
              <a:rPr lang="de-DE" dirty="0" err="1" smtClean="0"/>
              <a:t>Make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on a </a:t>
            </a:r>
            <a:r>
              <a:rPr lang="de-DE" dirty="0" err="1" smtClean="0"/>
              <a:t>flip</a:t>
            </a:r>
            <a:r>
              <a:rPr lang="de-DE" dirty="0" smtClean="0"/>
              <a:t>-chart </a:t>
            </a:r>
            <a:r>
              <a:rPr lang="de-DE" dirty="0" err="1" smtClean="0"/>
              <a:t>paper</a:t>
            </a:r>
            <a:endParaRPr lang="de-DE" sz="3200" dirty="0" smtClean="0"/>
          </a:p>
          <a:p>
            <a:pPr marL="0" indent="0">
              <a:buNone/>
            </a:pPr>
            <a:endParaRPr lang="en-GB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5993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58077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2: Pakistan Shelter &amp; NFI Working Group </a:t>
            </a:r>
            <a:r>
              <a:rPr lang="en-US" i="1" dirty="0"/>
              <a:t>Contingency Plan </a:t>
            </a:r>
            <a:r>
              <a:rPr lang="en-US" dirty="0"/>
              <a:t>(2014) (Excerpt)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98450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Group </a:t>
            </a:r>
            <a:r>
              <a:rPr lang="de-DE" dirty="0" err="1" smtClean="0"/>
              <a:t>work</a:t>
            </a:r>
            <a:r>
              <a:rPr lang="de-DE" dirty="0" smtClean="0"/>
              <a:t>, </a:t>
            </a:r>
            <a:r>
              <a:rPr lang="de-DE" dirty="0" err="1" smtClean="0"/>
              <a:t>cont</a:t>
            </a:r>
            <a:r>
              <a:rPr lang="de-DE" dirty="0" smtClean="0"/>
              <a:t>.:</a:t>
            </a:r>
            <a:endParaRPr lang="de-DE" dirty="0" smtClean="0"/>
          </a:p>
          <a:p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activity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coordination</a:t>
            </a:r>
            <a:r>
              <a:rPr lang="de-DE" dirty="0" smtClean="0"/>
              <a:t> </a:t>
            </a:r>
            <a:r>
              <a:rPr lang="de-DE" dirty="0" err="1" smtClean="0"/>
              <a:t>actor</a:t>
            </a:r>
            <a:r>
              <a:rPr lang="de-DE" dirty="0" smtClean="0"/>
              <a:t>: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come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(</a:t>
            </a:r>
            <a:r>
              <a:rPr lang="de-DE" dirty="0" err="1" smtClean="0"/>
              <a:t>short</a:t>
            </a:r>
            <a:r>
              <a:rPr lang="de-DE" dirty="0" smtClean="0"/>
              <a:t>) </a:t>
            </a:r>
            <a:r>
              <a:rPr lang="de-DE" dirty="0" err="1" smtClean="0"/>
              <a:t>message</a:t>
            </a:r>
            <a:r>
              <a:rPr lang="de-DE" dirty="0" smtClean="0"/>
              <a:t>, </a:t>
            </a:r>
            <a:r>
              <a:rPr lang="de-DE" dirty="0" err="1" smtClean="0"/>
              <a:t>communicating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thing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hope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actor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know</a:t>
            </a:r>
            <a:r>
              <a:rPr lang="de-DE" dirty="0" smtClean="0"/>
              <a:t> (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learn</a:t>
            </a:r>
            <a:r>
              <a:rPr lang="de-DE" dirty="0" smtClean="0"/>
              <a:t>)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Shelter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CVA </a:t>
            </a:r>
            <a:r>
              <a:rPr lang="de-DE" dirty="0" err="1" smtClean="0"/>
              <a:t>aspects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activity</a:t>
            </a:r>
            <a:endParaRPr lang="de-DE" dirty="0" smtClean="0"/>
          </a:p>
          <a:p>
            <a:pPr marL="0" indent="0">
              <a:buNone/>
            </a:pPr>
            <a:endParaRPr lang="de-DE" sz="3200" dirty="0" smtClean="0"/>
          </a:p>
          <a:p>
            <a:pPr marL="0" indent="0">
              <a:buNone/>
            </a:pPr>
            <a:r>
              <a:rPr lang="en-GB" sz="3600" b="1" dirty="0" smtClean="0"/>
              <a:t>REPORT BACK IN PLENARY!</a:t>
            </a:r>
            <a:endParaRPr lang="en-GB" sz="36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97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8771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3</a:t>
            </a:r>
            <a:r>
              <a:rPr lang="en-US"/>
              <a:t>: </a:t>
            </a:r>
            <a:r>
              <a:rPr lang="en-US"/>
              <a:t>Shelter and CVA for coordinating support for long-term capacity-building</a:t>
            </a:r>
            <a:br>
              <a:rPr lang="en-US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681" y="1719531"/>
            <a:ext cx="10972800" cy="4516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 smtClean="0"/>
              <a:t>Key </a:t>
            </a:r>
            <a:r>
              <a:rPr lang="de-DE" sz="2800" dirty="0" err="1" smtClean="0"/>
              <a:t>things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remember</a:t>
            </a:r>
            <a:r>
              <a:rPr lang="de-DE" sz="2800" dirty="0" smtClean="0"/>
              <a:t>:</a:t>
            </a:r>
          </a:p>
          <a:p>
            <a:r>
              <a:rPr lang="de-DE" sz="2800" dirty="0" err="1" smtClean="0"/>
              <a:t>Capacity-building</a:t>
            </a:r>
            <a:r>
              <a:rPr lang="de-DE" sz="2800" dirty="0" smtClean="0"/>
              <a:t>,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local</a:t>
            </a:r>
            <a:r>
              <a:rPr lang="de-DE" sz="2800" dirty="0" smtClean="0"/>
              <a:t> </a:t>
            </a:r>
            <a:r>
              <a:rPr lang="de-DE" sz="2800" dirty="0" err="1" smtClean="0"/>
              <a:t>authorities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local</a:t>
            </a:r>
            <a:r>
              <a:rPr lang="de-DE" sz="2800" dirty="0" smtClean="0"/>
              <a:t> </a:t>
            </a:r>
            <a:r>
              <a:rPr lang="de-DE" sz="2800" dirty="0" err="1" smtClean="0"/>
              <a:t>actors</a:t>
            </a:r>
            <a:r>
              <a:rPr lang="de-DE" sz="2800" dirty="0" smtClean="0"/>
              <a:t>, also </a:t>
            </a:r>
            <a:r>
              <a:rPr lang="de-DE" sz="2800" dirty="0" err="1" smtClean="0"/>
              <a:t>needs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start</a:t>
            </a:r>
            <a:r>
              <a:rPr lang="de-DE" sz="2800" dirty="0" smtClean="0"/>
              <a:t> on Day 1 </a:t>
            </a:r>
            <a:r>
              <a:rPr lang="de-DE" sz="2800" dirty="0" err="1" smtClean="0"/>
              <a:t>of</a:t>
            </a:r>
            <a:r>
              <a:rPr lang="de-DE" sz="2800" dirty="0" smtClean="0"/>
              <a:t> an </a:t>
            </a:r>
            <a:r>
              <a:rPr lang="de-DE" sz="2800" dirty="0" err="1" smtClean="0"/>
              <a:t>emergency</a:t>
            </a:r>
            <a:r>
              <a:rPr lang="de-DE" sz="2800" dirty="0" smtClean="0"/>
              <a:t> </a:t>
            </a:r>
            <a:r>
              <a:rPr lang="de-DE" sz="2800" dirty="0" err="1" smtClean="0"/>
              <a:t>response</a:t>
            </a:r>
            <a:endParaRPr lang="de-DE" sz="2800" dirty="0" smtClean="0"/>
          </a:p>
          <a:p>
            <a:r>
              <a:rPr lang="de-DE" sz="2800" dirty="0" smtClean="0"/>
              <a:t>The </a:t>
            </a:r>
            <a:r>
              <a:rPr lang="de-DE" sz="2800" dirty="0" err="1" smtClean="0"/>
              <a:t>Shelter</a:t>
            </a:r>
            <a:r>
              <a:rPr lang="de-DE" sz="2800" dirty="0" smtClean="0"/>
              <a:t> Cluster </a:t>
            </a:r>
            <a:r>
              <a:rPr lang="de-DE" sz="2800" dirty="0" err="1" smtClean="0"/>
              <a:t>has</a:t>
            </a:r>
            <a:r>
              <a:rPr lang="de-DE" sz="2800" dirty="0" smtClean="0"/>
              <a:t> an </a:t>
            </a:r>
            <a:r>
              <a:rPr lang="de-DE" sz="2800" dirty="0" err="1" smtClean="0"/>
              <a:t>advantage</a:t>
            </a:r>
            <a:r>
              <a:rPr lang="de-DE" sz="2800" dirty="0" smtClean="0"/>
              <a:t> in </a:t>
            </a:r>
            <a:r>
              <a:rPr lang="de-DE" sz="2800" dirty="0" err="1" smtClean="0"/>
              <a:t>doing</a:t>
            </a:r>
            <a:r>
              <a:rPr lang="de-DE" sz="2800" dirty="0" smtClean="0"/>
              <a:t> so, in </a:t>
            </a:r>
            <a:r>
              <a:rPr lang="de-DE" sz="2800" dirty="0" err="1" smtClean="0"/>
              <a:t>that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standard</a:t>
            </a:r>
            <a:r>
              <a:rPr lang="de-DE" sz="2800" dirty="0" smtClean="0"/>
              <a:t> SAG </a:t>
            </a:r>
            <a:r>
              <a:rPr lang="de-DE" sz="2800" dirty="0" err="1" smtClean="0"/>
              <a:t>ToR</a:t>
            </a:r>
            <a:r>
              <a:rPr lang="de-DE" sz="2800" dirty="0" smtClean="0"/>
              <a:t> </a:t>
            </a:r>
            <a:r>
              <a:rPr lang="de-DE" sz="2800" dirty="0" err="1" smtClean="0"/>
              <a:t>explicitly</a:t>
            </a:r>
            <a:r>
              <a:rPr lang="de-DE" sz="2800" dirty="0" smtClean="0"/>
              <a:t> </a:t>
            </a:r>
            <a:r>
              <a:rPr lang="de-DE" sz="2800" dirty="0" err="1" smtClean="0"/>
              <a:t>states</a:t>
            </a:r>
            <a:r>
              <a:rPr lang="de-DE" sz="2800" dirty="0" smtClean="0"/>
              <a:t> </a:t>
            </a:r>
            <a:r>
              <a:rPr lang="de-DE" sz="2800" dirty="0" err="1" smtClean="0"/>
              <a:t>that</a:t>
            </a:r>
            <a:r>
              <a:rPr lang="de-DE" sz="2800" dirty="0" smtClean="0"/>
              <a:t> </a:t>
            </a:r>
            <a:r>
              <a:rPr lang="de-DE" sz="2800" dirty="0" err="1" smtClean="0"/>
              <a:t>one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members</a:t>
            </a:r>
            <a:r>
              <a:rPr lang="de-DE" sz="2800" dirty="0" smtClean="0"/>
              <a:t> </a:t>
            </a:r>
            <a:r>
              <a:rPr lang="de-DE" sz="2800" dirty="0" err="1" smtClean="0"/>
              <a:t>should</a:t>
            </a:r>
            <a:r>
              <a:rPr lang="de-DE" sz="2800" dirty="0" smtClean="0"/>
              <a:t> </a:t>
            </a:r>
            <a:r>
              <a:rPr lang="de-DE" sz="2800" dirty="0" err="1" smtClean="0"/>
              <a:t>be</a:t>
            </a:r>
            <a:r>
              <a:rPr lang="de-DE" sz="2800" dirty="0" smtClean="0"/>
              <a:t> a </a:t>
            </a:r>
            <a:r>
              <a:rPr lang="de-DE" sz="2800" dirty="0" err="1" smtClean="0"/>
              <a:t>representative</a:t>
            </a:r>
            <a:r>
              <a:rPr lang="de-DE" sz="2800" dirty="0" smtClean="0"/>
              <a:t> </a:t>
            </a:r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national </a:t>
            </a:r>
            <a:r>
              <a:rPr lang="de-DE" sz="2800" dirty="0" err="1" smtClean="0"/>
              <a:t>government</a:t>
            </a:r>
            <a:r>
              <a:rPr lang="de-DE" sz="2800" dirty="0" smtClean="0"/>
              <a:t> </a:t>
            </a:r>
            <a:r>
              <a:rPr lang="mr-IN" sz="2800" dirty="0" smtClean="0"/>
              <a:t>–</a:t>
            </a:r>
            <a:r>
              <a:rPr lang="de-DE" sz="2800" dirty="0" smtClean="0"/>
              <a:t> in </a:t>
            </a:r>
            <a:r>
              <a:rPr lang="de-DE" sz="2800" dirty="0" err="1" smtClean="0"/>
              <a:t>many</a:t>
            </a:r>
            <a:r>
              <a:rPr lang="de-DE" sz="2800" dirty="0" smtClean="0"/>
              <a:t> countries, </a:t>
            </a:r>
            <a:r>
              <a:rPr lang="de-DE" sz="2800" dirty="0" err="1" smtClean="0"/>
              <a:t>having</a:t>
            </a:r>
            <a:r>
              <a:rPr lang="de-DE" sz="2800" dirty="0" smtClean="0"/>
              <a:t> a </a:t>
            </a:r>
            <a:r>
              <a:rPr lang="de-DE" sz="2800" dirty="0" err="1" smtClean="0"/>
              <a:t>representative</a:t>
            </a:r>
            <a:r>
              <a:rPr lang="de-DE" sz="2800" dirty="0" smtClean="0"/>
              <a:t> </a:t>
            </a:r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national </a:t>
            </a:r>
            <a:r>
              <a:rPr lang="de-DE" sz="2800" dirty="0" err="1" smtClean="0"/>
              <a:t>government</a:t>
            </a:r>
            <a:r>
              <a:rPr lang="de-DE" sz="2800" dirty="0" smtClean="0"/>
              <a:t> </a:t>
            </a:r>
            <a:r>
              <a:rPr lang="de-DE" sz="2800" dirty="0" err="1" smtClean="0"/>
              <a:t>either</a:t>
            </a:r>
            <a:r>
              <a:rPr lang="de-DE" sz="2800" dirty="0" smtClean="0"/>
              <a:t> </a:t>
            </a:r>
            <a:r>
              <a:rPr lang="de-DE" sz="2800" dirty="0" err="1" smtClean="0"/>
              <a:t>formally</a:t>
            </a:r>
            <a:r>
              <a:rPr lang="de-DE" sz="2800" dirty="0" smtClean="0"/>
              <a:t> </a:t>
            </a:r>
            <a:r>
              <a:rPr lang="de-DE" sz="2800" dirty="0" err="1" smtClean="0"/>
              <a:t>co-chairing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Shelter</a:t>
            </a:r>
            <a:r>
              <a:rPr lang="de-DE" sz="2800" dirty="0" smtClean="0"/>
              <a:t> Cluster, </a:t>
            </a:r>
            <a:r>
              <a:rPr lang="de-DE" sz="2800" dirty="0" err="1" smtClean="0"/>
              <a:t>or</a:t>
            </a:r>
            <a:r>
              <a:rPr lang="de-DE" sz="2800" dirty="0" smtClean="0"/>
              <a:t> </a:t>
            </a:r>
            <a:r>
              <a:rPr lang="de-DE" sz="2800" dirty="0" err="1" smtClean="0"/>
              <a:t>else</a:t>
            </a:r>
            <a:r>
              <a:rPr lang="de-DE" sz="2800" dirty="0" smtClean="0"/>
              <a:t> </a:t>
            </a:r>
            <a:r>
              <a:rPr lang="de-DE" sz="2800" dirty="0" err="1" smtClean="0"/>
              <a:t>otherwise</a:t>
            </a:r>
            <a:r>
              <a:rPr lang="de-DE" sz="2800" dirty="0" smtClean="0"/>
              <a:t> </a:t>
            </a:r>
            <a:r>
              <a:rPr lang="de-DE" sz="2800" dirty="0" err="1" smtClean="0"/>
              <a:t>involved</a:t>
            </a:r>
            <a:r>
              <a:rPr lang="de-DE" sz="2800" dirty="0" smtClean="0"/>
              <a:t> in </a:t>
            </a:r>
            <a:r>
              <a:rPr lang="de-DE" sz="2800" dirty="0" err="1" smtClean="0"/>
              <a:t>the</a:t>
            </a:r>
            <a:r>
              <a:rPr lang="de-DE" sz="2800" dirty="0" smtClean="0"/>
              <a:t> Cluster </a:t>
            </a:r>
            <a:r>
              <a:rPr lang="de-DE" sz="2800" dirty="0" err="1" smtClean="0"/>
              <a:t>coordination</a:t>
            </a:r>
            <a:r>
              <a:rPr lang="de-DE" sz="2800" dirty="0" smtClean="0"/>
              <a:t>,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preferred</a:t>
            </a:r>
            <a:endParaRPr lang="en-GB" dirty="0"/>
          </a:p>
          <a:p>
            <a:endParaRPr lang="en-US" sz="2800" dirty="0" smtClean="0"/>
          </a:p>
          <a:p>
            <a:endParaRPr lang="en-US" sz="2800" dirty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526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8771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3</a:t>
            </a:r>
            <a:r>
              <a:rPr lang="en-US"/>
              <a:t>: </a:t>
            </a:r>
            <a:r>
              <a:rPr lang="en-US"/>
              <a:t>Shelter and CVA for coordinating support for long-term capacity-building</a:t>
            </a:r>
            <a:br>
              <a:rPr lang="en-US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681" y="1719531"/>
            <a:ext cx="10972800" cy="4516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 smtClean="0"/>
              <a:t>Key </a:t>
            </a:r>
            <a:r>
              <a:rPr lang="de-DE" sz="2800" dirty="0" err="1" smtClean="0"/>
              <a:t>things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remember</a:t>
            </a:r>
            <a:r>
              <a:rPr lang="de-DE" sz="2800" dirty="0" smtClean="0"/>
              <a:t>:</a:t>
            </a:r>
          </a:p>
          <a:p>
            <a:r>
              <a:rPr lang="de-DE" sz="2800" dirty="0" err="1" smtClean="0"/>
              <a:t>Capacity-building</a:t>
            </a:r>
            <a:r>
              <a:rPr lang="de-DE" sz="2800" dirty="0" smtClean="0"/>
              <a:t>,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local</a:t>
            </a:r>
            <a:r>
              <a:rPr lang="de-DE" sz="2800" dirty="0" smtClean="0"/>
              <a:t> </a:t>
            </a:r>
            <a:r>
              <a:rPr lang="de-DE" sz="2800" dirty="0" err="1" smtClean="0"/>
              <a:t>authorities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local</a:t>
            </a:r>
            <a:r>
              <a:rPr lang="de-DE" sz="2800" dirty="0" smtClean="0"/>
              <a:t> </a:t>
            </a:r>
            <a:r>
              <a:rPr lang="de-DE" sz="2800" dirty="0" err="1" smtClean="0"/>
              <a:t>actors</a:t>
            </a:r>
            <a:r>
              <a:rPr lang="de-DE" sz="2800" dirty="0" smtClean="0"/>
              <a:t>, also </a:t>
            </a:r>
            <a:r>
              <a:rPr lang="de-DE" sz="2800" dirty="0" err="1" smtClean="0"/>
              <a:t>needs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start</a:t>
            </a:r>
            <a:r>
              <a:rPr lang="de-DE" sz="2800" dirty="0" smtClean="0"/>
              <a:t> on Day 1 </a:t>
            </a:r>
            <a:r>
              <a:rPr lang="de-DE" sz="2800" dirty="0" err="1" smtClean="0"/>
              <a:t>of</a:t>
            </a:r>
            <a:r>
              <a:rPr lang="de-DE" sz="2800" dirty="0" smtClean="0"/>
              <a:t> an </a:t>
            </a:r>
            <a:r>
              <a:rPr lang="de-DE" sz="2800" dirty="0" err="1" smtClean="0"/>
              <a:t>emergency</a:t>
            </a:r>
            <a:r>
              <a:rPr lang="de-DE" sz="2800" dirty="0" smtClean="0"/>
              <a:t> </a:t>
            </a:r>
            <a:r>
              <a:rPr lang="de-DE" sz="2800" dirty="0" err="1" smtClean="0"/>
              <a:t>response</a:t>
            </a:r>
            <a:endParaRPr lang="de-DE" sz="2800" dirty="0" smtClean="0"/>
          </a:p>
          <a:p>
            <a:r>
              <a:rPr lang="de-DE" sz="2800" dirty="0" smtClean="0"/>
              <a:t>The </a:t>
            </a:r>
            <a:r>
              <a:rPr lang="de-DE" sz="2800" dirty="0" err="1" smtClean="0"/>
              <a:t>Shelter</a:t>
            </a:r>
            <a:r>
              <a:rPr lang="de-DE" sz="2800" dirty="0" smtClean="0"/>
              <a:t> Cluster </a:t>
            </a:r>
            <a:r>
              <a:rPr lang="de-DE" sz="2800" dirty="0" err="1" smtClean="0"/>
              <a:t>has</a:t>
            </a:r>
            <a:r>
              <a:rPr lang="de-DE" sz="2800" dirty="0" smtClean="0"/>
              <a:t> an </a:t>
            </a:r>
            <a:r>
              <a:rPr lang="de-DE" sz="2800" dirty="0" err="1" smtClean="0"/>
              <a:t>advantage</a:t>
            </a:r>
            <a:r>
              <a:rPr lang="de-DE" sz="2800" dirty="0" smtClean="0"/>
              <a:t> in </a:t>
            </a:r>
            <a:r>
              <a:rPr lang="de-DE" sz="2800" dirty="0" err="1" smtClean="0"/>
              <a:t>doing</a:t>
            </a:r>
            <a:r>
              <a:rPr lang="de-DE" sz="2800" dirty="0" smtClean="0"/>
              <a:t> so, in </a:t>
            </a:r>
            <a:r>
              <a:rPr lang="de-DE" sz="2800" dirty="0" err="1" smtClean="0"/>
              <a:t>that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standard</a:t>
            </a:r>
            <a:r>
              <a:rPr lang="de-DE" sz="2800" dirty="0" smtClean="0"/>
              <a:t> SAG </a:t>
            </a:r>
            <a:r>
              <a:rPr lang="de-DE" sz="2800" dirty="0" err="1" smtClean="0"/>
              <a:t>ToR</a:t>
            </a:r>
            <a:r>
              <a:rPr lang="de-DE" sz="2800" dirty="0" smtClean="0"/>
              <a:t> </a:t>
            </a:r>
            <a:r>
              <a:rPr lang="de-DE" sz="2800" dirty="0" err="1" smtClean="0"/>
              <a:t>explicitly</a:t>
            </a:r>
            <a:r>
              <a:rPr lang="de-DE" sz="2800" dirty="0" smtClean="0"/>
              <a:t> </a:t>
            </a:r>
            <a:r>
              <a:rPr lang="de-DE" sz="2800" dirty="0" err="1" smtClean="0"/>
              <a:t>states</a:t>
            </a:r>
            <a:r>
              <a:rPr lang="de-DE" sz="2800" dirty="0" smtClean="0"/>
              <a:t> </a:t>
            </a:r>
            <a:r>
              <a:rPr lang="de-DE" sz="2800" dirty="0" err="1" smtClean="0"/>
              <a:t>that</a:t>
            </a:r>
            <a:r>
              <a:rPr lang="de-DE" sz="2800" dirty="0" smtClean="0"/>
              <a:t> </a:t>
            </a:r>
            <a:r>
              <a:rPr lang="de-DE" sz="2800" dirty="0" err="1" smtClean="0"/>
              <a:t>one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members</a:t>
            </a:r>
            <a:r>
              <a:rPr lang="de-DE" sz="2800" dirty="0" smtClean="0"/>
              <a:t> </a:t>
            </a:r>
            <a:r>
              <a:rPr lang="de-DE" sz="2800" dirty="0" err="1" smtClean="0"/>
              <a:t>should</a:t>
            </a:r>
            <a:r>
              <a:rPr lang="de-DE" sz="2800" dirty="0" smtClean="0"/>
              <a:t> </a:t>
            </a:r>
            <a:r>
              <a:rPr lang="de-DE" sz="2800" dirty="0" err="1" smtClean="0"/>
              <a:t>be</a:t>
            </a:r>
            <a:r>
              <a:rPr lang="de-DE" sz="2800" dirty="0" smtClean="0"/>
              <a:t> a </a:t>
            </a:r>
            <a:r>
              <a:rPr lang="de-DE" sz="2800" dirty="0" err="1" smtClean="0"/>
              <a:t>representative</a:t>
            </a:r>
            <a:r>
              <a:rPr lang="de-DE" sz="2800" dirty="0" smtClean="0"/>
              <a:t> </a:t>
            </a:r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national </a:t>
            </a:r>
            <a:r>
              <a:rPr lang="de-DE" sz="2800" dirty="0" err="1" smtClean="0"/>
              <a:t>government</a:t>
            </a:r>
            <a:r>
              <a:rPr lang="de-DE" sz="2800" dirty="0" smtClean="0"/>
              <a:t> </a:t>
            </a:r>
            <a:r>
              <a:rPr lang="mr-IN" sz="2800" dirty="0" smtClean="0"/>
              <a:t>–</a:t>
            </a:r>
            <a:r>
              <a:rPr lang="de-DE" sz="2800" dirty="0" smtClean="0"/>
              <a:t> in </a:t>
            </a:r>
            <a:r>
              <a:rPr lang="de-DE" sz="2800" dirty="0" err="1" smtClean="0"/>
              <a:t>many</a:t>
            </a:r>
            <a:r>
              <a:rPr lang="de-DE" sz="2800" dirty="0" smtClean="0"/>
              <a:t> countries, </a:t>
            </a:r>
            <a:r>
              <a:rPr lang="de-DE" sz="2800" dirty="0" err="1" smtClean="0"/>
              <a:t>having</a:t>
            </a:r>
            <a:r>
              <a:rPr lang="de-DE" sz="2800" dirty="0" smtClean="0"/>
              <a:t> a </a:t>
            </a:r>
            <a:r>
              <a:rPr lang="de-DE" sz="2800" dirty="0" err="1" smtClean="0"/>
              <a:t>representative</a:t>
            </a:r>
            <a:r>
              <a:rPr lang="de-DE" sz="2800" dirty="0" smtClean="0"/>
              <a:t> </a:t>
            </a:r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national </a:t>
            </a:r>
            <a:r>
              <a:rPr lang="de-DE" sz="2800" dirty="0" err="1" smtClean="0"/>
              <a:t>government</a:t>
            </a:r>
            <a:r>
              <a:rPr lang="de-DE" sz="2800" dirty="0" smtClean="0"/>
              <a:t> </a:t>
            </a:r>
            <a:r>
              <a:rPr lang="de-DE" sz="2800" dirty="0" err="1" smtClean="0"/>
              <a:t>either</a:t>
            </a:r>
            <a:r>
              <a:rPr lang="de-DE" sz="2800" dirty="0" smtClean="0"/>
              <a:t> </a:t>
            </a:r>
            <a:r>
              <a:rPr lang="de-DE" sz="2800" dirty="0" err="1" smtClean="0"/>
              <a:t>formally</a:t>
            </a:r>
            <a:r>
              <a:rPr lang="de-DE" sz="2800" dirty="0" smtClean="0"/>
              <a:t> </a:t>
            </a:r>
            <a:r>
              <a:rPr lang="de-DE" sz="2800" dirty="0" err="1" smtClean="0"/>
              <a:t>co-chairing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Shelter</a:t>
            </a:r>
            <a:r>
              <a:rPr lang="de-DE" sz="2800" dirty="0" smtClean="0"/>
              <a:t> Cluster, </a:t>
            </a:r>
            <a:r>
              <a:rPr lang="de-DE" sz="2800" dirty="0" err="1" smtClean="0"/>
              <a:t>or</a:t>
            </a:r>
            <a:r>
              <a:rPr lang="de-DE" sz="2800" dirty="0" smtClean="0"/>
              <a:t> </a:t>
            </a:r>
            <a:r>
              <a:rPr lang="de-DE" sz="2800" dirty="0" err="1" smtClean="0"/>
              <a:t>else</a:t>
            </a:r>
            <a:r>
              <a:rPr lang="de-DE" sz="2800" dirty="0" smtClean="0"/>
              <a:t> </a:t>
            </a:r>
            <a:r>
              <a:rPr lang="de-DE" sz="2800" dirty="0" err="1" smtClean="0"/>
              <a:t>otherwise</a:t>
            </a:r>
            <a:r>
              <a:rPr lang="de-DE" sz="2800" dirty="0" smtClean="0"/>
              <a:t> </a:t>
            </a:r>
            <a:r>
              <a:rPr lang="de-DE" sz="2800" dirty="0" err="1" smtClean="0"/>
              <a:t>involved</a:t>
            </a:r>
            <a:r>
              <a:rPr lang="de-DE" sz="2800" dirty="0" smtClean="0"/>
              <a:t> in </a:t>
            </a:r>
            <a:r>
              <a:rPr lang="de-DE" sz="2800" dirty="0" err="1" smtClean="0"/>
              <a:t>the</a:t>
            </a:r>
            <a:r>
              <a:rPr lang="de-DE" sz="2800" dirty="0" smtClean="0"/>
              <a:t> Cluster </a:t>
            </a:r>
            <a:r>
              <a:rPr lang="de-DE" sz="2800" dirty="0" err="1" smtClean="0"/>
              <a:t>coordination</a:t>
            </a:r>
            <a:r>
              <a:rPr lang="de-DE" sz="2800" dirty="0" smtClean="0"/>
              <a:t>,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preferred</a:t>
            </a:r>
            <a:endParaRPr lang="en-GB" dirty="0"/>
          </a:p>
          <a:p>
            <a:endParaRPr lang="en-US" sz="2800" dirty="0" smtClean="0"/>
          </a:p>
          <a:p>
            <a:endParaRPr lang="en-US" sz="2800" dirty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6741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8771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3</a:t>
            </a:r>
            <a:r>
              <a:rPr lang="en-US"/>
              <a:t>: </a:t>
            </a:r>
            <a:r>
              <a:rPr lang="en-US"/>
              <a:t>Shelter and CVA for coordinating support for long-term capacity-building</a:t>
            </a:r>
            <a:br>
              <a:rPr lang="en-US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681" y="1719531"/>
            <a:ext cx="10972800" cy="4516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 smtClean="0"/>
              <a:t>Key </a:t>
            </a:r>
            <a:r>
              <a:rPr lang="de-DE" sz="2800" dirty="0" err="1" smtClean="0"/>
              <a:t>things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remember</a:t>
            </a:r>
            <a:r>
              <a:rPr lang="de-DE" sz="2800" dirty="0" smtClean="0"/>
              <a:t>:</a:t>
            </a:r>
          </a:p>
          <a:p>
            <a:r>
              <a:rPr lang="de-DE" sz="2800" dirty="0" smtClean="0"/>
              <a:t>The </a:t>
            </a:r>
            <a:r>
              <a:rPr lang="de-DE" sz="2800" dirty="0" err="1" smtClean="0"/>
              <a:t>standard</a:t>
            </a:r>
            <a:r>
              <a:rPr lang="de-DE" sz="2800" dirty="0" smtClean="0"/>
              <a:t> SAG </a:t>
            </a:r>
            <a:r>
              <a:rPr lang="de-DE" sz="2800" dirty="0" err="1" smtClean="0"/>
              <a:t>ToR</a:t>
            </a:r>
            <a:r>
              <a:rPr lang="de-DE" sz="2800" dirty="0" smtClean="0"/>
              <a:t> </a:t>
            </a:r>
            <a:r>
              <a:rPr lang="de-DE" sz="2800" dirty="0" err="1" smtClean="0"/>
              <a:t>explicitly</a:t>
            </a:r>
            <a:r>
              <a:rPr lang="de-DE" sz="2800" dirty="0" smtClean="0"/>
              <a:t> </a:t>
            </a:r>
            <a:r>
              <a:rPr lang="de-DE" sz="2800" dirty="0" err="1" smtClean="0"/>
              <a:t>states</a:t>
            </a:r>
            <a:r>
              <a:rPr lang="de-DE" sz="2800" dirty="0" smtClean="0"/>
              <a:t> </a:t>
            </a:r>
            <a:r>
              <a:rPr lang="de-DE" sz="2800" dirty="0" err="1" smtClean="0"/>
              <a:t>that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SAG </a:t>
            </a:r>
            <a:r>
              <a:rPr lang="de-DE" sz="2800" dirty="0" err="1" smtClean="0"/>
              <a:t>should</a:t>
            </a:r>
            <a:r>
              <a:rPr lang="de-DE" sz="2800" dirty="0" smtClean="0"/>
              <a:t> also </a:t>
            </a:r>
            <a:r>
              <a:rPr lang="de-DE" sz="2800" dirty="0" err="1" smtClean="0"/>
              <a:t>include</a:t>
            </a:r>
            <a:r>
              <a:rPr lang="de-DE" sz="2800" dirty="0" smtClean="0"/>
              <a:t> at least </a:t>
            </a:r>
            <a:r>
              <a:rPr lang="de-DE" sz="2800" dirty="0" err="1" smtClean="0"/>
              <a:t>one</a:t>
            </a:r>
            <a:r>
              <a:rPr lang="de-DE" sz="2800" dirty="0" smtClean="0"/>
              <a:t> </a:t>
            </a:r>
            <a:r>
              <a:rPr lang="de-DE" sz="2800" dirty="0" err="1" smtClean="0"/>
              <a:t>representative</a:t>
            </a:r>
            <a:r>
              <a:rPr lang="de-DE" sz="2800" dirty="0" smtClean="0"/>
              <a:t> </a:t>
            </a:r>
            <a:r>
              <a:rPr lang="de-DE" sz="2800" dirty="0" err="1" smtClean="0"/>
              <a:t>from</a:t>
            </a:r>
            <a:r>
              <a:rPr lang="de-DE" sz="2800" dirty="0" smtClean="0"/>
              <a:t> a national NGO</a:t>
            </a:r>
          </a:p>
          <a:p>
            <a:r>
              <a:rPr lang="de-DE" sz="2800" dirty="0" err="1" smtClean="0"/>
              <a:t>Establishing</a:t>
            </a:r>
            <a:r>
              <a:rPr lang="de-DE" sz="2800" dirty="0" smtClean="0"/>
              <a:t> </a:t>
            </a:r>
            <a:r>
              <a:rPr lang="de-DE" sz="2800" dirty="0" err="1" smtClean="0"/>
              <a:t>hubs</a:t>
            </a:r>
            <a:r>
              <a:rPr lang="de-DE" sz="2800" dirty="0" smtClean="0"/>
              <a:t> </a:t>
            </a:r>
            <a:r>
              <a:rPr lang="de-DE" sz="2800" dirty="0" err="1" smtClean="0"/>
              <a:t>or</a:t>
            </a:r>
            <a:r>
              <a:rPr lang="de-DE" sz="2800" dirty="0" smtClean="0"/>
              <a:t> sub-hubs (</a:t>
            </a:r>
            <a:r>
              <a:rPr lang="de-DE" sz="2800" dirty="0" err="1" smtClean="0"/>
              <a:t>chaired</a:t>
            </a:r>
            <a:r>
              <a:rPr lang="de-DE" sz="2800" dirty="0" smtClean="0"/>
              <a:t> </a:t>
            </a:r>
            <a:r>
              <a:rPr lang="de-DE" sz="2800" dirty="0" err="1" smtClean="0"/>
              <a:t>or</a:t>
            </a:r>
            <a:r>
              <a:rPr lang="de-DE" sz="2800" dirty="0" smtClean="0"/>
              <a:t> </a:t>
            </a:r>
            <a:r>
              <a:rPr lang="de-DE" sz="2800" dirty="0" err="1" smtClean="0"/>
              <a:t>co-chaired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local</a:t>
            </a:r>
            <a:r>
              <a:rPr lang="de-DE" sz="2800" dirty="0" smtClean="0"/>
              <a:t> </a:t>
            </a:r>
            <a:r>
              <a:rPr lang="de-DE" sz="2800" dirty="0" err="1" smtClean="0"/>
              <a:t>partners</a:t>
            </a:r>
            <a:r>
              <a:rPr lang="de-DE" sz="2800" dirty="0" smtClean="0"/>
              <a:t>, </a:t>
            </a:r>
            <a:r>
              <a:rPr lang="de-DE" sz="2800" dirty="0" err="1" smtClean="0"/>
              <a:t>or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local</a:t>
            </a:r>
            <a:r>
              <a:rPr lang="de-DE" sz="2800" dirty="0" smtClean="0"/>
              <a:t> </a:t>
            </a:r>
            <a:r>
              <a:rPr lang="de-DE" sz="2800" dirty="0" err="1" smtClean="0"/>
              <a:t>authorities</a:t>
            </a:r>
            <a:r>
              <a:rPr lang="de-DE" sz="2800" dirty="0" smtClean="0"/>
              <a:t>) also </a:t>
            </a:r>
            <a:r>
              <a:rPr lang="de-DE" sz="2800" dirty="0" err="1" smtClean="0"/>
              <a:t>provides</a:t>
            </a:r>
            <a:r>
              <a:rPr lang="de-DE" sz="2800" dirty="0" smtClean="0"/>
              <a:t> </a:t>
            </a:r>
            <a:r>
              <a:rPr lang="de-DE" sz="2800" dirty="0" err="1" smtClean="0"/>
              <a:t>clear</a:t>
            </a:r>
            <a:r>
              <a:rPr lang="de-DE" sz="2800" dirty="0" smtClean="0"/>
              <a:t> </a:t>
            </a:r>
            <a:r>
              <a:rPr lang="de-DE" sz="2800" dirty="0" err="1" smtClean="0"/>
              <a:t>channels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coordinating</a:t>
            </a:r>
            <a:r>
              <a:rPr lang="de-DE" sz="2800" dirty="0" smtClean="0"/>
              <a:t> </a:t>
            </a:r>
            <a:r>
              <a:rPr lang="de-DE" sz="2800" dirty="0" err="1" smtClean="0"/>
              <a:t>capacity-building</a:t>
            </a:r>
            <a:endParaRPr lang="en-US" sz="2800" dirty="0" smtClean="0"/>
          </a:p>
          <a:p>
            <a:endParaRPr lang="en-US" sz="2800" dirty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591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8771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3</a:t>
            </a:r>
            <a:r>
              <a:rPr lang="en-US"/>
              <a:t>: </a:t>
            </a:r>
            <a:r>
              <a:rPr lang="en-US"/>
              <a:t>Shelter and CVA for coordinating support for long-term capacity-building</a:t>
            </a:r>
            <a:br>
              <a:rPr lang="en-US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681" y="1719531"/>
            <a:ext cx="10972800" cy="4516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 smtClean="0"/>
              <a:t>Group </a:t>
            </a:r>
            <a:r>
              <a:rPr lang="de-DE" sz="2800" dirty="0" err="1" smtClean="0"/>
              <a:t>work</a:t>
            </a:r>
            <a:r>
              <a:rPr lang="de-DE" sz="2800" dirty="0" smtClean="0"/>
              <a:t>:</a:t>
            </a:r>
          </a:p>
          <a:p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each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stakeholders</a:t>
            </a:r>
            <a:r>
              <a:rPr lang="de-DE" sz="2800" dirty="0" smtClean="0"/>
              <a:t> at </a:t>
            </a:r>
            <a:r>
              <a:rPr lang="de-DE" sz="2800" b="1" i="1" dirty="0" err="1" smtClean="0"/>
              <a:t>the</a:t>
            </a:r>
            <a:r>
              <a:rPr lang="de-DE" sz="2800" b="1" i="1" dirty="0" smtClean="0"/>
              <a:t> </a:t>
            </a:r>
            <a:r>
              <a:rPr lang="de-DE" sz="2800" b="1" i="1" dirty="0" err="1" smtClean="0"/>
              <a:t>local</a:t>
            </a:r>
            <a:r>
              <a:rPr lang="de-DE" sz="2800" b="1" i="1" dirty="0" smtClean="0"/>
              <a:t> hub </a:t>
            </a:r>
            <a:r>
              <a:rPr lang="de-DE" sz="2800" b="1" i="1" dirty="0" err="1" smtClean="0"/>
              <a:t>level</a:t>
            </a:r>
            <a:r>
              <a:rPr lang="de-DE" sz="2800" b="1" i="1" dirty="0" smtClean="0"/>
              <a:t> </a:t>
            </a:r>
            <a:r>
              <a:rPr lang="de-DE" sz="2800" dirty="0" err="1" smtClean="0"/>
              <a:t>listed</a:t>
            </a:r>
            <a:r>
              <a:rPr lang="de-DE" sz="2800" dirty="0" smtClean="0"/>
              <a:t> in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following</a:t>
            </a:r>
            <a:r>
              <a:rPr lang="de-DE" sz="2800" dirty="0" smtClean="0"/>
              <a:t> </a:t>
            </a:r>
            <a:r>
              <a:rPr lang="de-DE" sz="2800" dirty="0" err="1" smtClean="0"/>
              <a:t>slide</a:t>
            </a:r>
            <a:r>
              <a:rPr lang="de-DE" sz="2800" dirty="0" smtClean="0"/>
              <a:t>, </a:t>
            </a:r>
            <a:r>
              <a:rPr lang="de-DE" sz="2800" dirty="0" err="1" smtClean="0"/>
              <a:t>give</a:t>
            </a:r>
            <a:r>
              <a:rPr lang="de-DE" sz="2800" dirty="0" smtClean="0"/>
              <a:t> at least </a:t>
            </a:r>
            <a:r>
              <a:rPr lang="de-DE" sz="2800" dirty="0" err="1" smtClean="0"/>
              <a:t>one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their</a:t>
            </a:r>
            <a:r>
              <a:rPr lang="de-DE" sz="2800" dirty="0" smtClean="0"/>
              <a:t> </a:t>
            </a:r>
            <a:r>
              <a:rPr lang="de-DE" sz="2800" dirty="0" err="1" smtClean="0"/>
              <a:t>common</a:t>
            </a:r>
            <a:r>
              <a:rPr lang="de-DE" sz="2800" dirty="0" smtClean="0"/>
              <a:t> </a:t>
            </a:r>
            <a:r>
              <a:rPr lang="de-DE" sz="2800" dirty="0" err="1" smtClean="0"/>
              <a:t>needs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capacity-building</a:t>
            </a:r>
            <a:r>
              <a:rPr lang="de-DE" sz="2800" dirty="0" smtClean="0"/>
              <a:t> </a:t>
            </a:r>
            <a:r>
              <a:rPr lang="de-DE" sz="2800" dirty="0" err="1" smtClean="0"/>
              <a:t>support</a:t>
            </a:r>
            <a:r>
              <a:rPr lang="de-DE" sz="2800" dirty="0" smtClean="0"/>
              <a:t>, </a:t>
            </a:r>
            <a:r>
              <a:rPr lang="de-DE" sz="2800" dirty="0" err="1" smtClean="0"/>
              <a:t>during</a:t>
            </a:r>
            <a:r>
              <a:rPr lang="de-DE" sz="2800" dirty="0" smtClean="0"/>
              <a:t> </a:t>
            </a:r>
            <a:r>
              <a:rPr lang="de-DE" sz="2800" dirty="0" err="1" smtClean="0"/>
              <a:t>or</a:t>
            </a:r>
            <a:r>
              <a:rPr lang="de-DE" sz="2800" dirty="0" smtClean="0"/>
              <a:t> after an </a:t>
            </a:r>
            <a:r>
              <a:rPr lang="de-DE" sz="2800" dirty="0" err="1" smtClean="0"/>
              <a:t>emergency</a:t>
            </a:r>
            <a:r>
              <a:rPr lang="de-DE" sz="2800" dirty="0" smtClean="0"/>
              <a:t> (</a:t>
            </a:r>
            <a:r>
              <a:rPr lang="de-DE" sz="2800" dirty="0" err="1" smtClean="0"/>
              <a:t>or</a:t>
            </a:r>
            <a:r>
              <a:rPr lang="de-DE" sz="2800" dirty="0" smtClean="0"/>
              <a:t>, </a:t>
            </a:r>
            <a:r>
              <a:rPr lang="de-DE" sz="2800" dirty="0" err="1" smtClean="0"/>
              <a:t>before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next</a:t>
            </a:r>
            <a:r>
              <a:rPr lang="de-DE" sz="2800" dirty="0" smtClean="0"/>
              <a:t> </a:t>
            </a:r>
            <a:r>
              <a:rPr lang="de-DE" sz="2800" dirty="0" err="1" smtClean="0"/>
              <a:t>emergency</a:t>
            </a:r>
            <a:r>
              <a:rPr lang="de-DE" sz="2800" dirty="0" smtClean="0"/>
              <a:t>) </a:t>
            </a:r>
            <a:endParaRPr lang="en-US" sz="2800" dirty="0" smtClean="0"/>
          </a:p>
          <a:p>
            <a:endParaRPr lang="en-US" sz="2800" dirty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0800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8771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3</a:t>
            </a:r>
            <a:r>
              <a:rPr lang="en-US"/>
              <a:t>: </a:t>
            </a:r>
            <a:r>
              <a:rPr lang="en-US"/>
              <a:t>Shelter and CVA for coordinating support for long-term capacity-building</a:t>
            </a:r>
            <a:br>
              <a:rPr lang="en-US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681" y="1719531"/>
            <a:ext cx="10972800" cy="451688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sz="3000" dirty="0" smtClean="0"/>
              <a:t>Group </a:t>
            </a:r>
            <a:r>
              <a:rPr lang="de-DE" sz="3000" dirty="0" err="1" smtClean="0"/>
              <a:t>work</a:t>
            </a:r>
            <a:r>
              <a:rPr lang="de-DE" sz="3000" dirty="0" smtClean="0"/>
              <a:t> </a:t>
            </a:r>
            <a:r>
              <a:rPr lang="mr-IN" sz="3000" dirty="0" smtClean="0"/>
              <a:t>–</a:t>
            </a:r>
            <a:r>
              <a:rPr lang="de-DE" sz="3000" dirty="0" smtClean="0"/>
              <a:t> </a:t>
            </a:r>
            <a:r>
              <a:rPr lang="de-DE" sz="3000" dirty="0" err="1" smtClean="0"/>
              <a:t>stakeholders</a:t>
            </a:r>
            <a:r>
              <a:rPr lang="de-DE" sz="3000" dirty="0" smtClean="0"/>
              <a:t> </a:t>
            </a:r>
            <a:r>
              <a:rPr lang="de-DE" sz="3000" dirty="0" err="1" smtClean="0"/>
              <a:t>list</a:t>
            </a:r>
            <a:r>
              <a:rPr lang="de-DE" sz="3000" dirty="0" smtClean="0"/>
              <a:t>:</a:t>
            </a:r>
          </a:p>
          <a:p>
            <a:r>
              <a:rPr lang="de-DE" sz="3000" dirty="0" smtClean="0"/>
              <a:t>Mayors</a:t>
            </a:r>
          </a:p>
          <a:p>
            <a:r>
              <a:rPr lang="de-DE" sz="3000" dirty="0" err="1" smtClean="0"/>
              <a:t>Municipal</a:t>
            </a:r>
            <a:r>
              <a:rPr lang="de-DE" sz="3000" dirty="0" smtClean="0"/>
              <a:t> </a:t>
            </a:r>
            <a:r>
              <a:rPr lang="de-DE" sz="3000" dirty="0" err="1" smtClean="0"/>
              <a:t>technical</a:t>
            </a:r>
            <a:r>
              <a:rPr lang="de-DE" sz="3000" dirty="0" smtClean="0"/>
              <a:t> </a:t>
            </a:r>
            <a:r>
              <a:rPr lang="de-DE" sz="3000" dirty="0" err="1" smtClean="0"/>
              <a:t>offi</a:t>
            </a:r>
            <a:r>
              <a:rPr lang="de-DE" sz="3000" dirty="0" err="1" smtClean="0"/>
              <a:t>cers</a:t>
            </a:r>
            <a:r>
              <a:rPr lang="de-DE" sz="3000" dirty="0" smtClean="0"/>
              <a:t>, </a:t>
            </a:r>
            <a:r>
              <a:rPr lang="de-DE" sz="3000" dirty="0" err="1" smtClean="0"/>
              <a:t>or</a:t>
            </a:r>
            <a:r>
              <a:rPr lang="de-DE" sz="3000" dirty="0" smtClean="0"/>
              <a:t> </a:t>
            </a:r>
            <a:r>
              <a:rPr lang="de-DE" sz="3000" dirty="0" err="1" smtClean="0"/>
              <a:t>municipal</a:t>
            </a:r>
            <a:r>
              <a:rPr lang="de-DE" sz="3000" dirty="0" smtClean="0"/>
              <a:t> </a:t>
            </a:r>
            <a:r>
              <a:rPr lang="de-DE" sz="3000" dirty="0" err="1" smtClean="0"/>
              <a:t>building</a:t>
            </a:r>
            <a:r>
              <a:rPr lang="de-DE" sz="3000" dirty="0" smtClean="0"/>
              <a:t> </a:t>
            </a:r>
            <a:r>
              <a:rPr lang="de-DE" sz="3000" dirty="0" err="1" smtClean="0"/>
              <a:t>code</a:t>
            </a:r>
            <a:r>
              <a:rPr lang="de-DE" sz="3000" dirty="0" smtClean="0"/>
              <a:t>/</a:t>
            </a:r>
            <a:r>
              <a:rPr lang="de-DE" sz="3000" dirty="0" err="1" smtClean="0"/>
              <a:t>zoning</a:t>
            </a:r>
            <a:r>
              <a:rPr lang="de-DE" sz="3000" dirty="0" smtClean="0"/>
              <a:t> </a:t>
            </a:r>
            <a:r>
              <a:rPr lang="de-DE" sz="3000" dirty="0" err="1" smtClean="0"/>
              <a:t>staff</a:t>
            </a:r>
            <a:endParaRPr lang="de-DE" sz="3000" dirty="0" smtClean="0"/>
          </a:p>
          <a:p>
            <a:r>
              <a:rPr lang="de-DE" sz="3000" dirty="0" err="1" smtClean="0"/>
              <a:t>Local</a:t>
            </a:r>
            <a:r>
              <a:rPr lang="de-DE" sz="3000" dirty="0" smtClean="0"/>
              <a:t> </a:t>
            </a:r>
            <a:r>
              <a:rPr lang="de-DE" sz="3000" dirty="0" err="1" smtClean="0"/>
              <a:t>religious</a:t>
            </a:r>
            <a:r>
              <a:rPr lang="de-DE" sz="3000" dirty="0" smtClean="0"/>
              <a:t> </a:t>
            </a:r>
            <a:r>
              <a:rPr lang="de-DE" sz="3000" dirty="0" err="1" smtClean="0"/>
              <a:t>leaders</a:t>
            </a:r>
            <a:endParaRPr lang="de-DE" sz="3000" dirty="0" smtClean="0"/>
          </a:p>
          <a:p>
            <a:r>
              <a:rPr lang="de-DE" sz="3000" dirty="0" smtClean="0"/>
              <a:t>CBOs </a:t>
            </a:r>
          </a:p>
          <a:p>
            <a:r>
              <a:rPr lang="de-DE" sz="3000" dirty="0" err="1"/>
              <a:t>L</a:t>
            </a:r>
            <a:r>
              <a:rPr lang="de-DE" sz="3000" dirty="0" err="1" smtClean="0"/>
              <a:t>ocal</a:t>
            </a:r>
            <a:r>
              <a:rPr lang="de-DE" sz="3000" dirty="0" smtClean="0"/>
              <a:t> </a:t>
            </a:r>
            <a:r>
              <a:rPr lang="de-DE" sz="3000" dirty="0" err="1" smtClean="0"/>
              <a:t>offices</a:t>
            </a:r>
            <a:r>
              <a:rPr lang="de-DE" sz="3000" dirty="0" smtClean="0"/>
              <a:t> </a:t>
            </a:r>
            <a:r>
              <a:rPr lang="de-DE" sz="3000" dirty="0" err="1" smtClean="0"/>
              <a:t>of</a:t>
            </a:r>
            <a:r>
              <a:rPr lang="de-DE" sz="3000" dirty="0" smtClean="0"/>
              <a:t> </a:t>
            </a:r>
            <a:r>
              <a:rPr lang="de-DE" sz="3000" dirty="0" err="1" smtClean="0"/>
              <a:t>the</a:t>
            </a:r>
            <a:r>
              <a:rPr lang="de-DE" sz="3000" dirty="0" smtClean="0"/>
              <a:t> </a:t>
            </a:r>
            <a:r>
              <a:rPr lang="de-DE" sz="3000" dirty="0" err="1" smtClean="0"/>
              <a:t>Red</a:t>
            </a:r>
            <a:r>
              <a:rPr lang="de-DE" sz="3000" dirty="0" smtClean="0"/>
              <a:t> Cross/</a:t>
            </a:r>
            <a:r>
              <a:rPr lang="de-DE" sz="3000" dirty="0" err="1" smtClean="0"/>
              <a:t>Red</a:t>
            </a:r>
            <a:r>
              <a:rPr lang="de-DE" sz="3000" dirty="0" smtClean="0"/>
              <a:t> Crescent </a:t>
            </a:r>
            <a:r>
              <a:rPr lang="de-DE" sz="3000" dirty="0" err="1" smtClean="0"/>
              <a:t>movement</a:t>
            </a:r>
            <a:endParaRPr lang="de-DE" sz="3000" dirty="0" smtClean="0"/>
          </a:p>
          <a:p>
            <a:r>
              <a:rPr lang="de-DE" sz="3000" dirty="0" err="1" smtClean="0"/>
              <a:t>Teachers</a:t>
            </a:r>
            <a:r>
              <a:rPr lang="de-DE" sz="3000" dirty="0" smtClean="0"/>
              <a:t> </a:t>
            </a:r>
            <a:r>
              <a:rPr lang="de-DE" sz="3000" dirty="0" err="1" smtClean="0"/>
              <a:t>and</a:t>
            </a:r>
            <a:r>
              <a:rPr lang="de-DE" sz="3000" dirty="0" smtClean="0"/>
              <a:t> </a:t>
            </a:r>
            <a:r>
              <a:rPr lang="de-DE" sz="3000" dirty="0" err="1" smtClean="0"/>
              <a:t>administrators</a:t>
            </a:r>
            <a:r>
              <a:rPr lang="de-DE" sz="3000" dirty="0" smtClean="0"/>
              <a:t> </a:t>
            </a:r>
            <a:r>
              <a:rPr lang="de-DE" sz="3000" dirty="0" err="1" smtClean="0"/>
              <a:t>of</a:t>
            </a:r>
            <a:r>
              <a:rPr lang="de-DE" sz="3000" dirty="0" smtClean="0"/>
              <a:t> </a:t>
            </a:r>
            <a:r>
              <a:rPr lang="de-DE" sz="3000" dirty="0" err="1" smtClean="0"/>
              <a:t>local</a:t>
            </a:r>
            <a:r>
              <a:rPr lang="de-DE" sz="3000" dirty="0" smtClean="0"/>
              <a:t> </a:t>
            </a:r>
            <a:r>
              <a:rPr lang="de-DE" sz="3000" dirty="0" err="1" smtClean="0"/>
              <a:t>technical</a:t>
            </a:r>
            <a:r>
              <a:rPr lang="de-DE" sz="3000" dirty="0" smtClean="0"/>
              <a:t> </a:t>
            </a:r>
            <a:r>
              <a:rPr lang="de-DE" sz="3000" dirty="0" err="1" smtClean="0"/>
              <a:t>training</a:t>
            </a:r>
            <a:r>
              <a:rPr lang="de-DE" sz="3000" dirty="0" smtClean="0"/>
              <a:t> </a:t>
            </a:r>
            <a:r>
              <a:rPr lang="de-DE" sz="3000" dirty="0" err="1" smtClean="0"/>
              <a:t>schools</a:t>
            </a:r>
            <a:r>
              <a:rPr lang="de-DE" sz="3000" dirty="0" smtClean="0"/>
              <a:t> (</a:t>
            </a:r>
            <a:r>
              <a:rPr lang="de-DE" sz="3000" dirty="0" err="1" smtClean="0"/>
              <a:t>for</a:t>
            </a:r>
            <a:r>
              <a:rPr lang="de-DE" sz="3000" dirty="0" smtClean="0"/>
              <a:t> </a:t>
            </a:r>
            <a:r>
              <a:rPr lang="de-DE" sz="3000" dirty="0" err="1" smtClean="0"/>
              <a:t>masons</a:t>
            </a:r>
            <a:r>
              <a:rPr lang="de-DE" sz="3000" dirty="0" smtClean="0"/>
              <a:t>, </a:t>
            </a:r>
            <a:r>
              <a:rPr lang="de-DE" sz="3000" dirty="0" err="1" smtClean="0"/>
              <a:t>carpenters</a:t>
            </a:r>
            <a:r>
              <a:rPr lang="de-DE" sz="3000" dirty="0" smtClean="0"/>
              <a:t>, </a:t>
            </a:r>
            <a:r>
              <a:rPr lang="de-DE" sz="3000" dirty="0" err="1" smtClean="0"/>
              <a:t>etc</a:t>
            </a:r>
            <a:r>
              <a:rPr lang="de-DE" sz="3000" dirty="0" smtClean="0"/>
              <a:t>)</a:t>
            </a:r>
          </a:p>
          <a:p>
            <a:r>
              <a:rPr lang="de-DE" sz="3000" dirty="0" err="1" smtClean="0"/>
              <a:t>Local</a:t>
            </a:r>
            <a:r>
              <a:rPr lang="de-DE" sz="3000" dirty="0" smtClean="0"/>
              <a:t> </a:t>
            </a:r>
            <a:r>
              <a:rPr lang="de-DE" sz="3000" dirty="0" err="1" smtClean="0"/>
              <a:t>women‘s</a:t>
            </a:r>
            <a:r>
              <a:rPr lang="de-DE" sz="3000" dirty="0" smtClean="0"/>
              <a:t> </a:t>
            </a:r>
            <a:r>
              <a:rPr lang="de-DE" sz="3000" dirty="0" err="1" smtClean="0"/>
              <a:t>groups</a:t>
            </a:r>
            <a:endParaRPr lang="de-DE" sz="3000" dirty="0" smtClean="0"/>
          </a:p>
          <a:p>
            <a:r>
              <a:rPr lang="en-US" sz="3000" dirty="0" smtClean="0"/>
              <a:t>Local representatives of government emergency task-forces</a:t>
            </a:r>
          </a:p>
          <a:p>
            <a:r>
              <a:rPr lang="en-US" sz="3000" dirty="0" smtClean="0"/>
              <a:t>Local offices of international NGOs with long-term development programming presence</a:t>
            </a:r>
          </a:p>
          <a:p>
            <a:r>
              <a:rPr lang="en-US" sz="3000" dirty="0" smtClean="0"/>
              <a:t>Chambers of commerce</a:t>
            </a:r>
          </a:p>
          <a:p>
            <a:r>
              <a:rPr lang="en-US" sz="3000" dirty="0" smtClean="0"/>
              <a:t>Advocacy groups for those with disabilities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0842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8771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Topic 3</a:t>
            </a:r>
            <a:r>
              <a:rPr lang="en-US"/>
              <a:t>: </a:t>
            </a:r>
            <a:r>
              <a:rPr lang="en-US"/>
              <a:t>Shelter and CVA for coordinating support for long-term capacity-building</a:t>
            </a:r>
            <a:br>
              <a:rPr lang="en-US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681" y="1719531"/>
            <a:ext cx="10972800" cy="4516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 smtClean="0"/>
              <a:t>Group </a:t>
            </a:r>
            <a:r>
              <a:rPr lang="de-DE" sz="2800" dirty="0" err="1" smtClean="0"/>
              <a:t>work</a:t>
            </a:r>
            <a:r>
              <a:rPr lang="de-DE" sz="2800" dirty="0" smtClean="0"/>
              <a:t>, </a:t>
            </a:r>
            <a:r>
              <a:rPr lang="de-DE" sz="2800" dirty="0" err="1" smtClean="0"/>
              <a:t>cont</a:t>
            </a:r>
            <a:r>
              <a:rPr lang="de-DE" sz="2800" dirty="0" smtClean="0"/>
              <a:t>.:</a:t>
            </a:r>
          </a:p>
          <a:p>
            <a:r>
              <a:rPr lang="de-DE" sz="2800" dirty="0" err="1" smtClean="0"/>
              <a:t>Choose</a:t>
            </a:r>
            <a:r>
              <a:rPr lang="de-DE" sz="2800" dirty="0" smtClean="0"/>
              <a:t> </a:t>
            </a:r>
            <a:r>
              <a:rPr lang="de-DE" sz="2800" dirty="0" err="1" smtClean="0"/>
              <a:t>three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stakeholders</a:t>
            </a:r>
            <a:r>
              <a:rPr lang="de-DE" sz="2800" dirty="0" smtClean="0"/>
              <a:t> in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list</a:t>
            </a:r>
            <a:r>
              <a:rPr lang="de-DE" sz="2800" dirty="0" smtClean="0"/>
              <a:t>,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give</a:t>
            </a:r>
            <a:r>
              <a:rPr lang="de-DE" sz="2800" dirty="0" smtClean="0"/>
              <a:t> </a:t>
            </a:r>
            <a:r>
              <a:rPr lang="de-DE" sz="2800" dirty="0" err="1" smtClean="0"/>
              <a:t>specific</a:t>
            </a:r>
            <a:r>
              <a:rPr lang="de-DE" sz="2800" dirty="0" smtClean="0"/>
              <a:t> </a:t>
            </a:r>
            <a:r>
              <a:rPr lang="de-DE" sz="2800" dirty="0" err="1" smtClean="0"/>
              <a:t>examples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how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do a </a:t>
            </a:r>
            <a:r>
              <a:rPr lang="de-DE" sz="2800" dirty="0" err="1" smtClean="0"/>
              <a:t>targeted</a:t>
            </a:r>
            <a:r>
              <a:rPr lang="de-DE" sz="2800" dirty="0" smtClean="0"/>
              <a:t> </a:t>
            </a:r>
            <a:r>
              <a:rPr lang="de-DE" sz="2800" dirty="0" err="1" smtClean="0"/>
              <a:t>awareness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capacity-building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Shelter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CVA </a:t>
            </a:r>
            <a:r>
              <a:rPr lang="de-DE" sz="2800" dirty="0" err="1" smtClean="0"/>
              <a:t>programming</a:t>
            </a:r>
            <a:endParaRPr lang="en-US" sz="2800" dirty="0" smtClean="0"/>
          </a:p>
          <a:p>
            <a:r>
              <a:rPr lang="en-US" sz="2800" dirty="0" smtClean="0"/>
              <a:t>Choose another three stakeholders in the list, and give examples of how CVA could be used as a support or engagement component in any Shelter and DRR capacity-building activities </a:t>
            </a:r>
            <a:r>
              <a:rPr lang="en-US" sz="2800" dirty="0"/>
              <a:t>targeting those three </a:t>
            </a:r>
            <a:r>
              <a:rPr lang="en-US" sz="2800" dirty="0" smtClean="0"/>
              <a:t>stakeholders</a:t>
            </a:r>
          </a:p>
          <a:p>
            <a:pPr marL="0" indent="0">
              <a:buNone/>
            </a:pPr>
            <a:r>
              <a:rPr lang="en-US" sz="2800" b="1" smtClean="0"/>
              <a:t>REPORT BACK IN PLENARY!</a:t>
            </a:r>
            <a:endParaRPr lang="en-US" sz="2800" b="1" dirty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241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7410"/>
            <a:ext cx="10744200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/>
              <a:t>Session </a:t>
            </a:r>
            <a:r>
              <a:rPr lang="en-US" dirty="0" smtClean="0"/>
              <a:t>10</a:t>
            </a:r>
            <a:r>
              <a:rPr lang="en-US" dirty="0"/>
              <a:t>: CVA, Shelter coordination, and Disaster preparedness 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Learning Objectives </a:t>
            </a:r>
            <a:r>
              <a:rPr lang="mr-IN" dirty="0" smtClean="0"/>
              <a:t>–</a:t>
            </a:r>
            <a:r>
              <a:rPr lang="en-US" dirty="0" smtClean="0"/>
              <a:t> Participants will be able to:</a:t>
            </a:r>
          </a:p>
          <a:p>
            <a:pPr marL="0" indent="0">
              <a:buNone/>
            </a:pPr>
            <a:r>
              <a:rPr lang="en-US" dirty="0"/>
              <a:t>• Demonstrate clear steps which Shelter and CVA actors can take to support DRR as part of a humanitarian response in all phases, and identify common risks, and ways of mitigating those risks</a:t>
            </a:r>
          </a:p>
          <a:p>
            <a:pPr marL="0" indent="0">
              <a:buNone/>
            </a:pPr>
            <a:r>
              <a:rPr lang="en-US" dirty="0"/>
              <a:t>• Negotiate the variety of pathways through which handover to preparedness clusters can take into account CVA programming</a:t>
            </a:r>
          </a:p>
          <a:p>
            <a:pPr marL="0" indent="0">
              <a:buNone/>
            </a:pPr>
            <a:r>
              <a:rPr lang="en-US" dirty="0"/>
              <a:t>• Outline the coordination challenges for combinations of Shelter and CVA support for capacity-building and preparedness programming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9482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4" y="2755191"/>
            <a:ext cx="10972800" cy="1143000"/>
          </a:xfrm>
        </p:spPr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105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Session 10: CVA, Shelter coordination, and Disaster preparedness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Topic 1 (</a:t>
            </a:r>
            <a:r>
              <a:rPr lang="en-US" i="1" dirty="0" smtClean="0"/>
              <a:t>XX</a:t>
            </a:r>
            <a:r>
              <a:rPr lang="en-US" dirty="0" smtClean="0"/>
              <a:t> minutes): </a:t>
            </a:r>
            <a:r>
              <a:rPr lang="en-US" dirty="0"/>
              <a:t>Shelter and CVA for DRR during all phases of an emergency response </a:t>
            </a:r>
            <a:endParaRPr lang="en-US" dirty="0" smtClean="0"/>
          </a:p>
          <a:p>
            <a:r>
              <a:rPr lang="en-US" dirty="0" smtClean="0"/>
              <a:t>Topic </a:t>
            </a:r>
            <a:r>
              <a:rPr lang="en-US" dirty="0" smtClean="0"/>
              <a:t>2 (</a:t>
            </a:r>
            <a:r>
              <a:rPr lang="en-US" i="1" dirty="0" smtClean="0"/>
              <a:t>XX</a:t>
            </a:r>
            <a:r>
              <a:rPr lang="en-US" dirty="0" smtClean="0"/>
              <a:t> minutes): </a:t>
            </a:r>
            <a:r>
              <a:rPr lang="en-US" dirty="0"/>
              <a:t>Shelter and CVA for permanent or preparedness clusters</a:t>
            </a:r>
            <a:endParaRPr lang="en-US" dirty="0" smtClean="0"/>
          </a:p>
          <a:p>
            <a:r>
              <a:rPr lang="en-US" dirty="0" smtClean="0"/>
              <a:t>Topic 3 (</a:t>
            </a:r>
            <a:r>
              <a:rPr lang="en-US" i="1" dirty="0" smtClean="0"/>
              <a:t>XX</a:t>
            </a:r>
            <a:r>
              <a:rPr lang="en-US" dirty="0" smtClean="0"/>
              <a:t> minutes): </a:t>
            </a:r>
            <a:r>
              <a:rPr lang="en-US" dirty="0"/>
              <a:t>Shelter and CVA for coordinating support for long-term capacity-building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030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</a:t>
            </a:r>
            <a:r>
              <a:rPr lang="en-US" dirty="0" smtClean="0"/>
              <a:t>10: </a:t>
            </a:r>
            <a:r>
              <a:rPr lang="en-US" dirty="0" smtClean="0"/>
              <a:t>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dirty="0" smtClean="0"/>
              <a:t>This session covers:</a:t>
            </a:r>
          </a:p>
          <a:p>
            <a:pPr lvl="1"/>
            <a:r>
              <a:rPr lang="en-US" dirty="0" smtClean="0"/>
              <a:t>Coordinating the combinations of Shelter and CVA for DRR and disaster-preparedness, during the lifespan of a Shelter Cluster</a:t>
            </a:r>
            <a:endParaRPr lang="en-US" dirty="0" smtClean="0"/>
          </a:p>
          <a:p>
            <a:pPr lvl="1"/>
            <a:r>
              <a:rPr lang="en-US" dirty="0" smtClean="0"/>
              <a:t>The current range of ways in which combinations </a:t>
            </a:r>
            <a:r>
              <a:rPr lang="en-US" dirty="0"/>
              <a:t>of Shelter and </a:t>
            </a:r>
            <a:r>
              <a:rPr lang="en-US" dirty="0" smtClean="0"/>
              <a:t>CVA can be combined in the objectives and </a:t>
            </a:r>
            <a:r>
              <a:rPr lang="en-US" dirty="0" err="1" smtClean="0"/>
              <a:t>workplans</a:t>
            </a:r>
            <a:r>
              <a:rPr lang="en-US" dirty="0" smtClean="0"/>
              <a:t> of permanent or ’preparedness’ Clusters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60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</a:t>
            </a:r>
            <a:r>
              <a:rPr lang="en-US" dirty="0" smtClean="0"/>
              <a:t>10: </a:t>
            </a:r>
            <a:r>
              <a:rPr lang="en-US" dirty="0" smtClean="0"/>
              <a:t>Parameters,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6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dirty="0" smtClean="0"/>
              <a:t>This session does </a:t>
            </a:r>
            <a:r>
              <a:rPr lang="en-US" b="1" i="1" dirty="0" smtClean="0"/>
              <a:t>not</a:t>
            </a:r>
            <a:r>
              <a:rPr lang="en-US" dirty="0" smtClean="0"/>
              <a:t> cover:</a:t>
            </a:r>
          </a:p>
          <a:p>
            <a:pPr lvl="1"/>
            <a:r>
              <a:rPr lang="en-US" dirty="0" smtClean="0"/>
              <a:t>Technical guidance on specific build-back-safer measures</a:t>
            </a:r>
            <a:endParaRPr lang="en-US" dirty="0" smtClean="0"/>
          </a:p>
          <a:p>
            <a:pPr lvl="1"/>
            <a:r>
              <a:rPr lang="en-US" dirty="0" smtClean="0"/>
              <a:t>Discussion of mass relocation of populations from hazard-prone areas</a:t>
            </a:r>
            <a:endParaRPr lang="en-US" dirty="0" smtClean="0"/>
          </a:p>
          <a:p>
            <a:pPr lvl="1"/>
            <a:r>
              <a:rPr lang="en-US" dirty="0" smtClean="0"/>
              <a:t>Long-term development programming unrelated to humanitarian Shelter issues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013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855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 1: </a:t>
            </a:r>
            <a:r>
              <a:rPr lang="en-US" dirty="0"/>
              <a:t>Shelter and CVA for DRR during all phases of an emergency response 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 smtClean="0"/>
              <a:t>General </a:t>
            </a:r>
            <a:r>
              <a:rPr lang="de-DE" dirty="0" err="1" smtClean="0"/>
              <a:t>programming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aware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en-GB" dirty="0" smtClean="0"/>
              <a:t>:</a:t>
            </a:r>
          </a:p>
          <a:p>
            <a:r>
              <a:rPr lang="de-DE" dirty="0" smtClean="0"/>
              <a:t>After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natural</a:t>
            </a:r>
            <a:r>
              <a:rPr lang="de-DE" dirty="0" smtClean="0"/>
              <a:t> </a:t>
            </a:r>
            <a:r>
              <a:rPr lang="de-DE" dirty="0" err="1" smtClean="0"/>
              <a:t>disaster</a:t>
            </a:r>
            <a:r>
              <a:rPr lang="de-DE" dirty="0" smtClean="0"/>
              <a:t>, </a:t>
            </a:r>
            <a:r>
              <a:rPr lang="de-DE" dirty="0" err="1" smtClean="0"/>
              <a:t>Disaster-Risk-Reduction</a:t>
            </a:r>
            <a:r>
              <a:rPr lang="de-DE" dirty="0" smtClean="0"/>
              <a:t> 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integrated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all </a:t>
            </a:r>
            <a:r>
              <a:rPr lang="de-DE" dirty="0" err="1" smtClean="0"/>
              <a:t>Shelter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Reconstruction</a:t>
            </a:r>
            <a:r>
              <a:rPr lang="de-DE" dirty="0" smtClean="0"/>
              <a:t> </a:t>
            </a:r>
            <a:r>
              <a:rPr lang="de-DE" dirty="0" err="1" smtClean="0"/>
              <a:t>programming</a:t>
            </a:r>
            <a:r>
              <a:rPr lang="de-DE" dirty="0" smtClean="0"/>
              <a:t>, </a:t>
            </a:r>
            <a:r>
              <a:rPr lang="de-DE" dirty="0" err="1" smtClean="0"/>
              <a:t>from</a:t>
            </a:r>
            <a:r>
              <a:rPr lang="de-DE" dirty="0" smtClean="0"/>
              <a:t> Day 1</a:t>
            </a:r>
            <a:endParaRPr lang="en-US" dirty="0" smtClean="0"/>
          </a:p>
          <a:p>
            <a:r>
              <a:rPr lang="en-US" dirty="0" smtClean="0"/>
              <a:t>Even if the current emergency is conflict-related, it may be taking place in an area where there is a high risk of natural disaster, as well</a:t>
            </a:r>
          </a:p>
          <a:p>
            <a:r>
              <a:rPr lang="en-US" dirty="0" smtClean="0"/>
              <a:t>There have been cases of Shelter responses </a:t>
            </a:r>
            <a:r>
              <a:rPr lang="en-US" dirty="0" err="1" smtClean="0"/>
              <a:t>focussing</a:t>
            </a:r>
            <a:r>
              <a:rPr lang="en-US" dirty="0" smtClean="0"/>
              <a:t> on the ‘wrong’ type of disaster -- e.g. Aceh 2005, </a:t>
            </a:r>
            <a:r>
              <a:rPr lang="en-US" dirty="0" err="1" smtClean="0"/>
              <a:t>focussing</a:t>
            </a:r>
            <a:r>
              <a:rPr lang="en-US" dirty="0" smtClean="0"/>
              <a:t> on tsunami risks, rather than the more common earthquake risks</a:t>
            </a:r>
            <a:endParaRPr lang="en-US" dirty="0" smtClean="0"/>
          </a:p>
          <a:p>
            <a:endParaRPr lang="en-US" dirty="0"/>
          </a:p>
          <a:p>
            <a:endParaRPr lang="en-GB" dirty="0" smtClean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27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855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 1: </a:t>
            </a:r>
            <a:r>
              <a:rPr lang="en-US" dirty="0"/>
              <a:t>Shelter and CVA for DRR during all phases of an emergency response 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General </a:t>
            </a:r>
            <a:r>
              <a:rPr lang="de-DE" dirty="0" err="1" smtClean="0"/>
              <a:t>programming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aware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, </a:t>
            </a:r>
            <a:r>
              <a:rPr lang="de-DE" dirty="0" err="1" smtClean="0"/>
              <a:t>cont</a:t>
            </a:r>
            <a:r>
              <a:rPr lang="de-DE" dirty="0" smtClean="0"/>
              <a:t>.</a:t>
            </a:r>
            <a:r>
              <a:rPr lang="en-GB" dirty="0" smtClean="0"/>
              <a:t>:</a:t>
            </a:r>
            <a:endParaRPr lang="en-GB" dirty="0" smtClean="0"/>
          </a:p>
          <a:p>
            <a:r>
              <a:rPr lang="de-DE" dirty="0" smtClean="0"/>
              <a:t>Emergency </a:t>
            </a:r>
            <a:r>
              <a:rPr lang="de-DE" dirty="0" err="1" smtClean="0"/>
              <a:t>Shelter</a:t>
            </a:r>
            <a:r>
              <a:rPr lang="de-DE" dirty="0" smtClean="0"/>
              <a:t> </a:t>
            </a:r>
            <a:r>
              <a:rPr lang="de-DE" dirty="0" err="1" smtClean="0"/>
              <a:t>options</a:t>
            </a:r>
            <a:r>
              <a:rPr lang="de-DE" dirty="0" smtClean="0"/>
              <a:t> (e.g. </a:t>
            </a:r>
            <a:r>
              <a:rPr lang="de-DE" dirty="0" err="1" smtClean="0"/>
              <a:t>plastic</a:t>
            </a:r>
            <a:r>
              <a:rPr lang="de-DE" dirty="0" smtClean="0"/>
              <a:t> </a:t>
            </a:r>
            <a:r>
              <a:rPr lang="de-DE" dirty="0" err="1" smtClean="0"/>
              <a:t>sheeting</a:t>
            </a:r>
            <a:r>
              <a:rPr lang="de-DE" dirty="0" smtClean="0"/>
              <a:t>, </a:t>
            </a:r>
            <a:r>
              <a:rPr lang="de-DE" dirty="0" err="1" smtClean="0"/>
              <a:t>tents</a:t>
            </a:r>
            <a:r>
              <a:rPr lang="de-DE" dirty="0" smtClean="0"/>
              <a:t>, </a:t>
            </a:r>
            <a:r>
              <a:rPr lang="de-DE" dirty="0" err="1" smtClean="0"/>
              <a:t>shelter</a:t>
            </a:r>
            <a:r>
              <a:rPr lang="de-DE" dirty="0" smtClean="0"/>
              <a:t> </a:t>
            </a:r>
            <a:r>
              <a:rPr lang="de-DE" dirty="0" err="1" smtClean="0"/>
              <a:t>kits</a:t>
            </a:r>
            <a:r>
              <a:rPr lang="de-DE" dirty="0" smtClean="0"/>
              <a:t>)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least </a:t>
            </a:r>
            <a:r>
              <a:rPr lang="de-DE" dirty="0" err="1" smtClean="0"/>
              <a:t>likely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resistant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disaster</a:t>
            </a:r>
            <a:r>
              <a:rPr lang="de-DE" dirty="0" smtClean="0"/>
              <a:t>, but will </a:t>
            </a:r>
            <a:r>
              <a:rPr lang="de-DE" dirty="0" err="1" smtClean="0"/>
              <a:t>usually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largest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beneficiaries</a:t>
            </a:r>
            <a:r>
              <a:rPr lang="de-DE" dirty="0" smtClean="0"/>
              <a:t>: </a:t>
            </a:r>
            <a:r>
              <a:rPr lang="de-DE" dirty="0" err="1" smtClean="0"/>
              <a:t>later</a:t>
            </a:r>
            <a:r>
              <a:rPr lang="de-DE" dirty="0" smtClean="0"/>
              <a:t>-phase </a:t>
            </a:r>
            <a:r>
              <a:rPr lang="de-DE" dirty="0" err="1" smtClean="0"/>
              <a:t>options</a:t>
            </a:r>
            <a:r>
              <a:rPr lang="de-DE" dirty="0" smtClean="0"/>
              <a:t> (e.g. </a:t>
            </a:r>
            <a:r>
              <a:rPr lang="de-DE" dirty="0" err="1" smtClean="0"/>
              <a:t>core</a:t>
            </a:r>
            <a:r>
              <a:rPr lang="de-DE" dirty="0" smtClean="0"/>
              <a:t> </a:t>
            </a:r>
            <a:r>
              <a:rPr lang="de-DE" dirty="0" err="1" smtClean="0"/>
              <a:t>housing</a:t>
            </a:r>
            <a:r>
              <a:rPr lang="de-DE" dirty="0" smtClean="0"/>
              <a:t>)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likely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structurally</a:t>
            </a:r>
            <a:r>
              <a:rPr lang="de-DE" dirty="0" smtClean="0"/>
              <a:t> </a:t>
            </a:r>
            <a:r>
              <a:rPr lang="de-DE" dirty="0" err="1" smtClean="0"/>
              <a:t>stronger</a:t>
            </a:r>
            <a:r>
              <a:rPr lang="de-DE" dirty="0" smtClean="0"/>
              <a:t>, but </a:t>
            </a:r>
            <a:r>
              <a:rPr lang="de-DE" dirty="0" err="1" smtClean="0"/>
              <a:t>typically</a:t>
            </a:r>
            <a:r>
              <a:rPr lang="de-DE" dirty="0" smtClean="0"/>
              <a:t> </a:t>
            </a:r>
            <a:r>
              <a:rPr lang="de-DE" dirty="0" err="1" smtClean="0"/>
              <a:t>reach</a:t>
            </a:r>
            <a:r>
              <a:rPr lang="de-DE" dirty="0" smtClean="0"/>
              <a:t> </a:t>
            </a:r>
            <a:r>
              <a:rPr lang="de-DE" dirty="0" err="1" smtClean="0"/>
              <a:t>fewer</a:t>
            </a:r>
            <a:r>
              <a:rPr lang="de-DE" dirty="0" smtClean="0"/>
              <a:t> </a:t>
            </a:r>
            <a:r>
              <a:rPr lang="de-DE" dirty="0" err="1" smtClean="0"/>
              <a:t>beneficiaries</a:t>
            </a:r>
            <a:endParaRPr lang="en-US" dirty="0"/>
          </a:p>
          <a:p>
            <a:endParaRPr lang="en-GB" dirty="0" smtClean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92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855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 1: </a:t>
            </a:r>
            <a:r>
              <a:rPr lang="en-US" dirty="0"/>
              <a:t>Shelter and CVA for DRR during all phases of an emergency response 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General </a:t>
            </a:r>
            <a:r>
              <a:rPr lang="de-DE" dirty="0" err="1" smtClean="0"/>
              <a:t>programming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aware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, </a:t>
            </a:r>
            <a:r>
              <a:rPr lang="de-DE" dirty="0" err="1" smtClean="0"/>
              <a:t>cont</a:t>
            </a:r>
            <a:r>
              <a:rPr lang="de-DE" dirty="0" smtClean="0"/>
              <a:t>.</a:t>
            </a:r>
            <a:r>
              <a:rPr lang="en-GB" dirty="0" smtClean="0"/>
              <a:t>:</a:t>
            </a:r>
            <a:endParaRPr lang="en-GB" dirty="0" smtClean="0"/>
          </a:p>
          <a:p>
            <a:r>
              <a:rPr lang="de-DE" dirty="0" err="1" smtClean="0"/>
              <a:t>Housing</a:t>
            </a:r>
            <a:r>
              <a:rPr lang="de-DE" dirty="0" smtClean="0"/>
              <a:t> </a:t>
            </a:r>
            <a:r>
              <a:rPr lang="de-DE" dirty="0" err="1" smtClean="0"/>
              <a:t>damage</a:t>
            </a:r>
            <a:r>
              <a:rPr lang="de-DE" dirty="0" smtClean="0"/>
              <a:t> </a:t>
            </a:r>
            <a:r>
              <a:rPr lang="de-DE" dirty="0" err="1" smtClean="0"/>
              <a:t>caused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natural</a:t>
            </a:r>
            <a:r>
              <a:rPr lang="de-DE" dirty="0" smtClean="0"/>
              <a:t> </a:t>
            </a:r>
            <a:r>
              <a:rPr lang="de-DE" dirty="0" err="1" smtClean="0"/>
              <a:t>disasters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likely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individualised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house</a:t>
            </a:r>
            <a:r>
              <a:rPr lang="de-DE" dirty="0" smtClean="0"/>
              <a:t> </a:t>
            </a:r>
            <a:r>
              <a:rPr lang="mr-IN" dirty="0" smtClean="0"/>
              <a:t>–</a:t>
            </a:r>
            <a:r>
              <a:rPr lang="de-DE" dirty="0"/>
              <a:t> </a:t>
            </a:r>
            <a:r>
              <a:rPr lang="de-DE" dirty="0" err="1" smtClean="0"/>
              <a:t>making</a:t>
            </a:r>
            <a:r>
              <a:rPr lang="de-DE" dirty="0" smtClean="0"/>
              <a:t> a </a:t>
            </a:r>
            <a:r>
              <a:rPr lang="de-DE" dirty="0" err="1" smtClean="0"/>
              <a:t>case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flexibility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programming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CVA</a:t>
            </a:r>
          </a:p>
          <a:p>
            <a:r>
              <a:rPr lang="de-DE" dirty="0" smtClean="0"/>
              <a:t>But, a </a:t>
            </a:r>
            <a:r>
              <a:rPr lang="de-DE" dirty="0" err="1" smtClean="0"/>
              <a:t>likely</a:t>
            </a:r>
            <a:r>
              <a:rPr lang="de-DE" dirty="0" smtClean="0"/>
              <a:t> </a:t>
            </a:r>
            <a:r>
              <a:rPr lang="de-DE" dirty="0" err="1" smtClean="0"/>
              <a:t>contributory</a:t>
            </a:r>
            <a:r>
              <a:rPr lang="de-DE" dirty="0" smtClean="0"/>
              <a:t> </a:t>
            </a:r>
            <a:r>
              <a:rPr lang="de-DE" dirty="0" err="1" smtClean="0"/>
              <a:t>cause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damage</a:t>
            </a:r>
            <a:r>
              <a:rPr lang="de-DE" dirty="0" smtClean="0"/>
              <a:t> </a:t>
            </a:r>
            <a:r>
              <a:rPr lang="de-DE" dirty="0" err="1" smtClean="0"/>
              <a:t>overall</a:t>
            </a:r>
            <a:r>
              <a:rPr lang="de-DE" dirty="0" smtClean="0"/>
              <a:t>,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lack </a:t>
            </a:r>
            <a:r>
              <a:rPr lang="de-DE" dirty="0" err="1" smtClean="0"/>
              <a:t>of</a:t>
            </a:r>
            <a:r>
              <a:rPr lang="de-DE" dirty="0" smtClean="0"/>
              <a:t> DRR </a:t>
            </a:r>
            <a:r>
              <a:rPr lang="de-DE" dirty="0" err="1" smtClean="0"/>
              <a:t>awareness</a:t>
            </a:r>
            <a:r>
              <a:rPr lang="de-DE" dirty="0" smtClean="0"/>
              <a:t> </a:t>
            </a:r>
            <a:r>
              <a:rPr lang="de-DE" dirty="0" err="1" smtClean="0"/>
              <a:t>amongst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house-builders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lack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effective</a:t>
            </a:r>
            <a:r>
              <a:rPr lang="de-DE" dirty="0" smtClean="0"/>
              <a:t> </a:t>
            </a:r>
            <a:r>
              <a:rPr lang="de-DE" dirty="0" err="1" smtClean="0"/>
              <a:t>building</a:t>
            </a:r>
            <a:r>
              <a:rPr lang="de-DE" dirty="0" smtClean="0"/>
              <a:t> </a:t>
            </a:r>
            <a:r>
              <a:rPr lang="de-DE" dirty="0" err="1" smtClean="0"/>
              <a:t>codes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authorities</a:t>
            </a:r>
            <a:r>
              <a:rPr lang="de-DE" dirty="0" smtClean="0"/>
              <a:t> </a:t>
            </a:r>
            <a:r>
              <a:rPr lang="mr-IN" dirty="0" smtClean="0"/>
              <a:t>–</a:t>
            </a:r>
            <a:r>
              <a:rPr lang="de-DE" dirty="0" smtClean="0"/>
              <a:t> </a:t>
            </a:r>
            <a:r>
              <a:rPr lang="de-DE" dirty="0" err="1" smtClean="0"/>
              <a:t>making</a:t>
            </a:r>
            <a:r>
              <a:rPr lang="de-DE" dirty="0" smtClean="0"/>
              <a:t> a </a:t>
            </a:r>
            <a:r>
              <a:rPr lang="de-DE" dirty="0" err="1" smtClean="0"/>
              <a:t>case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limit</a:t>
            </a:r>
            <a:r>
              <a:rPr lang="de-DE" dirty="0" smtClean="0"/>
              <a:t> individual-</a:t>
            </a:r>
            <a:r>
              <a:rPr lang="de-DE" dirty="0" err="1" smtClean="0"/>
              <a:t>household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repair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reconstruction</a:t>
            </a:r>
            <a:r>
              <a:rPr lang="de-DE" dirty="0" smtClean="0"/>
              <a:t> </a:t>
            </a:r>
            <a:endParaRPr lang="en-US" dirty="0"/>
          </a:p>
          <a:p>
            <a:endParaRPr lang="en-GB" dirty="0" smtClean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67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4. Shelter Cluster PowerPoint Template (2007 and later)">
  <a:themeElements>
    <a:clrScheme name="Shelter Cluster 3 Soft">
      <a:dk1>
        <a:sysClr val="windowText" lastClr="000000"/>
      </a:dk1>
      <a:lt1>
        <a:sysClr val="window" lastClr="FFFFFF"/>
      </a:lt1>
      <a:dk2>
        <a:srgbClr val="04314C"/>
      </a:dk2>
      <a:lt2>
        <a:srgbClr val="F6F6F6"/>
      </a:lt2>
      <a:accent1>
        <a:srgbClr val="365A70"/>
      </a:accent1>
      <a:accent2>
        <a:srgbClr val="FFC133"/>
      </a:accent2>
      <a:accent3>
        <a:srgbClr val="994345"/>
      </a:accent3>
      <a:accent4>
        <a:srgbClr val="84C559"/>
      </a:accent4>
      <a:accent5>
        <a:srgbClr val="FD3333"/>
      </a:accent5>
      <a:accent6>
        <a:srgbClr val="459FD5"/>
      </a:accent6>
      <a:hlink>
        <a:srgbClr val="994345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10830</TotalTime>
  <Words>2499</Words>
  <Application>Microsoft Macintosh PowerPoint</Application>
  <PresentationFormat>Widescreen</PresentationFormat>
  <Paragraphs>196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Calibri</vt:lpstr>
      <vt:lpstr>Gill Sans Infant MT</vt:lpstr>
      <vt:lpstr>Mangal</vt:lpstr>
      <vt:lpstr>Times New Roman</vt:lpstr>
      <vt:lpstr>Verdana</vt:lpstr>
      <vt:lpstr>Wingdings</vt:lpstr>
      <vt:lpstr>Arial</vt:lpstr>
      <vt:lpstr>1_4. Shelter Cluster PowerPoint Template (2007 and later)</vt:lpstr>
      <vt:lpstr>Session 10: CVA, Shelter coordination, and Disaster preparedness  </vt:lpstr>
      <vt:lpstr>Overall course principles – Review slide</vt:lpstr>
      <vt:lpstr>Session 10: CVA, Shelter coordination, and Disaster preparedness   </vt:lpstr>
      <vt:lpstr>Session 10: CVA, Shelter coordination, and Disaster preparedness</vt:lpstr>
      <vt:lpstr>Session 10: Parameters</vt:lpstr>
      <vt:lpstr>Session 10: Parameters, cont.</vt:lpstr>
      <vt:lpstr>Topic 1: Shelter and CVA for DRR during all phases of an emergency response  </vt:lpstr>
      <vt:lpstr>Topic 1: Shelter and CVA for DRR during all phases of an emergency response  </vt:lpstr>
      <vt:lpstr>Topic 1: Shelter and CVA for DRR during all phases of an emergency response  </vt:lpstr>
      <vt:lpstr>Topic 1: Shelter and CVA for DRR during all phases of an emergency response  </vt:lpstr>
      <vt:lpstr>Topic 1: Shelter and CVA for DRR during all phases of an emergency response  </vt:lpstr>
      <vt:lpstr>Topic 1: Shelter and CVA for DRR during all phases of an emergency response  </vt:lpstr>
      <vt:lpstr>Topic 1 review: Shelter Cluster SAG generic ToR (excerpt)</vt:lpstr>
      <vt:lpstr>Topic 1: Shelter and CVA for DRR during all phases of an emergency response   </vt:lpstr>
      <vt:lpstr>Topic 1: Shelter and CVA for DRR during all phases of an emergency response   </vt:lpstr>
      <vt:lpstr>Topic 1: Shelter and CVA for DRR during all phases of an emergency response   </vt:lpstr>
      <vt:lpstr>Topic 2: Shelter and CVA for permanent or preparedness clusters   </vt:lpstr>
      <vt:lpstr>Topic 2: Pakistan Shelter &amp; NFI Working Group Contingency Plan (2014) (Excerpt) </vt:lpstr>
      <vt:lpstr>Topic 2: Pakistan Shelter &amp; NFI Working Group Contingency Plan (2014) (Excerpt) </vt:lpstr>
      <vt:lpstr>Topic 2: Pakistan Shelter &amp; NFI Working Group Contingency Plan (2014) (Excerpt) </vt:lpstr>
      <vt:lpstr>Topic 2: Pakistan Shelter &amp; NFI Working Group Contingency Plan (2014) (Excerpt)</vt:lpstr>
      <vt:lpstr>Topic 2: Pakistan Shelter &amp; NFI Working Group Contingency Plan (2014) (Excerpt)</vt:lpstr>
      <vt:lpstr>Topic 2: Pakistan Shelter &amp; NFI Working Group Contingency Plan (2014) (Excerpt)</vt:lpstr>
      <vt:lpstr>Topic 3: Shelter and CVA for coordinating support for long-term capacity-building  </vt:lpstr>
      <vt:lpstr>Topic 3: Shelter and CVA for coordinating support for long-term capacity-building  </vt:lpstr>
      <vt:lpstr>Topic 3: Shelter and CVA for coordinating support for long-term capacity-building  </vt:lpstr>
      <vt:lpstr>Topic 3: Shelter and CVA for coordinating support for long-term capacity-building  </vt:lpstr>
      <vt:lpstr>Topic 3: Shelter and CVA for coordinating support for long-term capacity-building  </vt:lpstr>
      <vt:lpstr>Topic 3: Shelter and CVA for coordinating support for long-term capacity-building  </vt:lpstr>
      <vt:lpstr>Any questions?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kennedy</dc:creator>
  <cp:lastModifiedBy>james kennedy</cp:lastModifiedBy>
  <cp:revision>316</cp:revision>
  <dcterms:created xsi:type="dcterms:W3CDTF">2019-01-07T15:35:56Z</dcterms:created>
  <dcterms:modified xsi:type="dcterms:W3CDTF">2019-01-28T19:24:10Z</dcterms:modified>
</cp:coreProperties>
</file>