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svg" ContentType="image/svg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64"/>
  </p:notesMasterIdLst>
  <p:sldIdLst>
    <p:sldId id="271" r:id="rId2"/>
    <p:sldId id="309" r:id="rId3"/>
    <p:sldId id="263" r:id="rId4"/>
    <p:sldId id="260" r:id="rId5"/>
    <p:sldId id="310" r:id="rId6"/>
    <p:sldId id="311" r:id="rId7"/>
    <p:sldId id="313" r:id="rId8"/>
    <p:sldId id="314" r:id="rId9"/>
    <p:sldId id="312" r:id="rId10"/>
    <p:sldId id="302" r:id="rId11"/>
    <p:sldId id="300" r:id="rId12"/>
    <p:sldId id="301" r:id="rId13"/>
    <p:sldId id="261" r:id="rId14"/>
    <p:sldId id="303" r:id="rId15"/>
    <p:sldId id="305" r:id="rId16"/>
    <p:sldId id="306" r:id="rId17"/>
    <p:sldId id="307" r:id="rId18"/>
    <p:sldId id="308" r:id="rId19"/>
    <p:sldId id="266" r:id="rId20"/>
    <p:sldId id="315" r:id="rId21"/>
    <p:sldId id="273" r:id="rId22"/>
    <p:sldId id="316" r:id="rId23"/>
    <p:sldId id="317" r:id="rId24"/>
    <p:sldId id="318" r:id="rId25"/>
    <p:sldId id="319" r:id="rId26"/>
    <p:sldId id="276" r:id="rId27"/>
    <p:sldId id="320" r:id="rId28"/>
    <p:sldId id="321" r:id="rId29"/>
    <p:sldId id="322" r:id="rId30"/>
    <p:sldId id="323" r:id="rId31"/>
    <p:sldId id="324" r:id="rId32"/>
    <p:sldId id="325" r:id="rId33"/>
    <p:sldId id="326" r:id="rId34"/>
    <p:sldId id="277" r:id="rId35"/>
    <p:sldId id="278" r:id="rId36"/>
    <p:sldId id="327" r:id="rId37"/>
    <p:sldId id="329" r:id="rId38"/>
    <p:sldId id="328" r:id="rId39"/>
    <p:sldId id="268" r:id="rId40"/>
    <p:sldId id="274" r:id="rId41"/>
    <p:sldId id="275" r:id="rId42"/>
    <p:sldId id="330" r:id="rId43"/>
    <p:sldId id="269" r:id="rId44"/>
    <p:sldId id="333" r:id="rId45"/>
    <p:sldId id="331" r:id="rId46"/>
    <p:sldId id="332" r:id="rId47"/>
    <p:sldId id="286" r:id="rId48"/>
    <p:sldId id="287" r:id="rId49"/>
    <p:sldId id="334" r:id="rId50"/>
    <p:sldId id="335" r:id="rId51"/>
    <p:sldId id="289" r:id="rId52"/>
    <p:sldId id="290" r:id="rId53"/>
    <p:sldId id="336" r:id="rId54"/>
    <p:sldId id="337" r:id="rId55"/>
    <p:sldId id="338" r:id="rId56"/>
    <p:sldId id="339" r:id="rId57"/>
    <p:sldId id="292" r:id="rId58"/>
    <p:sldId id="340" r:id="rId59"/>
    <p:sldId id="341" r:id="rId60"/>
    <p:sldId id="342" r:id="rId61"/>
    <p:sldId id="343" r:id="rId62"/>
    <p:sldId id="288" r:id="rId6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notesMaster" Target="notesMasters/notesMaster1.xml"/><Relationship Id="rId65" Type="http://schemas.openxmlformats.org/officeDocument/2006/relationships/presProps" Target="presProps.xml"/><Relationship Id="rId66" Type="http://schemas.openxmlformats.org/officeDocument/2006/relationships/viewProps" Target="viewProps.xml"/><Relationship Id="rId67" Type="http://schemas.openxmlformats.org/officeDocument/2006/relationships/theme" Target="theme/theme1.xml"/><Relationship Id="rId68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image" Target="../media/image3.jpeg"/><Relationship Id="rId2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6F474A-A665-9E46-AF83-09D076E93AAD}" type="doc">
      <dgm:prSet loTypeId="urn:microsoft.com/office/officeart/2005/8/layout/vList4#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9D50587-B08B-D04F-873B-2861AA7A2ECF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 w="28575" cmpd="sng"/>
      </dgm:spPr>
      <dgm:t>
        <a:bodyPr/>
        <a:lstStyle/>
        <a:p>
          <a:r>
            <a:rPr lang="en-US" sz="2000" b="1" dirty="0" smtClean="0">
              <a:solidFill>
                <a:srgbClr val="7F7F7F"/>
              </a:solidFill>
            </a:rPr>
            <a:t>Beneficiary needs</a:t>
          </a:r>
        </a:p>
        <a:p>
          <a:r>
            <a:rPr lang="en-US" sz="1600" dirty="0" smtClean="0">
              <a:solidFill>
                <a:schemeClr val="bg1">
                  <a:lumMod val="50000"/>
                </a:schemeClr>
              </a:solidFill>
              <a:effectLst/>
            </a:rPr>
            <a:t>Cash already in use by target population</a:t>
          </a:r>
        </a:p>
        <a:p>
          <a:r>
            <a:rPr lang="en-US" sz="1600" dirty="0" smtClean="0">
              <a:solidFill>
                <a:schemeClr val="bg1">
                  <a:lumMod val="50000"/>
                </a:schemeClr>
              </a:solidFill>
              <a:effectLst/>
            </a:rPr>
            <a:t>People cannot access food or income for basic needs</a:t>
          </a:r>
        </a:p>
        <a:p>
          <a:r>
            <a:rPr lang="en-US" sz="1600" dirty="0" smtClean="0">
              <a:solidFill>
                <a:schemeClr val="bg1">
                  <a:lumMod val="50000"/>
                </a:schemeClr>
              </a:solidFill>
              <a:effectLst/>
            </a:rPr>
            <a:t>Protection related risks will not be amplified</a:t>
          </a:r>
          <a:endParaRPr lang="en-US" sz="2000" b="1" dirty="0">
            <a:solidFill>
              <a:srgbClr val="7F7F7F"/>
            </a:solidFill>
          </a:endParaRPr>
        </a:p>
      </dgm:t>
    </dgm:pt>
    <dgm:pt modelId="{2674EAFF-93FA-A942-85CF-CDED046240AE}" type="parTrans" cxnId="{EBFE0ADE-36D1-724D-A68E-E5C43F7A6A03}">
      <dgm:prSet/>
      <dgm:spPr/>
      <dgm:t>
        <a:bodyPr/>
        <a:lstStyle/>
        <a:p>
          <a:endParaRPr lang="en-US"/>
        </a:p>
      </dgm:t>
    </dgm:pt>
    <dgm:pt modelId="{AFB45BE8-4F8D-3449-9C52-DAD4E37678AC}" type="sibTrans" cxnId="{EBFE0ADE-36D1-724D-A68E-E5C43F7A6A03}">
      <dgm:prSet/>
      <dgm:spPr/>
      <dgm:t>
        <a:bodyPr/>
        <a:lstStyle/>
        <a:p>
          <a:endParaRPr lang="en-US"/>
        </a:p>
      </dgm:t>
    </dgm:pt>
    <dgm:pt modelId="{7E6BAF0A-EC5C-8547-AC3E-CD2CC23C1061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bg1">
                  <a:lumMod val="50000"/>
                </a:schemeClr>
              </a:solidFill>
              <a:effectLst/>
            </a:rPr>
            <a:t>Market conditions</a:t>
          </a:r>
          <a:endParaRPr lang="en-US" sz="2000" dirty="0" smtClean="0"/>
        </a:p>
        <a:p>
          <a:r>
            <a:rPr lang="en-US" sz="1500" dirty="0" smtClean="0">
              <a:solidFill>
                <a:schemeClr val="bg1">
                  <a:lumMod val="50000"/>
                </a:schemeClr>
              </a:solidFill>
              <a:effectLst/>
            </a:rPr>
            <a:t>Functioning market regularly supplied to meet demand </a:t>
          </a:r>
        </a:p>
        <a:p>
          <a:r>
            <a:rPr lang="en-US" sz="1500" dirty="0" smtClean="0">
              <a:solidFill>
                <a:schemeClr val="bg1">
                  <a:lumMod val="50000"/>
                </a:schemeClr>
              </a:solidFill>
              <a:effectLst/>
            </a:rPr>
            <a:t>Items needed to meet needs are locally available </a:t>
          </a:r>
        </a:p>
        <a:p>
          <a:r>
            <a:rPr lang="en-US" sz="1500" dirty="0" smtClean="0">
              <a:solidFill>
                <a:schemeClr val="bg1">
                  <a:lumMod val="50000"/>
                </a:schemeClr>
              </a:solidFill>
              <a:effectLst/>
            </a:rPr>
            <a:t>Markets accessible (physical, safety, resources)</a:t>
          </a:r>
          <a:endParaRPr lang="en-US" sz="1500" dirty="0"/>
        </a:p>
      </dgm:t>
    </dgm:pt>
    <dgm:pt modelId="{52039B4E-0FFE-EB46-8B8A-F71EFBEEA1D0}" type="parTrans" cxnId="{20BDD513-4B3F-1E43-8026-F45FCEDB4881}">
      <dgm:prSet/>
      <dgm:spPr/>
      <dgm:t>
        <a:bodyPr/>
        <a:lstStyle/>
        <a:p>
          <a:endParaRPr lang="en-US"/>
        </a:p>
      </dgm:t>
    </dgm:pt>
    <dgm:pt modelId="{CFA89490-B15B-6141-8399-DFC6177FD7BF}" type="sibTrans" cxnId="{20BDD513-4B3F-1E43-8026-F45FCEDB4881}">
      <dgm:prSet/>
      <dgm:spPr/>
      <dgm:t>
        <a:bodyPr/>
        <a:lstStyle/>
        <a:p>
          <a:endParaRPr lang="en-US"/>
        </a:p>
      </dgm:t>
    </dgm:pt>
    <dgm:pt modelId="{ABF589F4-AE70-E744-8EE1-150D63E163A4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bg1">
                  <a:lumMod val="50000"/>
                </a:schemeClr>
              </a:solidFill>
              <a:effectLst/>
            </a:rPr>
            <a:t>Operational conditions</a:t>
          </a:r>
          <a:endParaRPr lang="en-US" sz="2000" dirty="0" smtClean="0"/>
        </a:p>
        <a:p>
          <a:r>
            <a:rPr lang="en-US" sz="1500" dirty="0" smtClean="0">
              <a:solidFill>
                <a:schemeClr val="bg1">
                  <a:lumMod val="50000"/>
                </a:schemeClr>
              </a:solidFill>
              <a:effectLst/>
            </a:rPr>
            <a:t>Cash can be delivered safely and effectively</a:t>
          </a:r>
          <a:endParaRPr lang="en-US" sz="1500" dirty="0" smtClean="0"/>
        </a:p>
        <a:p>
          <a:r>
            <a:rPr lang="en-US" sz="1500" dirty="0" smtClean="0">
              <a:solidFill>
                <a:schemeClr val="bg1">
                  <a:lumMod val="50000"/>
                </a:schemeClr>
              </a:solidFill>
              <a:effectLst/>
            </a:rPr>
            <a:t>Functional and reliable payment systems  </a:t>
          </a:r>
        </a:p>
        <a:p>
          <a:r>
            <a:rPr lang="en-US" sz="1500" dirty="0" smtClean="0">
              <a:solidFill>
                <a:srgbClr val="7F7F7F"/>
              </a:solidFill>
            </a:rPr>
            <a:t>Programmatic expertise and operational capacity</a:t>
          </a:r>
          <a:endParaRPr lang="en-US" sz="1500" dirty="0">
            <a:solidFill>
              <a:srgbClr val="7F7F7F"/>
            </a:solidFill>
          </a:endParaRPr>
        </a:p>
      </dgm:t>
    </dgm:pt>
    <dgm:pt modelId="{5042B4A8-AF28-0F42-92E6-2709A1C51149}" type="parTrans" cxnId="{C65175CA-971C-094B-8F10-C1873F277F58}">
      <dgm:prSet/>
      <dgm:spPr/>
      <dgm:t>
        <a:bodyPr/>
        <a:lstStyle/>
        <a:p>
          <a:endParaRPr lang="en-US"/>
        </a:p>
      </dgm:t>
    </dgm:pt>
    <dgm:pt modelId="{630B50B8-3CFF-C741-AAEC-73E788DAA33E}" type="sibTrans" cxnId="{C65175CA-971C-094B-8F10-C1873F277F58}">
      <dgm:prSet/>
      <dgm:spPr/>
      <dgm:t>
        <a:bodyPr/>
        <a:lstStyle/>
        <a:p>
          <a:endParaRPr lang="en-US"/>
        </a:p>
      </dgm:t>
    </dgm:pt>
    <dgm:pt modelId="{A83BC809-A40D-A04E-BB26-BA6760537D34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b="1" dirty="0" smtClean="0">
              <a:solidFill>
                <a:schemeClr val="bg1">
                  <a:lumMod val="50000"/>
                </a:schemeClr>
              </a:solidFill>
              <a:effectLst/>
            </a:rPr>
            <a:t>Community and political acceptance</a:t>
          </a:r>
        </a:p>
        <a:p>
          <a:r>
            <a:rPr lang="en-US" sz="1600" dirty="0" smtClean="0">
              <a:solidFill>
                <a:schemeClr val="bg1">
                  <a:lumMod val="50000"/>
                </a:schemeClr>
              </a:solidFill>
              <a:effectLst/>
            </a:rPr>
            <a:t>Community awareness and acceptance of cash</a:t>
          </a:r>
        </a:p>
        <a:p>
          <a:r>
            <a:rPr lang="en-US" sz="1600" dirty="0" smtClean="0">
              <a:solidFill>
                <a:schemeClr val="bg1">
                  <a:lumMod val="50000"/>
                </a:schemeClr>
              </a:solidFill>
              <a:effectLst/>
            </a:rPr>
            <a:t>Political awareness and acceptance of cash</a:t>
          </a:r>
          <a:endParaRPr lang="en-US" sz="2000" dirty="0"/>
        </a:p>
      </dgm:t>
    </dgm:pt>
    <dgm:pt modelId="{885FC2DC-3CED-9440-95A4-CCA5F4E14BB4}" type="parTrans" cxnId="{2CDE2684-032A-FE48-B334-679AD3CA4A45}">
      <dgm:prSet/>
      <dgm:spPr/>
      <dgm:t>
        <a:bodyPr/>
        <a:lstStyle/>
        <a:p>
          <a:endParaRPr lang="en-US"/>
        </a:p>
      </dgm:t>
    </dgm:pt>
    <dgm:pt modelId="{7FBE3A21-9FFF-E64F-A390-0FE2A5F901FB}" type="sibTrans" cxnId="{2CDE2684-032A-FE48-B334-679AD3CA4A45}">
      <dgm:prSet/>
      <dgm:spPr/>
      <dgm:t>
        <a:bodyPr/>
        <a:lstStyle/>
        <a:p>
          <a:endParaRPr lang="en-US"/>
        </a:p>
      </dgm:t>
    </dgm:pt>
    <dgm:pt modelId="{F275FB82-9311-F44E-B203-E1D8B59AB2A2}" type="pres">
      <dgm:prSet presAssocID="{116F474A-A665-9E46-AF83-09D076E93AA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69CAE2-E7C3-5145-A009-E996CE0A2617}" type="pres">
      <dgm:prSet presAssocID="{A9D50587-B08B-D04F-873B-2861AA7A2ECF}" presName="comp" presStyleCnt="0"/>
      <dgm:spPr/>
    </dgm:pt>
    <dgm:pt modelId="{B0E8EE06-95AE-5141-A66F-67532344DD55}" type="pres">
      <dgm:prSet presAssocID="{A9D50587-B08B-D04F-873B-2861AA7A2ECF}" presName="box" presStyleLbl="node1" presStyleIdx="0" presStyleCnt="4"/>
      <dgm:spPr/>
      <dgm:t>
        <a:bodyPr/>
        <a:lstStyle/>
        <a:p>
          <a:endParaRPr lang="en-US"/>
        </a:p>
      </dgm:t>
    </dgm:pt>
    <dgm:pt modelId="{60D82A93-0DCE-3741-B520-2E51A3B4963E}" type="pres">
      <dgm:prSet presAssocID="{A9D50587-B08B-D04F-873B-2861AA7A2ECF}" presName="img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DBFC923B-4BCF-EE49-A453-B388AC2A5343}" type="pres">
      <dgm:prSet presAssocID="{A9D50587-B08B-D04F-873B-2861AA7A2ECF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6C1B8D-DE51-EF41-97DE-763D58866F61}" type="pres">
      <dgm:prSet presAssocID="{AFB45BE8-4F8D-3449-9C52-DAD4E37678AC}" presName="spacer" presStyleCnt="0"/>
      <dgm:spPr/>
    </dgm:pt>
    <dgm:pt modelId="{6C5E59C9-FB46-4E47-9F0E-EC472DA6E757}" type="pres">
      <dgm:prSet presAssocID="{A83BC809-A40D-A04E-BB26-BA6760537D34}" presName="comp" presStyleCnt="0"/>
      <dgm:spPr/>
    </dgm:pt>
    <dgm:pt modelId="{807DB638-7DD8-5046-BF4B-87B7BF91F5B3}" type="pres">
      <dgm:prSet presAssocID="{A83BC809-A40D-A04E-BB26-BA6760537D34}" presName="box" presStyleLbl="node1" presStyleIdx="1" presStyleCnt="4"/>
      <dgm:spPr/>
      <dgm:t>
        <a:bodyPr/>
        <a:lstStyle/>
        <a:p>
          <a:endParaRPr lang="en-US"/>
        </a:p>
      </dgm:t>
    </dgm:pt>
    <dgm:pt modelId="{690809B2-A032-134E-ABE7-347BE1C679E7}" type="pres">
      <dgm:prSet presAssocID="{A83BC809-A40D-A04E-BB26-BA6760537D34}" presName="img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7E625798-4C4D-534F-8219-FB7A7179EF0B}" type="pres">
      <dgm:prSet presAssocID="{A83BC809-A40D-A04E-BB26-BA6760537D34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BA8BDE-C514-874D-81CC-D3925540F2CA}" type="pres">
      <dgm:prSet presAssocID="{7FBE3A21-9FFF-E64F-A390-0FE2A5F901FB}" presName="spacer" presStyleCnt="0"/>
      <dgm:spPr/>
    </dgm:pt>
    <dgm:pt modelId="{4B794B2E-00CD-EC47-9E67-8CED4DAA491B}" type="pres">
      <dgm:prSet presAssocID="{7E6BAF0A-EC5C-8547-AC3E-CD2CC23C1061}" presName="comp" presStyleCnt="0"/>
      <dgm:spPr/>
    </dgm:pt>
    <dgm:pt modelId="{135068B8-BC68-E048-8B1C-587237312F96}" type="pres">
      <dgm:prSet presAssocID="{7E6BAF0A-EC5C-8547-AC3E-CD2CC23C1061}" presName="box" presStyleLbl="node1" presStyleIdx="2" presStyleCnt="4"/>
      <dgm:spPr/>
      <dgm:t>
        <a:bodyPr/>
        <a:lstStyle/>
        <a:p>
          <a:endParaRPr lang="en-US"/>
        </a:p>
      </dgm:t>
    </dgm:pt>
    <dgm:pt modelId="{B41F68A2-45CF-F645-8CE5-0CDEE30CEBB6}" type="pres">
      <dgm:prSet presAssocID="{7E6BAF0A-EC5C-8547-AC3E-CD2CC23C1061}" presName="img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</dgm:spPr>
    </dgm:pt>
    <dgm:pt modelId="{04707910-D85D-4744-8598-36278D9A20C2}" type="pres">
      <dgm:prSet presAssocID="{7E6BAF0A-EC5C-8547-AC3E-CD2CC23C1061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086E9B-FF08-C84F-9113-1DEF787B7742}" type="pres">
      <dgm:prSet presAssocID="{CFA89490-B15B-6141-8399-DFC6177FD7BF}" presName="spacer" presStyleCnt="0"/>
      <dgm:spPr/>
    </dgm:pt>
    <dgm:pt modelId="{D2331209-CD90-7442-9A1F-DAD2DD3E9D58}" type="pres">
      <dgm:prSet presAssocID="{ABF589F4-AE70-E744-8EE1-150D63E163A4}" presName="comp" presStyleCnt="0"/>
      <dgm:spPr/>
    </dgm:pt>
    <dgm:pt modelId="{4B3E52E4-C4C1-4249-9FD6-A186E2976A71}" type="pres">
      <dgm:prSet presAssocID="{ABF589F4-AE70-E744-8EE1-150D63E163A4}" presName="box" presStyleLbl="node1" presStyleIdx="3" presStyleCnt="4"/>
      <dgm:spPr/>
      <dgm:t>
        <a:bodyPr/>
        <a:lstStyle/>
        <a:p>
          <a:endParaRPr lang="en-US"/>
        </a:p>
      </dgm:t>
    </dgm:pt>
    <dgm:pt modelId="{D423D599-D722-3A4D-A1E7-707B2482EE66}" type="pres">
      <dgm:prSet presAssocID="{ABF589F4-AE70-E744-8EE1-150D63E163A4}" presName="img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</dgm:spPr>
    </dgm:pt>
    <dgm:pt modelId="{D52C62E3-AA60-2A4B-B0F6-FAF025ECABD9}" type="pres">
      <dgm:prSet presAssocID="{ABF589F4-AE70-E744-8EE1-150D63E163A4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BDD513-4B3F-1E43-8026-F45FCEDB4881}" srcId="{116F474A-A665-9E46-AF83-09D076E93AAD}" destId="{7E6BAF0A-EC5C-8547-AC3E-CD2CC23C1061}" srcOrd="2" destOrd="0" parTransId="{52039B4E-0FFE-EB46-8B8A-F71EFBEEA1D0}" sibTransId="{CFA89490-B15B-6141-8399-DFC6177FD7BF}"/>
    <dgm:cxn modelId="{AF3B392A-E983-9345-8134-768464BDCBE2}" type="presOf" srcId="{A83BC809-A40D-A04E-BB26-BA6760537D34}" destId="{807DB638-7DD8-5046-BF4B-87B7BF91F5B3}" srcOrd="0" destOrd="0" presId="urn:microsoft.com/office/officeart/2005/8/layout/vList4#1"/>
    <dgm:cxn modelId="{9F5C38A9-F1B9-124E-9C43-82D23EF44171}" type="presOf" srcId="{A83BC809-A40D-A04E-BB26-BA6760537D34}" destId="{7E625798-4C4D-534F-8219-FB7A7179EF0B}" srcOrd="1" destOrd="0" presId="urn:microsoft.com/office/officeart/2005/8/layout/vList4#1"/>
    <dgm:cxn modelId="{36B961F7-7A46-1F43-941A-DA4D520BDA00}" type="presOf" srcId="{A9D50587-B08B-D04F-873B-2861AA7A2ECF}" destId="{DBFC923B-4BCF-EE49-A453-B388AC2A5343}" srcOrd="1" destOrd="0" presId="urn:microsoft.com/office/officeart/2005/8/layout/vList4#1"/>
    <dgm:cxn modelId="{0244668A-EF5D-E041-A074-5D5597739178}" type="presOf" srcId="{ABF589F4-AE70-E744-8EE1-150D63E163A4}" destId="{4B3E52E4-C4C1-4249-9FD6-A186E2976A71}" srcOrd="0" destOrd="0" presId="urn:microsoft.com/office/officeart/2005/8/layout/vList4#1"/>
    <dgm:cxn modelId="{6BB5A83C-CF4E-7140-B387-C4D4BCFAA9C0}" type="presOf" srcId="{ABF589F4-AE70-E744-8EE1-150D63E163A4}" destId="{D52C62E3-AA60-2A4B-B0F6-FAF025ECABD9}" srcOrd="1" destOrd="0" presId="urn:microsoft.com/office/officeart/2005/8/layout/vList4#1"/>
    <dgm:cxn modelId="{EBFE0ADE-36D1-724D-A68E-E5C43F7A6A03}" srcId="{116F474A-A665-9E46-AF83-09D076E93AAD}" destId="{A9D50587-B08B-D04F-873B-2861AA7A2ECF}" srcOrd="0" destOrd="0" parTransId="{2674EAFF-93FA-A942-85CF-CDED046240AE}" sibTransId="{AFB45BE8-4F8D-3449-9C52-DAD4E37678AC}"/>
    <dgm:cxn modelId="{F31D1F6F-3AD8-2B4D-87AA-00284274E775}" type="presOf" srcId="{116F474A-A665-9E46-AF83-09D076E93AAD}" destId="{F275FB82-9311-F44E-B203-E1D8B59AB2A2}" srcOrd="0" destOrd="0" presId="urn:microsoft.com/office/officeart/2005/8/layout/vList4#1"/>
    <dgm:cxn modelId="{AFD33937-97C0-844C-9DB5-33E698DD874F}" type="presOf" srcId="{7E6BAF0A-EC5C-8547-AC3E-CD2CC23C1061}" destId="{04707910-D85D-4744-8598-36278D9A20C2}" srcOrd="1" destOrd="0" presId="urn:microsoft.com/office/officeart/2005/8/layout/vList4#1"/>
    <dgm:cxn modelId="{D01A7947-52FC-304A-AC18-ED89112ACCB8}" type="presOf" srcId="{A9D50587-B08B-D04F-873B-2861AA7A2ECF}" destId="{B0E8EE06-95AE-5141-A66F-67532344DD55}" srcOrd="0" destOrd="0" presId="urn:microsoft.com/office/officeart/2005/8/layout/vList4#1"/>
    <dgm:cxn modelId="{7F632F3A-E741-E647-ACC5-77E313B831C9}" type="presOf" srcId="{7E6BAF0A-EC5C-8547-AC3E-CD2CC23C1061}" destId="{135068B8-BC68-E048-8B1C-587237312F96}" srcOrd="0" destOrd="0" presId="urn:microsoft.com/office/officeart/2005/8/layout/vList4#1"/>
    <dgm:cxn modelId="{2CDE2684-032A-FE48-B334-679AD3CA4A45}" srcId="{116F474A-A665-9E46-AF83-09D076E93AAD}" destId="{A83BC809-A40D-A04E-BB26-BA6760537D34}" srcOrd="1" destOrd="0" parTransId="{885FC2DC-3CED-9440-95A4-CCA5F4E14BB4}" sibTransId="{7FBE3A21-9FFF-E64F-A390-0FE2A5F901FB}"/>
    <dgm:cxn modelId="{C65175CA-971C-094B-8F10-C1873F277F58}" srcId="{116F474A-A665-9E46-AF83-09D076E93AAD}" destId="{ABF589F4-AE70-E744-8EE1-150D63E163A4}" srcOrd="3" destOrd="0" parTransId="{5042B4A8-AF28-0F42-92E6-2709A1C51149}" sibTransId="{630B50B8-3CFF-C741-AAEC-73E788DAA33E}"/>
    <dgm:cxn modelId="{C2399A54-D8DF-E143-AEFF-E6AB01AAE7C4}" type="presParOf" srcId="{F275FB82-9311-F44E-B203-E1D8B59AB2A2}" destId="{3069CAE2-E7C3-5145-A009-E996CE0A2617}" srcOrd="0" destOrd="0" presId="urn:microsoft.com/office/officeart/2005/8/layout/vList4#1"/>
    <dgm:cxn modelId="{E5CEE187-42C8-9D44-B4A5-EA3250BD0153}" type="presParOf" srcId="{3069CAE2-E7C3-5145-A009-E996CE0A2617}" destId="{B0E8EE06-95AE-5141-A66F-67532344DD55}" srcOrd="0" destOrd="0" presId="urn:microsoft.com/office/officeart/2005/8/layout/vList4#1"/>
    <dgm:cxn modelId="{79B01D0F-D240-004A-AF64-E412D0A90C98}" type="presParOf" srcId="{3069CAE2-E7C3-5145-A009-E996CE0A2617}" destId="{60D82A93-0DCE-3741-B520-2E51A3B4963E}" srcOrd="1" destOrd="0" presId="urn:microsoft.com/office/officeart/2005/8/layout/vList4#1"/>
    <dgm:cxn modelId="{129FFFF9-5998-AA42-A0CA-4AFFD3D0FC50}" type="presParOf" srcId="{3069CAE2-E7C3-5145-A009-E996CE0A2617}" destId="{DBFC923B-4BCF-EE49-A453-B388AC2A5343}" srcOrd="2" destOrd="0" presId="urn:microsoft.com/office/officeart/2005/8/layout/vList4#1"/>
    <dgm:cxn modelId="{FB9E3037-6F81-B544-B18B-CB729265E019}" type="presParOf" srcId="{F275FB82-9311-F44E-B203-E1D8B59AB2A2}" destId="{946C1B8D-DE51-EF41-97DE-763D58866F61}" srcOrd="1" destOrd="0" presId="urn:microsoft.com/office/officeart/2005/8/layout/vList4#1"/>
    <dgm:cxn modelId="{6C03ADDF-1401-A843-8A4F-721CCADC05F1}" type="presParOf" srcId="{F275FB82-9311-F44E-B203-E1D8B59AB2A2}" destId="{6C5E59C9-FB46-4E47-9F0E-EC472DA6E757}" srcOrd="2" destOrd="0" presId="urn:microsoft.com/office/officeart/2005/8/layout/vList4#1"/>
    <dgm:cxn modelId="{B77193CE-F62B-3448-A34F-E33B392F3D3B}" type="presParOf" srcId="{6C5E59C9-FB46-4E47-9F0E-EC472DA6E757}" destId="{807DB638-7DD8-5046-BF4B-87B7BF91F5B3}" srcOrd="0" destOrd="0" presId="urn:microsoft.com/office/officeart/2005/8/layout/vList4#1"/>
    <dgm:cxn modelId="{0E312AA7-2B40-554F-888B-DF49E08E3863}" type="presParOf" srcId="{6C5E59C9-FB46-4E47-9F0E-EC472DA6E757}" destId="{690809B2-A032-134E-ABE7-347BE1C679E7}" srcOrd="1" destOrd="0" presId="urn:microsoft.com/office/officeart/2005/8/layout/vList4#1"/>
    <dgm:cxn modelId="{701ADE4C-FF31-8C44-8C56-D3D684D688AC}" type="presParOf" srcId="{6C5E59C9-FB46-4E47-9F0E-EC472DA6E757}" destId="{7E625798-4C4D-534F-8219-FB7A7179EF0B}" srcOrd="2" destOrd="0" presId="urn:microsoft.com/office/officeart/2005/8/layout/vList4#1"/>
    <dgm:cxn modelId="{A35475AF-7B4E-244A-9253-98F0B140E854}" type="presParOf" srcId="{F275FB82-9311-F44E-B203-E1D8B59AB2A2}" destId="{C2BA8BDE-C514-874D-81CC-D3925540F2CA}" srcOrd="3" destOrd="0" presId="urn:microsoft.com/office/officeart/2005/8/layout/vList4#1"/>
    <dgm:cxn modelId="{7A9E3AA2-7845-054A-80A6-0DFF378D9064}" type="presParOf" srcId="{F275FB82-9311-F44E-B203-E1D8B59AB2A2}" destId="{4B794B2E-00CD-EC47-9E67-8CED4DAA491B}" srcOrd="4" destOrd="0" presId="urn:microsoft.com/office/officeart/2005/8/layout/vList4#1"/>
    <dgm:cxn modelId="{59B4BF43-CF40-B447-9E68-FD78D40513EC}" type="presParOf" srcId="{4B794B2E-00CD-EC47-9E67-8CED4DAA491B}" destId="{135068B8-BC68-E048-8B1C-587237312F96}" srcOrd="0" destOrd="0" presId="urn:microsoft.com/office/officeart/2005/8/layout/vList4#1"/>
    <dgm:cxn modelId="{459724A9-3D59-CF45-A091-70054AF36396}" type="presParOf" srcId="{4B794B2E-00CD-EC47-9E67-8CED4DAA491B}" destId="{B41F68A2-45CF-F645-8CE5-0CDEE30CEBB6}" srcOrd="1" destOrd="0" presId="urn:microsoft.com/office/officeart/2005/8/layout/vList4#1"/>
    <dgm:cxn modelId="{83D152FE-2D19-3B49-ABC0-39C520A8092D}" type="presParOf" srcId="{4B794B2E-00CD-EC47-9E67-8CED4DAA491B}" destId="{04707910-D85D-4744-8598-36278D9A20C2}" srcOrd="2" destOrd="0" presId="urn:microsoft.com/office/officeart/2005/8/layout/vList4#1"/>
    <dgm:cxn modelId="{61E6090D-4FF7-3B44-99AB-F5E0D77C85CB}" type="presParOf" srcId="{F275FB82-9311-F44E-B203-E1D8B59AB2A2}" destId="{36086E9B-FF08-C84F-9113-1DEF787B7742}" srcOrd="5" destOrd="0" presId="urn:microsoft.com/office/officeart/2005/8/layout/vList4#1"/>
    <dgm:cxn modelId="{2F78652D-A72A-7E4F-86A2-722A633565F5}" type="presParOf" srcId="{F275FB82-9311-F44E-B203-E1D8B59AB2A2}" destId="{D2331209-CD90-7442-9A1F-DAD2DD3E9D58}" srcOrd="6" destOrd="0" presId="urn:microsoft.com/office/officeart/2005/8/layout/vList4#1"/>
    <dgm:cxn modelId="{E2DD9287-0935-E84D-9CB7-A7B1984CC88D}" type="presParOf" srcId="{D2331209-CD90-7442-9A1F-DAD2DD3E9D58}" destId="{4B3E52E4-C4C1-4249-9FD6-A186E2976A71}" srcOrd="0" destOrd="0" presId="urn:microsoft.com/office/officeart/2005/8/layout/vList4#1"/>
    <dgm:cxn modelId="{97A6D4B0-6DBE-0D43-BE73-3EDDBAD1005F}" type="presParOf" srcId="{D2331209-CD90-7442-9A1F-DAD2DD3E9D58}" destId="{D423D599-D722-3A4D-A1E7-707B2482EE66}" srcOrd="1" destOrd="0" presId="urn:microsoft.com/office/officeart/2005/8/layout/vList4#1"/>
    <dgm:cxn modelId="{FCC84CDB-9EC6-FA4B-B6A3-2AD2D5A6190A}" type="presParOf" srcId="{D2331209-CD90-7442-9A1F-DAD2DD3E9D58}" destId="{D52C62E3-AA60-2A4B-B0F6-FAF025ECABD9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50FF75-E03F-FD4E-9612-30ED81AC2CC1}" type="doc">
      <dgm:prSet loTypeId="urn:microsoft.com/office/officeart/2005/8/layout/cycle5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E392228-391E-7A4E-A7E3-3FA4A5B741AF}">
      <dgm:prSet phldrT="[Text]" custT="1"/>
      <dgm:spPr>
        <a:solidFill>
          <a:schemeClr val="bg1">
            <a:lumMod val="50000"/>
          </a:schemeClr>
        </a:solidFill>
        <a:ln w="19050" cmpd="sng">
          <a:solidFill>
            <a:srgbClr val="C40000"/>
          </a:solidFill>
        </a:ln>
      </dgm:spPr>
      <dgm:t>
        <a:bodyPr/>
        <a:lstStyle/>
        <a:p>
          <a:r>
            <a:rPr lang="en-US" sz="2000" dirty="0" smtClean="0"/>
            <a:t>Preparedness</a:t>
          </a:r>
          <a:endParaRPr lang="en-US" sz="2000" dirty="0"/>
        </a:p>
      </dgm:t>
    </dgm:pt>
    <dgm:pt modelId="{4A6C2B39-4B87-C542-BD73-8706B1BF4F85}" type="parTrans" cxnId="{FC717E70-2A57-794E-BBBA-ABE926078D53}">
      <dgm:prSet/>
      <dgm:spPr/>
      <dgm:t>
        <a:bodyPr/>
        <a:lstStyle/>
        <a:p>
          <a:endParaRPr lang="en-US"/>
        </a:p>
      </dgm:t>
    </dgm:pt>
    <dgm:pt modelId="{101EE4BD-4C73-9645-9A34-B0242D010F3E}" type="sibTrans" cxnId="{FC717E70-2A57-794E-BBBA-ABE926078D53}">
      <dgm:prSet/>
      <dgm:spPr>
        <a:ln w="57150" cmpd="sng">
          <a:solidFill>
            <a:srgbClr val="C40000"/>
          </a:solidFill>
        </a:ln>
      </dgm:spPr>
      <dgm:t>
        <a:bodyPr/>
        <a:lstStyle/>
        <a:p>
          <a:endParaRPr lang="en-US"/>
        </a:p>
      </dgm:t>
    </dgm:pt>
    <dgm:pt modelId="{357F849B-0A83-924F-B71A-891A1DC84EA3}">
      <dgm:prSet phldrT="[Text]" custT="1"/>
      <dgm:spPr>
        <a:solidFill>
          <a:srgbClr val="7F7F7F"/>
        </a:solidFill>
        <a:ln w="28575" cmpd="sng">
          <a:solidFill>
            <a:srgbClr val="C40000"/>
          </a:solidFill>
        </a:ln>
      </dgm:spPr>
      <dgm:t>
        <a:bodyPr/>
        <a:lstStyle/>
        <a:p>
          <a:r>
            <a:rPr lang="en-US" sz="2000" dirty="0" smtClean="0"/>
            <a:t>Situation and Response Analysis</a:t>
          </a:r>
          <a:endParaRPr lang="en-US" sz="2000" dirty="0"/>
        </a:p>
      </dgm:t>
    </dgm:pt>
    <dgm:pt modelId="{CB2138A2-E2CD-8F46-887A-45C1401D0269}" type="parTrans" cxnId="{1F39B6AD-F394-504F-8AD7-A34AA10AB3C9}">
      <dgm:prSet/>
      <dgm:spPr/>
      <dgm:t>
        <a:bodyPr/>
        <a:lstStyle/>
        <a:p>
          <a:endParaRPr lang="en-US"/>
        </a:p>
      </dgm:t>
    </dgm:pt>
    <dgm:pt modelId="{AA44EC02-B31B-F04E-A866-CC3FC410BD39}" type="sibTrans" cxnId="{1F39B6AD-F394-504F-8AD7-A34AA10AB3C9}">
      <dgm:prSet/>
      <dgm:spPr>
        <a:ln w="57150" cmpd="sng">
          <a:solidFill>
            <a:srgbClr val="C40000"/>
          </a:solidFill>
        </a:ln>
      </dgm:spPr>
      <dgm:t>
        <a:bodyPr/>
        <a:lstStyle/>
        <a:p>
          <a:endParaRPr lang="en-US"/>
        </a:p>
      </dgm:t>
    </dgm:pt>
    <dgm:pt modelId="{425755D4-C818-1A46-8400-0165C11B7BF1}">
      <dgm:prSet phldrT="[Text]" custT="1"/>
      <dgm:spPr>
        <a:solidFill>
          <a:srgbClr val="7F7F7F"/>
        </a:solidFill>
        <a:ln w="28575" cmpd="sng">
          <a:solidFill>
            <a:srgbClr val="C40000"/>
          </a:solidFill>
        </a:ln>
      </dgm:spPr>
      <dgm:t>
        <a:bodyPr/>
        <a:lstStyle/>
        <a:p>
          <a:r>
            <a:rPr lang="en-US" sz="2000" dirty="0" smtClean="0"/>
            <a:t>Implementation and Monitoring</a:t>
          </a:r>
          <a:endParaRPr lang="en-US" sz="2000" dirty="0"/>
        </a:p>
      </dgm:t>
    </dgm:pt>
    <dgm:pt modelId="{2D23CA81-49A3-3B46-9F6B-658EF3D411AD}" type="parTrans" cxnId="{7E88F249-4E64-9646-B0A5-AE392C08675D}">
      <dgm:prSet/>
      <dgm:spPr/>
      <dgm:t>
        <a:bodyPr/>
        <a:lstStyle/>
        <a:p>
          <a:endParaRPr lang="en-US"/>
        </a:p>
      </dgm:t>
    </dgm:pt>
    <dgm:pt modelId="{B5A5D270-0D8D-CE40-B53C-46FDD9FEAB9A}" type="sibTrans" cxnId="{7E88F249-4E64-9646-B0A5-AE392C08675D}">
      <dgm:prSet/>
      <dgm:spPr>
        <a:ln w="57150" cmpd="sng">
          <a:solidFill>
            <a:srgbClr val="C40000"/>
          </a:solidFill>
        </a:ln>
      </dgm:spPr>
      <dgm:t>
        <a:bodyPr/>
        <a:lstStyle/>
        <a:p>
          <a:endParaRPr lang="en-US"/>
        </a:p>
      </dgm:t>
    </dgm:pt>
    <dgm:pt modelId="{4567A70F-289C-4343-8F60-F6915A9E37BA}">
      <dgm:prSet phldrT="[Text]" custT="1"/>
      <dgm:spPr>
        <a:solidFill>
          <a:srgbClr val="7F7F7F"/>
        </a:solidFill>
        <a:ln w="28575" cmpd="sng">
          <a:solidFill>
            <a:srgbClr val="C40000"/>
          </a:solidFill>
        </a:ln>
      </dgm:spPr>
      <dgm:t>
        <a:bodyPr/>
        <a:lstStyle/>
        <a:p>
          <a:r>
            <a:rPr lang="en-US" sz="2000" dirty="0" smtClean="0"/>
            <a:t>Closure and Evaluation</a:t>
          </a:r>
          <a:endParaRPr lang="en-US" sz="2000" dirty="0"/>
        </a:p>
      </dgm:t>
    </dgm:pt>
    <dgm:pt modelId="{5ABD74BC-9C41-A344-B155-59576863E256}" type="parTrans" cxnId="{E5974722-FBC6-734A-9BD5-C3D06238EFFF}">
      <dgm:prSet/>
      <dgm:spPr/>
      <dgm:t>
        <a:bodyPr/>
        <a:lstStyle/>
        <a:p>
          <a:endParaRPr lang="en-US"/>
        </a:p>
      </dgm:t>
    </dgm:pt>
    <dgm:pt modelId="{55B86535-F3AA-B54C-9D17-ABDD92235F54}" type="sibTrans" cxnId="{E5974722-FBC6-734A-9BD5-C3D06238EFFF}">
      <dgm:prSet/>
      <dgm:spPr>
        <a:ln w="57150" cmpd="sng">
          <a:solidFill>
            <a:srgbClr val="C40000"/>
          </a:solidFill>
        </a:ln>
      </dgm:spPr>
      <dgm:t>
        <a:bodyPr/>
        <a:lstStyle/>
        <a:p>
          <a:endParaRPr lang="en-US"/>
        </a:p>
      </dgm:t>
    </dgm:pt>
    <dgm:pt modelId="{C4C88B85-F01E-8A42-81A8-A22E136DE4F9}" type="pres">
      <dgm:prSet presAssocID="{8D50FF75-E03F-FD4E-9612-30ED81AC2CC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2FD454-3DEF-1948-B18B-1771AD2AC613}" type="pres">
      <dgm:prSet presAssocID="{CE392228-391E-7A4E-A7E3-3FA4A5B741AF}" presName="node" presStyleLbl="node1" presStyleIdx="0" presStyleCnt="4" custScaleX="149372" custScaleY="11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5B3471-9D76-624E-A66D-2B9010F4BD7E}" type="pres">
      <dgm:prSet presAssocID="{CE392228-391E-7A4E-A7E3-3FA4A5B741AF}" presName="spNode" presStyleCnt="0"/>
      <dgm:spPr/>
    </dgm:pt>
    <dgm:pt modelId="{F8DA1ED7-4620-9845-91AC-5C5779249254}" type="pres">
      <dgm:prSet presAssocID="{101EE4BD-4C73-9645-9A34-B0242D010F3E}" presName="sibTrans" presStyleLbl="sibTrans1D1" presStyleIdx="0" presStyleCnt="4"/>
      <dgm:spPr/>
      <dgm:t>
        <a:bodyPr/>
        <a:lstStyle/>
        <a:p>
          <a:endParaRPr lang="en-US"/>
        </a:p>
      </dgm:t>
    </dgm:pt>
    <dgm:pt modelId="{472CC94A-67A0-D64F-9F9F-5DB71CA66F9C}" type="pres">
      <dgm:prSet presAssocID="{357F849B-0A83-924F-B71A-891A1DC84EA3}" presName="node" presStyleLbl="node1" presStyleIdx="1" presStyleCnt="4" custScaleX="149372" custScaleY="11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BE0921-7EEE-AE41-864D-13F562BC81D7}" type="pres">
      <dgm:prSet presAssocID="{357F849B-0A83-924F-B71A-891A1DC84EA3}" presName="spNode" presStyleCnt="0"/>
      <dgm:spPr/>
    </dgm:pt>
    <dgm:pt modelId="{F064173A-221D-9C43-8335-20A8075B789E}" type="pres">
      <dgm:prSet presAssocID="{AA44EC02-B31B-F04E-A866-CC3FC410BD39}" presName="sibTrans" presStyleLbl="sibTrans1D1" presStyleIdx="1" presStyleCnt="4"/>
      <dgm:spPr/>
      <dgm:t>
        <a:bodyPr/>
        <a:lstStyle/>
        <a:p>
          <a:endParaRPr lang="en-US"/>
        </a:p>
      </dgm:t>
    </dgm:pt>
    <dgm:pt modelId="{E30978BC-9BE5-3642-9503-03B2B0B3C2CF}" type="pres">
      <dgm:prSet presAssocID="{425755D4-C818-1A46-8400-0165C11B7BF1}" presName="node" presStyleLbl="node1" presStyleIdx="2" presStyleCnt="4" custScaleX="149372" custScaleY="11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A02CCD-9506-1846-B48C-1D14ABF451F8}" type="pres">
      <dgm:prSet presAssocID="{425755D4-C818-1A46-8400-0165C11B7BF1}" presName="spNode" presStyleCnt="0"/>
      <dgm:spPr/>
    </dgm:pt>
    <dgm:pt modelId="{E2FE3C89-A71D-9045-AE00-DFEBB5743F0E}" type="pres">
      <dgm:prSet presAssocID="{B5A5D270-0D8D-CE40-B53C-46FDD9FEAB9A}" presName="sibTrans" presStyleLbl="sibTrans1D1" presStyleIdx="2" presStyleCnt="4"/>
      <dgm:spPr/>
      <dgm:t>
        <a:bodyPr/>
        <a:lstStyle/>
        <a:p>
          <a:endParaRPr lang="en-US"/>
        </a:p>
      </dgm:t>
    </dgm:pt>
    <dgm:pt modelId="{AD65C24F-6EF4-6D49-A4A4-02BD5ADDEBF4}" type="pres">
      <dgm:prSet presAssocID="{4567A70F-289C-4343-8F60-F6915A9E37BA}" presName="node" presStyleLbl="node1" presStyleIdx="3" presStyleCnt="4" custScaleX="149372" custScaleY="11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FC4947-F6C3-C445-A546-67C79E454A0B}" type="pres">
      <dgm:prSet presAssocID="{4567A70F-289C-4343-8F60-F6915A9E37BA}" presName="spNode" presStyleCnt="0"/>
      <dgm:spPr/>
    </dgm:pt>
    <dgm:pt modelId="{D646132F-3F55-8245-9E81-E893BE9DCDD2}" type="pres">
      <dgm:prSet presAssocID="{55B86535-F3AA-B54C-9D17-ABDD92235F54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1F39B6AD-F394-504F-8AD7-A34AA10AB3C9}" srcId="{8D50FF75-E03F-FD4E-9612-30ED81AC2CC1}" destId="{357F849B-0A83-924F-B71A-891A1DC84EA3}" srcOrd="1" destOrd="0" parTransId="{CB2138A2-E2CD-8F46-887A-45C1401D0269}" sibTransId="{AA44EC02-B31B-F04E-A866-CC3FC410BD39}"/>
    <dgm:cxn modelId="{35298A46-CAEF-9641-B14E-43DEF6377CE6}" type="presOf" srcId="{8D50FF75-E03F-FD4E-9612-30ED81AC2CC1}" destId="{C4C88B85-F01E-8A42-81A8-A22E136DE4F9}" srcOrd="0" destOrd="0" presId="urn:microsoft.com/office/officeart/2005/8/layout/cycle5"/>
    <dgm:cxn modelId="{81787035-837D-264A-8384-195521B713CF}" type="presOf" srcId="{101EE4BD-4C73-9645-9A34-B0242D010F3E}" destId="{F8DA1ED7-4620-9845-91AC-5C5779249254}" srcOrd="0" destOrd="0" presId="urn:microsoft.com/office/officeart/2005/8/layout/cycle5"/>
    <dgm:cxn modelId="{E8CAD1E3-3132-1C48-AA32-652EEC286CEE}" type="presOf" srcId="{357F849B-0A83-924F-B71A-891A1DC84EA3}" destId="{472CC94A-67A0-D64F-9F9F-5DB71CA66F9C}" srcOrd="0" destOrd="0" presId="urn:microsoft.com/office/officeart/2005/8/layout/cycle5"/>
    <dgm:cxn modelId="{7E7BE3A7-4071-DD4F-85D9-283E4590A9F2}" type="presOf" srcId="{55B86535-F3AA-B54C-9D17-ABDD92235F54}" destId="{D646132F-3F55-8245-9E81-E893BE9DCDD2}" srcOrd="0" destOrd="0" presId="urn:microsoft.com/office/officeart/2005/8/layout/cycle5"/>
    <dgm:cxn modelId="{FC717E70-2A57-794E-BBBA-ABE926078D53}" srcId="{8D50FF75-E03F-FD4E-9612-30ED81AC2CC1}" destId="{CE392228-391E-7A4E-A7E3-3FA4A5B741AF}" srcOrd="0" destOrd="0" parTransId="{4A6C2B39-4B87-C542-BD73-8706B1BF4F85}" sibTransId="{101EE4BD-4C73-9645-9A34-B0242D010F3E}"/>
    <dgm:cxn modelId="{5B915A2E-2474-0043-BA13-BC79573B4251}" type="presOf" srcId="{CE392228-391E-7A4E-A7E3-3FA4A5B741AF}" destId="{6D2FD454-3DEF-1948-B18B-1771AD2AC613}" srcOrd="0" destOrd="0" presId="urn:microsoft.com/office/officeart/2005/8/layout/cycle5"/>
    <dgm:cxn modelId="{AA474983-69FC-E34C-8E03-921183B90991}" type="presOf" srcId="{AA44EC02-B31B-F04E-A866-CC3FC410BD39}" destId="{F064173A-221D-9C43-8335-20A8075B789E}" srcOrd="0" destOrd="0" presId="urn:microsoft.com/office/officeart/2005/8/layout/cycle5"/>
    <dgm:cxn modelId="{7E88F249-4E64-9646-B0A5-AE392C08675D}" srcId="{8D50FF75-E03F-FD4E-9612-30ED81AC2CC1}" destId="{425755D4-C818-1A46-8400-0165C11B7BF1}" srcOrd="2" destOrd="0" parTransId="{2D23CA81-49A3-3B46-9F6B-658EF3D411AD}" sibTransId="{B5A5D270-0D8D-CE40-B53C-46FDD9FEAB9A}"/>
    <dgm:cxn modelId="{F48C14AA-7D38-6549-8275-5E976A0A113D}" type="presOf" srcId="{425755D4-C818-1A46-8400-0165C11B7BF1}" destId="{E30978BC-9BE5-3642-9503-03B2B0B3C2CF}" srcOrd="0" destOrd="0" presId="urn:microsoft.com/office/officeart/2005/8/layout/cycle5"/>
    <dgm:cxn modelId="{7F5D1A54-1A03-A547-9E79-70AFFB3AD79F}" type="presOf" srcId="{B5A5D270-0D8D-CE40-B53C-46FDD9FEAB9A}" destId="{E2FE3C89-A71D-9045-AE00-DFEBB5743F0E}" srcOrd="0" destOrd="0" presId="urn:microsoft.com/office/officeart/2005/8/layout/cycle5"/>
    <dgm:cxn modelId="{A9F5F95A-C2BF-B44C-97CB-EFC171C1DDA5}" type="presOf" srcId="{4567A70F-289C-4343-8F60-F6915A9E37BA}" destId="{AD65C24F-6EF4-6D49-A4A4-02BD5ADDEBF4}" srcOrd="0" destOrd="0" presId="urn:microsoft.com/office/officeart/2005/8/layout/cycle5"/>
    <dgm:cxn modelId="{E5974722-FBC6-734A-9BD5-C3D06238EFFF}" srcId="{8D50FF75-E03F-FD4E-9612-30ED81AC2CC1}" destId="{4567A70F-289C-4343-8F60-F6915A9E37BA}" srcOrd="3" destOrd="0" parTransId="{5ABD74BC-9C41-A344-B155-59576863E256}" sibTransId="{55B86535-F3AA-B54C-9D17-ABDD92235F54}"/>
    <dgm:cxn modelId="{A60B73E9-75B5-1547-87F5-512DE63B7968}" type="presParOf" srcId="{C4C88B85-F01E-8A42-81A8-A22E136DE4F9}" destId="{6D2FD454-3DEF-1948-B18B-1771AD2AC613}" srcOrd="0" destOrd="0" presId="urn:microsoft.com/office/officeart/2005/8/layout/cycle5"/>
    <dgm:cxn modelId="{9D25FE32-CB9B-9944-8335-A1BAA2643060}" type="presParOf" srcId="{C4C88B85-F01E-8A42-81A8-A22E136DE4F9}" destId="{2B5B3471-9D76-624E-A66D-2B9010F4BD7E}" srcOrd="1" destOrd="0" presId="urn:microsoft.com/office/officeart/2005/8/layout/cycle5"/>
    <dgm:cxn modelId="{7EF5EDEA-AB1F-6943-B8AB-8632F5B8E9FB}" type="presParOf" srcId="{C4C88B85-F01E-8A42-81A8-A22E136DE4F9}" destId="{F8DA1ED7-4620-9845-91AC-5C5779249254}" srcOrd="2" destOrd="0" presId="urn:microsoft.com/office/officeart/2005/8/layout/cycle5"/>
    <dgm:cxn modelId="{470F7D27-3825-C94C-BE3A-13B4658C72B5}" type="presParOf" srcId="{C4C88B85-F01E-8A42-81A8-A22E136DE4F9}" destId="{472CC94A-67A0-D64F-9F9F-5DB71CA66F9C}" srcOrd="3" destOrd="0" presId="urn:microsoft.com/office/officeart/2005/8/layout/cycle5"/>
    <dgm:cxn modelId="{ED89C226-9154-A545-80C5-19AAD91916E9}" type="presParOf" srcId="{C4C88B85-F01E-8A42-81A8-A22E136DE4F9}" destId="{F1BE0921-7EEE-AE41-864D-13F562BC81D7}" srcOrd="4" destOrd="0" presId="urn:microsoft.com/office/officeart/2005/8/layout/cycle5"/>
    <dgm:cxn modelId="{4FDB6ACB-00C9-5947-8410-F7EEC3D92940}" type="presParOf" srcId="{C4C88B85-F01E-8A42-81A8-A22E136DE4F9}" destId="{F064173A-221D-9C43-8335-20A8075B789E}" srcOrd="5" destOrd="0" presId="urn:microsoft.com/office/officeart/2005/8/layout/cycle5"/>
    <dgm:cxn modelId="{7BA839CB-23F2-564D-9D98-F06C814855A3}" type="presParOf" srcId="{C4C88B85-F01E-8A42-81A8-A22E136DE4F9}" destId="{E30978BC-9BE5-3642-9503-03B2B0B3C2CF}" srcOrd="6" destOrd="0" presId="urn:microsoft.com/office/officeart/2005/8/layout/cycle5"/>
    <dgm:cxn modelId="{CFC607FF-2BEE-6448-B02D-DB119BFA4816}" type="presParOf" srcId="{C4C88B85-F01E-8A42-81A8-A22E136DE4F9}" destId="{07A02CCD-9506-1846-B48C-1D14ABF451F8}" srcOrd="7" destOrd="0" presId="urn:microsoft.com/office/officeart/2005/8/layout/cycle5"/>
    <dgm:cxn modelId="{0E9F7C0C-1553-FB44-ACBA-A1A6CE0F7FB7}" type="presParOf" srcId="{C4C88B85-F01E-8A42-81A8-A22E136DE4F9}" destId="{E2FE3C89-A71D-9045-AE00-DFEBB5743F0E}" srcOrd="8" destOrd="0" presId="urn:microsoft.com/office/officeart/2005/8/layout/cycle5"/>
    <dgm:cxn modelId="{CDDA0F56-B0B7-C647-BD97-DB92AF1E0DA4}" type="presParOf" srcId="{C4C88B85-F01E-8A42-81A8-A22E136DE4F9}" destId="{AD65C24F-6EF4-6D49-A4A4-02BD5ADDEBF4}" srcOrd="9" destOrd="0" presId="urn:microsoft.com/office/officeart/2005/8/layout/cycle5"/>
    <dgm:cxn modelId="{92D6E49C-6944-3F42-A070-7B6385A16210}" type="presParOf" srcId="{C4C88B85-F01E-8A42-81A8-A22E136DE4F9}" destId="{C5FC4947-F6C3-C445-A546-67C79E454A0B}" srcOrd="10" destOrd="0" presId="urn:microsoft.com/office/officeart/2005/8/layout/cycle5"/>
    <dgm:cxn modelId="{B29D3203-7952-E240-8231-B61285F77C42}" type="presParOf" srcId="{C4C88B85-F01E-8A42-81A8-A22E136DE4F9}" destId="{D646132F-3F55-8245-9E81-E893BE9DCDD2}" srcOrd="11" destOrd="0" presId="urn:microsoft.com/office/officeart/2005/8/layout/cycle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74A285-5A37-4A5C-8C10-69EB7F2CDF1E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07D094C-0C55-4C89-87E0-3B2C2CB12183}">
      <dgm:prSet phldrT="[Text]" custT="1"/>
      <dgm:spPr>
        <a:solidFill>
          <a:srgbClr val="FFEFEF"/>
        </a:solidFill>
      </dgm:spPr>
      <dgm:t>
        <a:bodyPr/>
        <a:lstStyle/>
        <a:p>
          <a:r>
            <a:rPr lang="en-GB" sz="4000" b="1" dirty="0">
              <a:solidFill>
                <a:srgbClr val="7F1416"/>
              </a:solidFill>
              <a:latin typeface="Gill Sans Infant Std" panose="020B0502020104020203" pitchFamily="34" charset="0"/>
            </a:rPr>
            <a:t>1. </a:t>
          </a:r>
          <a:r>
            <a:rPr lang="en-GB" sz="2600" dirty="0">
              <a:solidFill>
                <a:schemeClr val="tx1"/>
              </a:solidFill>
              <a:latin typeface="Gill Sans Infant Std" panose="020B0502020104020203" pitchFamily="34" charset="0"/>
            </a:rPr>
            <a:t>Define purpose</a:t>
          </a:r>
        </a:p>
      </dgm:t>
    </dgm:pt>
    <dgm:pt modelId="{08D66BB8-5D0B-4B3A-958D-BCA66FC5C683}" type="parTrans" cxnId="{4F4B8C34-C13F-4938-859C-4EC99C743C2C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8B56CD4A-896D-41A5-A5FC-5210575C59B4}" type="sibTrans" cxnId="{4F4B8C34-C13F-4938-859C-4EC99C743C2C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2B046DEF-3175-4610-ABD1-D933499EB5D0}">
      <dgm:prSet phldrT="[Text]" custT="1"/>
      <dgm:spPr>
        <a:solidFill>
          <a:srgbClr val="FFEFEF"/>
        </a:solidFill>
      </dgm:spPr>
      <dgm:t>
        <a:bodyPr/>
        <a:lstStyle/>
        <a:p>
          <a:r>
            <a:rPr lang="en-GB" sz="4000" b="1" dirty="0">
              <a:solidFill>
                <a:srgbClr val="7F1416"/>
              </a:solidFill>
              <a:latin typeface="Gill Sans Infant Std" panose="020B0502020104020203" pitchFamily="34" charset="0"/>
            </a:rPr>
            <a:t>2. </a:t>
          </a:r>
          <a:r>
            <a:rPr lang="en-GB" sz="2600" dirty="0">
              <a:solidFill>
                <a:schemeClr val="tx1"/>
              </a:solidFill>
              <a:latin typeface="Gill Sans Infant Std" panose="020B0502020104020203" pitchFamily="34" charset="0"/>
            </a:rPr>
            <a:t>Define analytical scope</a:t>
          </a:r>
        </a:p>
      </dgm:t>
    </dgm:pt>
    <dgm:pt modelId="{35BEFF68-7E18-49B9-9D86-A889F5D71752}" type="parTrans" cxnId="{9398A269-58CC-4F61-BD56-DA9F548F10C0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907C6806-5384-4710-88A4-3EC3FC106A6A}" type="sibTrans" cxnId="{9398A269-58CC-4F61-BD56-DA9F548F10C0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91A3C795-A512-40DA-903D-FD6E3F413313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GB" sz="4000" b="1" dirty="0">
              <a:solidFill>
                <a:srgbClr val="7F1416"/>
              </a:solidFill>
              <a:latin typeface="Gill Sans Infant Std" panose="020B0502020104020203" pitchFamily="34" charset="0"/>
            </a:rPr>
            <a:t>3. </a:t>
          </a:r>
          <a:r>
            <a:rPr lang="en-GB" sz="2600" dirty="0">
              <a:solidFill>
                <a:schemeClr val="tx1"/>
              </a:solidFill>
              <a:latin typeface="Gill Sans Infant Std" panose="020B0502020104020203" pitchFamily="34" charset="0"/>
            </a:rPr>
            <a:t>Define geographic scope</a:t>
          </a:r>
        </a:p>
      </dgm:t>
    </dgm:pt>
    <dgm:pt modelId="{C4944277-41DC-40B0-8661-DA73D9B8F959}" type="parTrans" cxnId="{C42B69C9-1DA0-4214-B48B-9F3D04D511B7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46CC7672-6797-4118-AC32-9F177E84D175}" type="sibTrans" cxnId="{C42B69C9-1DA0-4214-B48B-9F3D04D511B7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D1E540AD-EA97-4FC4-80D6-A5B7098C4BD3}">
      <dgm:prSet phldrT="[Text]" custT="1"/>
      <dgm:spPr>
        <a:solidFill>
          <a:srgbClr val="FFEFEF"/>
        </a:solidFill>
      </dgm:spPr>
      <dgm:t>
        <a:bodyPr/>
        <a:lstStyle/>
        <a:p>
          <a:r>
            <a:rPr lang="en-GB" sz="4000" b="1" dirty="0">
              <a:solidFill>
                <a:srgbClr val="7F1416"/>
              </a:solidFill>
              <a:latin typeface="Gill Sans Infant Std" panose="020B0502020104020203" pitchFamily="34" charset="0"/>
            </a:rPr>
            <a:t>4. </a:t>
          </a:r>
          <a:r>
            <a:rPr lang="en-GB" sz="2600" dirty="0">
              <a:solidFill>
                <a:schemeClr val="tx1"/>
              </a:solidFill>
              <a:latin typeface="Gill Sans Infant Std" panose="020B0502020104020203" pitchFamily="34" charset="0"/>
            </a:rPr>
            <a:t>Define overarching questions</a:t>
          </a:r>
        </a:p>
      </dgm:t>
    </dgm:pt>
    <dgm:pt modelId="{3F8E38F2-3632-4D62-9BD9-ECC2C1AB7BC6}" type="parTrans" cxnId="{3C5EA610-DB17-460B-ADFF-C1E3815D7118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C902F0C3-BA08-4B45-9720-3D0AA0CED2DF}" type="sibTrans" cxnId="{3C5EA610-DB17-460B-ADFF-C1E3815D7118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F4E0F4CD-0AFE-4F74-85B2-9DB7C3D40DB2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GB" sz="4000" b="1" dirty="0">
              <a:solidFill>
                <a:srgbClr val="7F1416"/>
              </a:solidFill>
              <a:latin typeface="Gill Sans Infant Std" panose="020B0502020104020203" pitchFamily="34" charset="0"/>
            </a:rPr>
            <a:t>5. </a:t>
          </a:r>
          <a:r>
            <a:rPr lang="en-GB" sz="2600" dirty="0">
              <a:solidFill>
                <a:schemeClr val="tx1"/>
              </a:solidFill>
              <a:latin typeface="Gill Sans Infant Std" panose="020B0502020104020203" pitchFamily="34" charset="0"/>
            </a:rPr>
            <a:t>Choose methodology</a:t>
          </a:r>
        </a:p>
      </dgm:t>
    </dgm:pt>
    <dgm:pt modelId="{EE23210C-310C-4F05-AFD7-2486F382C12A}" type="parTrans" cxnId="{E243CDEC-551D-4C71-9289-4627AEB56710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0D01B18F-A665-4C0A-BC6B-2E6585CB2C0D}" type="sibTrans" cxnId="{E243CDEC-551D-4C71-9289-4627AEB56710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5416AE45-A808-4FD7-AE63-EF1724E8E3EA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GB" sz="4400" b="1" dirty="0">
              <a:solidFill>
                <a:srgbClr val="7F1416"/>
              </a:solidFill>
              <a:latin typeface="Gill Sans Infant Std" panose="020B0502020104020203" pitchFamily="34" charset="0"/>
            </a:rPr>
            <a:t>6. </a:t>
          </a:r>
          <a:r>
            <a:rPr lang="en-GB" sz="2600" dirty="0">
              <a:solidFill>
                <a:schemeClr val="tx1"/>
              </a:solidFill>
              <a:latin typeface="Gill Sans Infant Std" panose="020B0502020104020203" pitchFamily="34" charset="0"/>
            </a:rPr>
            <a:t>Determine information sources</a:t>
          </a:r>
        </a:p>
      </dgm:t>
    </dgm:pt>
    <dgm:pt modelId="{5D3D844D-7A48-4C3D-B1CC-EF3964C3902A}" type="parTrans" cxnId="{F57AB023-467E-42E2-8809-7FE2C0292410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05C76DEE-E9C0-40BE-BB83-D031ED7070BA}" type="sibTrans" cxnId="{F57AB023-467E-42E2-8809-7FE2C0292410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137C3380-D2BC-4546-9549-2456F23D283D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GB" sz="4000" b="1" dirty="0">
              <a:solidFill>
                <a:srgbClr val="7F1416"/>
              </a:solidFill>
              <a:latin typeface="Gill Sans Infant Std" panose="020B0502020104020203" pitchFamily="34" charset="0"/>
            </a:rPr>
            <a:t>7. </a:t>
          </a:r>
          <a:r>
            <a:rPr lang="en-GB" sz="2600" dirty="0">
              <a:solidFill>
                <a:schemeClr val="tx1"/>
              </a:solidFill>
              <a:latin typeface="Gill Sans Infant Std" panose="020B0502020104020203" pitchFamily="34" charset="0"/>
            </a:rPr>
            <a:t>Determine data collection instruments</a:t>
          </a:r>
        </a:p>
      </dgm:t>
    </dgm:pt>
    <dgm:pt modelId="{D01C3D29-97E7-4378-8D05-45806AB161B2}" type="parTrans" cxnId="{EDD8169A-A799-4D17-B6B1-E95F2031CADD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32EEAF59-A17E-4E7C-8343-4C25066673E8}" type="sibTrans" cxnId="{EDD8169A-A799-4D17-B6B1-E95F2031CADD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5EF9860C-FC9C-4626-B2E9-54465463EA1E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GB" sz="4000" b="1" dirty="0">
              <a:solidFill>
                <a:srgbClr val="7F1416"/>
              </a:solidFill>
              <a:latin typeface="Gill Sans Infant Std" panose="020B0502020104020203" pitchFamily="34" charset="0"/>
            </a:rPr>
            <a:t>8. </a:t>
          </a:r>
          <a:r>
            <a:rPr lang="en-GB" sz="2700" dirty="0">
              <a:solidFill>
                <a:schemeClr val="tx1"/>
              </a:solidFill>
              <a:latin typeface="Gill Sans Infant Std" panose="020B0502020104020203" pitchFamily="34" charset="0"/>
            </a:rPr>
            <a:t>Design questionnaires</a:t>
          </a:r>
        </a:p>
      </dgm:t>
    </dgm:pt>
    <dgm:pt modelId="{C9648B15-F171-423C-8540-F9BA77246D2A}" type="parTrans" cxnId="{71431553-3DCA-40E0-86B5-6A9C1FD70F16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566AF1A9-85C0-4EF0-8DE3-F1058120F525}" type="sibTrans" cxnId="{71431553-3DCA-40E0-86B5-6A9C1FD70F16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E57EFC10-7A51-48FA-89AC-E759A154506E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GB" sz="4000" b="1" dirty="0">
              <a:solidFill>
                <a:srgbClr val="7F1416"/>
              </a:solidFill>
              <a:latin typeface="Gill Sans Infant Std" panose="020B0502020104020203" pitchFamily="34" charset="0"/>
            </a:rPr>
            <a:t>9. </a:t>
          </a:r>
          <a:r>
            <a:rPr lang="en-GB" sz="2800" dirty="0">
              <a:solidFill>
                <a:schemeClr val="tx1"/>
              </a:solidFill>
              <a:latin typeface="Gill Sans Infant Std" panose="020B0502020104020203" pitchFamily="34" charset="0"/>
            </a:rPr>
            <a:t>Budgeting and resource mobilisation</a:t>
          </a:r>
        </a:p>
      </dgm:t>
    </dgm:pt>
    <dgm:pt modelId="{F2DFDDCA-5F87-41DE-B76E-8B15BABF2382}" type="parTrans" cxnId="{960B621F-AD84-4C6C-A947-DB33AC253347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382F24FA-9409-4924-A694-F177D9C01B28}" type="sibTrans" cxnId="{960B621F-AD84-4C6C-A947-DB33AC253347}">
      <dgm:prSet/>
      <dgm:spPr/>
      <dgm:t>
        <a:bodyPr/>
        <a:lstStyle/>
        <a:p>
          <a:endParaRPr lang="en-GB">
            <a:latin typeface="Gill Sans Infant Std" panose="020B0502020104020203" pitchFamily="34" charset="0"/>
          </a:endParaRPr>
        </a:p>
      </dgm:t>
    </dgm:pt>
    <dgm:pt modelId="{B183E922-C489-419E-AC92-87F4AA5A663C}" type="pres">
      <dgm:prSet presAssocID="{7A74A285-5A37-4A5C-8C10-69EB7F2CDF1E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83149397-0D7E-4AA7-BCC1-A2A277AA965E}" type="pres">
      <dgm:prSet presAssocID="{B07D094C-0C55-4C89-87E0-3B2C2CB12183}" presName="compNode" presStyleCnt="0"/>
      <dgm:spPr/>
    </dgm:pt>
    <dgm:pt modelId="{F81103B9-D764-470A-8854-8A0E191A850E}" type="pres">
      <dgm:prSet presAssocID="{B07D094C-0C55-4C89-87E0-3B2C2CB12183}" presName="dummyConnPt" presStyleCnt="0"/>
      <dgm:spPr/>
    </dgm:pt>
    <dgm:pt modelId="{E5253CFC-733B-4380-BC1B-5D5E4FCBDB78}" type="pres">
      <dgm:prSet presAssocID="{B07D094C-0C55-4C89-87E0-3B2C2CB1218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5BC88B-06D6-4ABE-A17F-A6160617644F}" type="pres">
      <dgm:prSet presAssocID="{8B56CD4A-896D-41A5-A5FC-5210575C59B4}" presName="sibTrans" presStyleLbl="bgSibTrans2D1" presStyleIdx="0" presStyleCnt="8"/>
      <dgm:spPr/>
      <dgm:t>
        <a:bodyPr/>
        <a:lstStyle/>
        <a:p>
          <a:endParaRPr lang="en-US"/>
        </a:p>
      </dgm:t>
    </dgm:pt>
    <dgm:pt modelId="{64425349-CB39-43AD-8525-7FAB26AE4C75}" type="pres">
      <dgm:prSet presAssocID="{2B046DEF-3175-4610-ABD1-D933499EB5D0}" presName="compNode" presStyleCnt="0"/>
      <dgm:spPr/>
    </dgm:pt>
    <dgm:pt modelId="{DC75E9F2-A1D3-4963-BB91-4596E9F6424C}" type="pres">
      <dgm:prSet presAssocID="{2B046DEF-3175-4610-ABD1-D933499EB5D0}" presName="dummyConnPt" presStyleCnt="0"/>
      <dgm:spPr/>
    </dgm:pt>
    <dgm:pt modelId="{1908E9AE-AC13-40DB-B286-323A566957AA}" type="pres">
      <dgm:prSet presAssocID="{2B046DEF-3175-4610-ABD1-D933499EB5D0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FC02D9-59BA-4F23-8DA1-00F8C24523A3}" type="pres">
      <dgm:prSet presAssocID="{907C6806-5384-4710-88A4-3EC3FC106A6A}" presName="sibTrans" presStyleLbl="bgSibTrans2D1" presStyleIdx="1" presStyleCnt="8"/>
      <dgm:spPr/>
      <dgm:t>
        <a:bodyPr/>
        <a:lstStyle/>
        <a:p>
          <a:endParaRPr lang="en-US"/>
        </a:p>
      </dgm:t>
    </dgm:pt>
    <dgm:pt modelId="{ADFAD51C-DA19-492A-ABED-92F311385CBB}" type="pres">
      <dgm:prSet presAssocID="{91A3C795-A512-40DA-903D-FD6E3F413313}" presName="compNode" presStyleCnt="0"/>
      <dgm:spPr/>
    </dgm:pt>
    <dgm:pt modelId="{272E188F-2E1A-4A5C-9685-0110124EE60E}" type="pres">
      <dgm:prSet presAssocID="{91A3C795-A512-40DA-903D-FD6E3F413313}" presName="dummyConnPt" presStyleCnt="0"/>
      <dgm:spPr/>
    </dgm:pt>
    <dgm:pt modelId="{08118678-62F3-46D1-9AE3-1875F071AB2D}" type="pres">
      <dgm:prSet presAssocID="{91A3C795-A512-40DA-903D-FD6E3F413313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989300-19A2-485A-9475-ADF911BB85B0}" type="pres">
      <dgm:prSet presAssocID="{46CC7672-6797-4118-AC32-9F177E84D175}" presName="sibTrans" presStyleLbl="bgSibTrans2D1" presStyleIdx="2" presStyleCnt="8"/>
      <dgm:spPr/>
      <dgm:t>
        <a:bodyPr/>
        <a:lstStyle/>
        <a:p>
          <a:endParaRPr lang="en-US"/>
        </a:p>
      </dgm:t>
    </dgm:pt>
    <dgm:pt modelId="{AB7C76A1-5565-44DD-9758-291E2098EEA4}" type="pres">
      <dgm:prSet presAssocID="{D1E540AD-EA97-4FC4-80D6-A5B7098C4BD3}" presName="compNode" presStyleCnt="0"/>
      <dgm:spPr/>
    </dgm:pt>
    <dgm:pt modelId="{466BD736-B8AD-4494-83C7-DF5E07787468}" type="pres">
      <dgm:prSet presAssocID="{D1E540AD-EA97-4FC4-80D6-A5B7098C4BD3}" presName="dummyConnPt" presStyleCnt="0"/>
      <dgm:spPr/>
    </dgm:pt>
    <dgm:pt modelId="{14421033-9674-42E0-8F74-03FD54396200}" type="pres">
      <dgm:prSet presAssocID="{D1E540AD-EA97-4FC4-80D6-A5B7098C4BD3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919976-3997-4DBC-B47B-99642846B5D7}" type="pres">
      <dgm:prSet presAssocID="{C902F0C3-BA08-4B45-9720-3D0AA0CED2DF}" presName="sibTrans" presStyleLbl="bgSibTrans2D1" presStyleIdx="3" presStyleCnt="8"/>
      <dgm:spPr/>
      <dgm:t>
        <a:bodyPr/>
        <a:lstStyle/>
        <a:p>
          <a:endParaRPr lang="en-US"/>
        </a:p>
      </dgm:t>
    </dgm:pt>
    <dgm:pt modelId="{4A418095-BD07-4A44-98B2-5A81807FE2F3}" type="pres">
      <dgm:prSet presAssocID="{F4E0F4CD-0AFE-4F74-85B2-9DB7C3D40DB2}" presName="compNode" presStyleCnt="0"/>
      <dgm:spPr/>
    </dgm:pt>
    <dgm:pt modelId="{52BFEA42-D82A-4200-AE67-057DA209D37E}" type="pres">
      <dgm:prSet presAssocID="{F4E0F4CD-0AFE-4F74-85B2-9DB7C3D40DB2}" presName="dummyConnPt" presStyleCnt="0"/>
      <dgm:spPr/>
    </dgm:pt>
    <dgm:pt modelId="{2F07B1E6-6733-4924-976C-D3FC2F84C5B9}" type="pres">
      <dgm:prSet presAssocID="{F4E0F4CD-0AFE-4F74-85B2-9DB7C3D40DB2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2BD121-A95F-41F2-AAE6-D609D178F3F3}" type="pres">
      <dgm:prSet presAssocID="{0D01B18F-A665-4C0A-BC6B-2E6585CB2C0D}" presName="sibTrans" presStyleLbl="bgSibTrans2D1" presStyleIdx="4" presStyleCnt="8"/>
      <dgm:spPr/>
      <dgm:t>
        <a:bodyPr/>
        <a:lstStyle/>
        <a:p>
          <a:endParaRPr lang="en-US"/>
        </a:p>
      </dgm:t>
    </dgm:pt>
    <dgm:pt modelId="{4543B6C7-83FF-47A2-83B2-1776D210A9C8}" type="pres">
      <dgm:prSet presAssocID="{5416AE45-A808-4FD7-AE63-EF1724E8E3EA}" presName="compNode" presStyleCnt="0"/>
      <dgm:spPr/>
    </dgm:pt>
    <dgm:pt modelId="{274A2AC4-3349-48C1-A2F6-846590981A7A}" type="pres">
      <dgm:prSet presAssocID="{5416AE45-A808-4FD7-AE63-EF1724E8E3EA}" presName="dummyConnPt" presStyleCnt="0"/>
      <dgm:spPr/>
    </dgm:pt>
    <dgm:pt modelId="{E54088A9-C907-48BF-9279-368A01F71A4B}" type="pres">
      <dgm:prSet presAssocID="{5416AE45-A808-4FD7-AE63-EF1724E8E3EA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A3E7DB-1F5C-49AD-9E77-8A243F2D420B}" type="pres">
      <dgm:prSet presAssocID="{05C76DEE-E9C0-40BE-BB83-D031ED7070BA}" presName="sibTrans" presStyleLbl="bgSibTrans2D1" presStyleIdx="5" presStyleCnt="8"/>
      <dgm:spPr/>
      <dgm:t>
        <a:bodyPr/>
        <a:lstStyle/>
        <a:p>
          <a:endParaRPr lang="en-US"/>
        </a:p>
      </dgm:t>
    </dgm:pt>
    <dgm:pt modelId="{233E7ED7-3D06-4727-BF0F-4C790391F0BD}" type="pres">
      <dgm:prSet presAssocID="{137C3380-D2BC-4546-9549-2456F23D283D}" presName="compNode" presStyleCnt="0"/>
      <dgm:spPr/>
    </dgm:pt>
    <dgm:pt modelId="{6C1A5A25-94B7-4FDF-B7E2-E47A42F92ABF}" type="pres">
      <dgm:prSet presAssocID="{137C3380-D2BC-4546-9549-2456F23D283D}" presName="dummyConnPt" presStyleCnt="0"/>
      <dgm:spPr/>
    </dgm:pt>
    <dgm:pt modelId="{11C6BA91-2F0A-4AB6-9D5E-CD6D3D3201DC}" type="pres">
      <dgm:prSet presAssocID="{137C3380-D2BC-4546-9549-2456F23D283D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38303-E93C-4026-A35C-DACB6F49DADB}" type="pres">
      <dgm:prSet presAssocID="{32EEAF59-A17E-4E7C-8343-4C25066673E8}" presName="sibTrans" presStyleLbl="bgSibTrans2D1" presStyleIdx="6" presStyleCnt="8"/>
      <dgm:spPr/>
      <dgm:t>
        <a:bodyPr/>
        <a:lstStyle/>
        <a:p>
          <a:endParaRPr lang="en-US"/>
        </a:p>
      </dgm:t>
    </dgm:pt>
    <dgm:pt modelId="{2AB66734-9A1F-454D-BAF0-B6F89D8CD137}" type="pres">
      <dgm:prSet presAssocID="{5EF9860C-FC9C-4626-B2E9-54465463EA1E}" presName="compNode" presStyleCnt="0"/>
      <dgm:spPr/>
    </dgm:pt>
    <dgm:pt modelId="{A5CB2DD5-80CA-45BE-9C6D-E34C0AE09D35}" type="pres">
      <dgm:prSet presAssocID="{5EF9860C-FC9C-4626-B2E9-54465463EA1E}" presName="dummyConnPt" presStyleCnt="0"/>
      <dgm:spPr/>
    </dgm:pt>
    <dgm:pt modelId="{DFA27A1E-6B1E-4458-8405-FD5798BD791D}" type="pres">
      <dgm:prSet presAssocID="{5EF9860C-FC9C-4626-B2E9-54465463EA1E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23C420-CEC1-4FC7-90C5-E10AE7C6EEC1}" type="pres">
      <dgm:prSet presAssocID="{566AF1A9-85C0-4EF0-8DE3-F1058120F525}" presName="sibTrans" presStyleLbl="bgSibTrans2D1" presStyleIdx="7" presStyleCnt="8"/>
      <dgm:spPr/>
      <dgm:t>
        <a:bodyPr/>
        <a:lstStyle/>
        <a:p>
          <a:endParaRPr lang="en-US"/>
        </a:p>
      </dgm:t>
    </dgm:pt>
    <dgm:pt modelId="{6F0A651B-AC7A-4E6D-AF0B-A349490DD214}" type="pres">
      <dgm:prSet presAssocID="{E57EFC10-7A51-48FA-89AC-E759A154506E}" presName="compNode" presStyleCnt="0"/>
      <dgm:spPr/>
    </dgm:pt>
    <dgm:pt modelId="{BF91F803-1486-4E69-95FF-4E822869DC81}" type="pres">
      <dgm:prSet presAssocID="{E57EFC10-7A51-48FA-89AC-E759A154506E}" presName="dummyConnPt" presStyleCnt="0"/>
      <dgm:spPr/>
    </dgm:pt>
    <dgm:pt modelId="{852653FC-9F86-445E-8E75-76E2077E4493}" type="pres">
      <dgm:prSet presAssocID="{E57EFC10-7A51-48FA-89AC-E759A154506E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79F214-B867-CA4D-8A58-88F01B899E7C}" type="presOf" srcId="{E57EFC10-7A51-48FA-89AC-E759A154506E}" destId="{852653FC-9F86-445E-8E75-76E2077E4493}" srcOrd="0" destOrd="0" presId="urn:microsoft.com/office/officeart/2005/8/layout/bProcess4"/>
    <dgm:cxn modelId="{71431553-3DCA-40E0-86B5-6A9C1FD70F16}" srcId="{7A74A285-5A37-4A5C-8C10-69EB7F2CDF1E}" destId="{5EF9860C-FC9C-4626-B2E9-54465463EA1E}" srcOrd="7" destOrd="0" parTransId="{C9648B15-F171-423C-8540-F9BA77246D2A}" sibTransId="{566AF1A9-85C0-4EF0-8DE3-F1058120F525}"/>
    <dgm:cxn modelId="{F4F899E7-D3A5-F846-808B-2407EA36965B}" type="presOf" srcId="{32EEAF59-A17E-4E7C-8343-4C25066673E8}" destId="{08538303-E93C-4026-A35C-DACB6F49DADB}" srcOrd="0" destOrd="0" presId="urn:microsoft.com/office/officeart/2005/8/layout/bProcess4"/>
    <dgm:cxn modelId="{9B551C72-ED44-F541-B251-02D3F7734D68}" type="presOf" srcId="{46CC7672-6797-4118-AC32-9F177E84D175}" destId="{2D989300-19A2-485A-9475-ADF911BB85B0}" srcOrd="0" destOrd="0" presId="urn:microsoft.com/office/officeart/2005/8/layout/bProcess4"/>
    <dgm:cxn modelId="{7651EEC3-A994-204D-A032-5BDA277D7FAF}" type="presOf" srcId="{91A3C795-A512-40DA-903D-FD6E3F413313}" destId="{08118678-62F3-46D1-9AE3-1875F071AB2D}" srcOrd="0" destOrd="0" presId="urn:microsoft.com/office/officeart/2005/8/layout/bProcess4"/>
    <dgm:cxn modelId="{E243CDEC-551D-4C71-9289-4627AEB56710}" srcId="{7A74A285-5A37-4A5C-8C10-69EB7F2CDF1E}" destId="{F4E0F4CD-0AFE-4F74-85B2-9DB7C3D40DB2}" srcOrd="4" destOrd="0" parTransId="{EE23210C-310C-4F05-AFD7-2486F382C12A}" sibTransId="{0D01B18F-A665-4C0A-BC6B-2E6585CB2C0D}"/>
    <dgm:cxn modelId="{A38DC0FE-37FC-E048-8383-8A5972FC2DF1}" type="presOf" srcId="{C902F0C3-BA08-4B45-9720-3D0AA0CED2DF}" destId="{00919976-3997-4DBC-B47B-99642846B5D7}" srcOrd="0" destOrd="0" presId="urn:microsoft.com/office/officeart/2005/8/layout/bProcess4"/>
    <dgm:cxn modelId="{61ABFB54-10D2-4844-80C3-D13A7FE5B3F8}" type="presOf" srcId="{907C6806-5384-4710-88A4-3EC3FC106A6A}" destId="{71FC02D9-59BA-4F23-8DA1-00F8C24523A3}" srcOrd="0" destOrd="0" presId="urn:microsoft.com/office/officeart/2005/8/layout/bProcess4"/>
    <dgm:cxn modelId="{57CBCF46-4EA0-9042-A394-7952602EFCEB}" type="presOf" srcId="{B07D094C-0C55-4C89-87E0-3B2C2CB12183}" destId="{E5253CFC-733B-4380-BC1B-5D5E4FCBDB78}" srcOrd="0" destOrd="0" presId="urn:microsoft.com/office/officeart/2005/8/layout/bProcess4"/>
    <dgm:cxn modelId="{4F4B8C34-C13F-4938-859C-4EC99C743C2C}" srcId="{7A74A285-5A37-4A5C-8C10-69EB7F2CDF1E}" destId="{B07D094C-0C55-4C89-87E0-3B2C2CB12183}" srcOrd="0" destOrd="0" parTransId="{08D66BB8-5D0B-4B3A-958D-BCA66FC5C683}" sibTransId="{8B56CD4A-896D-41A5-A5FC-5210575C59B4}"/>
    <dgm:cxn modelId="{2C590EA8-47A9-9D44-AE56-32C42E3BEEEE}" type="presOf" srcId="{5EF9860C-FC9C-4626-B2E9-54465463EA1E}" destId="{DFA27A1E-6B1E-4458-8405-FD5798BD791D}" srcOrd="0" destOrd="0" presId="urn:microsoft.com/office/officeart/2005/8/layout/bProcess4"/>
    <dgm:cxn modelId="{4913D894-2ECE-C947-B880-51F0588086D7}" type="presOf" srcId="{0D01B18F-A665-4C0A-BC6B-2E6585CB2C0D}" destId="{C82BD121-A95F-41F2-AAE6-D609D178F3F3}" srcOrd="0" destOrd="0" presId="urn:microsoft.com/office/officeart/2005/8/layout/bProcess4"/>
    <dgm:cxn modelId="{F57AB023-467E-42E2-8809-7FE2C0292410}" srcId="{7A74A285-5A37-4A5C-8C10-69EB7F2CDF1E}" destId="{5416AE45-A808-4FD7-AE63-EF1724E8E3EA}" srcOrd="5" destOrd="0" parTransId="{5D3D844D-7A48-4C3D-B1CC-EF3964C3902A}" sibTransId="{05C76DEE-E9C0-40BE-BB83-D031ED7070BA}"/>
    <dgm:cxn modelId="{EDD8169A-A799-4D17-B6B1-E95F2031CADD}" srcId="{7A74A285-5A37-4A5C-8C10-69EB7F2CDF1E}" destId="{137C3380-D2BC-4546-9549-2456F23D283D}" srcOrd="6" destOrd="0" parTransId="{D01C3D29-97E7-4378-8D05-45806AB161B2}" sibTransId="{32EEAF59-A17E-4E7C-8343-4C25066673E8}"/>
    <dgm:cxn modelId="{B2A8F7BC-74E4-4B4A-A6DD-47BB6936F0DB}" type="presOf" srcId="{566AF1A9-85C0-4EF0-8DE3-F1058120F525}" destId="{0923C420-CEC1-4FC7-90C5-E10AE7C6EEC1}" srcOrd="0" destOrd="0" presId="urn:microsoft.com/office/officeart/2005/8/layout/bProcess4"/>
    <dgm:cxn modelId="{4E0F5C75-D1A7-9B4E-861C-2452223EA7F4}" type="presOf" srcId="{8B56CD4A-896D-41A5-A5FC-5210575C59B4}" destId="{945BC88B-06D6-4ABE-A17F-A6160617644F}" srcOrd="0" destOrd="0" presId="urn:microsoft.com/office/officeart/2005/8/layout/bProcess4"/>
    <dgm:cxn modelId="{C42B69C9-1DA0-4214-B48B-9F3D04D511B7}" srcId="{7A74A285-5A37-4A5C-8C10-69EB7F2CDF1E}" destId="{91A3C795-A512-40DA-903D-FD6E3F413313}" srcOrd="2" destOrd="0" parTransId="{C4944277-41DC-40B0-8661-DA73D9B8F959}" sibTransId="{46CC7672-6797-4118-AC32-9F177E84D175}"/>
    <dgm:cxn modelId="{E75EEF0C-66C6-B64F-B3CC-F1BEC8A10E4E}" type="presOf" srcId="{D1E540AD-EA97-4FC4-80D6-A5B7098C4BD3}" destId="{14421033-9674-42E0-8F74-03FD54396200}" srcOrd="0" destOrd="0" presId="urn:microsoft.com/office/officeart/2005/8/layout/bProcess4"/>
    <dgm:cxn modelId="{9B5B718C-91AE-2542-81AE-EE84ABC6BAFA}" type="presOf" srcId="{5416AE45-A808-4FD7-AE63-EF1724E8E3EA}" destId="{E54088A9-C907-48BF-9279-368A01F71A4B}" srcOrd="0" destOrd="0" presId="urn:microsoft.com/office/officeart/2005/8/layout/bProcess4"/>
    <dgm:cxn modelId="{7D6783BB-73BE-234F-A533-89A6EB797F7B}" type="presOf" srcId="{7A74A285-5A37-4A5C-8C10-69EB7F2CDF1E}" destId="{B183E922-C489-419E-AC92-87F4AA5A663C}" srcOrd="0" destOrd="0" presId="urn:microsoft.com/office/officeart/2005/8/layout/bProcess4"/>
    <dgm:cxn modelId="{3C5EA610-DB17-460B-ADFF-C1E3815D7118}" srcId="{7A74A285-5A37-4A5C-8C10-69EB7F2CDF1E}" destId="{D1E540AD-EA97-4FC4-80D6-A5B7098C4BD3}" srcOrd="3" destOrd="0" parTransId="{3F8E38F2-3632-4D62-9BD9-ECC2C1AB7BC6}" sibTransId="{C902F0C3-BA08-4B45-9720-3D0AA0CED2DF}"/>
    <dgm:cxn modelId="{BBD96B96-D3E1-E247-A891-70D697492338}" type="presOf" srcId="{05C76DEE-E9C0-40BE-BB83-D031ED7070BA}" destId="{79A3E7DB-1F5C-49AD-9E77-8A243F2D420B}" srcOrd="0" destOrd="0" presId="urn:microsoft.com/office/officeart/2005/8/layout/bProcess4"/>
    <dgm:cxn modelId="{95D9DC4B-2DAE-9747-A81D-641E9B77E35A}" type="presOf" srcId="{137C3380-D2BC-4546-9549-2456F23D283D}" destId="{11C6BA91-2F0A-4AB6-9D5E-CD6D3D3201DC}" srcOrd="0" destOrd="0" presId="urn:microsoft.com/office/officeart/2005/8/layout/bProcess4"/>
    <dgm:cxn modelId="{960B621F-AD84-4C6C-A947-DB33AC253347}" srcId="{7A74A285-5A37-4A5C-8C10-69EB7F2CDF1E}" destId="{E57EFC10-7A51-48FA-89AC-E759A154506E}" srcOrd="8" destOrd="0" parTransId="{F2DFDDCA-5F87-41DE-B76E-8B15BABF2382}" sibTransId="{382F24FA-9409-4924-A694-F177D9C01B28}"/>
    <dgm:cxn modelId="{9398A269-58CC-4F61-BD56-DA9F548F10C0}" srcId="{7A74A285-5A37-4A5C-8C10-69EB7F2CDF1E}" destId="{2B046DEF-3175-4610-ABD1-D933499EB5D0}" srcOrd="1" destOrd="0" parTransId="{35BEFF68-7E18-49B9-9D86-A889F5D71752}" sibTransId="{907C6806-5384-4710-88A4-3EC3FC106A6A}"/>
    <dgm:cxn modelId="{732268F5-9849-E347-95CE-D853AEB26EE4}" type="presOf" srcId="{2B046DEF-3175-4610-ABD1-D933499EB5D0}" destId="{1908E9AE-AC13-40DB-B286-323A566957AA}" srcOrd="0" destOrd="0" presId="urn:microsoft.com/office/officeart/2005/8/layout/bProcess4"/>
    <dgm:cxn modelId="{1852715C-6BD5-1242-AED8-A896AF86B3F7}" type="presOf" srcId="{F4E0F4CD-0AFE-4F74-85B2-9DB7C3D40DB2}" destId="{2F07B1E6-6733-4924-976C-D3FC2F84C5B9}" srcOrd="0" destOrd="0" presId="urn:microsoft.com/office/officeart/2005/8/layout/bProcess4"/>
    <dgm:cxn modelId="{91330A80-C596-D344-B2E4-80E1E2212CC5}" type="presParOf" srcId="{B183E922-C489-419E-AC92-87F4AA5A663C}" destId="{83149397-0D7E-4AA7-BCC1-A2A277AA965E}" srcOrd="0" destOrd="0" presId="urn:microsoft.com/office/officeart/2005/8/layout/bProcess4"/>
    <dgm:cxn modelId="{22BA9ED2-E3D8-F742-A05D-2AB52C18BCBD}" type="presParOf" srcId="{83149397-0D7E-4AA7-BCC1-A2A277AA965E}" destId="{F81103B9-D764-470A-8854-8A0E191A850E}" srcOrd="0" destOrd="0" presId="urn:microsoft.com/office/officeart/2005/8/layout/bProcess4"/>
    <dgm:cxn modelId="{84B95133-D4A1-054B-AC97-A715811EEBBF}" type="presParOf" srcId="{83149397-0D7E-4AA7-BCC1-A2A277AA965E}" destId="{E5253CFC-733B-4380-BC1B-5D5E4FCBDB78}" srcOrd="1" destOrd="0" presId="urn:microsoft.com/office/officeart/2005/8/layout/bProcess4"/>
    <dgm:cxn modelId="{6512EED4-2E0B-B148-A9D5-382AA1F29775}" type="presParOf" srcId="{B183E922-C489-419E-AC92-87F4AA5A663C}" destId="{945BC88B-06D6-4ABE-A17F-A6160617644F}" srcOrd="1" destOrd="0" presId="urn:microsoft.com/office/officeart/2005/8/layout/bProcess4"/>
    <dgm:cxn modelId="{3EA02C6A-B302-8247-A3AC-5E6E5BE9CAD9}" type="presParOf" srcId="{B183E922-C489-419E-AC92-87F4AA5A663C}" destId="{64425349-CB39-43AD-8525-7FAB26AE4C75}" srcOrd="2" destOrd="0" presId="urn:microsoft.com/office/officeart/2005/8/layout/bProcess4"/>
    <dgm:cxn modelId="{AC953F87-75FD-834D-8167-D4265CB8396C}" type="presParOf" srcId="{64425349-CB39-43AD-8525-7FAB26AE4C75}" destId="{DC75E9F2-A1D3-4963-BB91-4596E9F6424C}" srcOrd="0" destOrd="0" presId="urn:microsoft.com/office/officeart/2005/8/layout/bProcess4"/>
    <dgm:cxn modelId="{7E42ADDE-9727-A345-83A9-6A51D2D158B1}" type="presParOf" srcId="{64425349-CB39-43AD-8525-7FAB26AE4C75}" destId="{1908E9AE-AC13-40DB-B286-323A566957AA}" srcOrd="1" destOrd="0" presId="urn:microsoft.com/office/officeart/2005/8/layout/bProcess4"/>
    <dgm:cxn modelId="{D61655BF-718D-0248-9C76-B9FFED2E6435}" type="presParOf" srcId="{B183E922-C489-419E-AC92-87F4AA5A663C}" destId="{71FC02D9-59BA-4F23-8DA1-00F8C24523A3}" srcOrd="3" destOrd="0" presId="urn:microsoft.com/office/officeart/2005/8/layout/bProcess4"/>
    <dgm:cxn modelId="{31AE3562-7A55-D943-AB44-11715B4F9E81}" type="presParOf" srcId="{B183E922-C489-419E-AC92-87F4AA5A663C}" destId="{ADFAD51C-DA19-492A-ABED-92F311385CBB}" srcOrd="4" destOrd="0" presId="urn:microsoft.com/office/officeart/2005/8/layout/bProcess4"/>
    <dgm:cxn modelId="{5E962CCA-FDC5-9049-AC7C-6278E67E35BC}" type="presParOf" srcId="{ADFAD51C-DA19-492A-ABED-92F311385CBB}" destId="{272E188F-2E1A-4A5C-9685-0110124EE60E}" srcOrd="0" destOrd="0" presId="urn:microsoft.com/office/officeart/2005/8/layout/bProcess4"/>
    <dgm:cxn modelId="{455B7F5F-3C88-FB4E-9784-B6A2330974AA}" type="presParOf" srcId="{ADFAD51C-DA19-492A-ABED-92F311385CBB}" destId="{08118678-62F3-46D1-9AE3-1875F071AB2D}" srcOrd="1" destOrd="0" presId="urn:microsoft.com/office/officeart/2005/8/layout/bProcess4"/>
    <dgm:cxn modelId="{6A50C16C-4271-B244-9C03-56EF32FC6DCE}" type="presParOf" srcId="{B183E922-C489-419E-AC92-87F4AA5A663C}" destId="{2D989300-19A2-485A-9475-ADF911BB85B0}" srcOrd="5" destOrd="0" presId="urn:microsoft.com/office/officeart/2005/8/layout/bProcess4"/>
    <dgm:cxn modelId="{BB5BEE8B-BC29-7D44-A9AD-6ED7EC59B811}" type="presParOf" srcId="{B183E922-C489-419E-AC92-87F4AA5A663C}" destId="{AB7C76A1-5565-44DD-9758-291E2098EEA4}" srcOrd="6" destOrd="0" presId="urn:microsoft.com/office/officeart/2005/8/layout/bProcess4"/>
    <dgm:cxn modelId="{0CEA0988-7E81-9940-BE08-E4A18F668493}" type="presParOf" srcId="{AB7C76A1-5565-44DD-9758-291E2098EEA4}" destId="{466BD736-B8AD-4494-83C7-DF5E07787468}" srcOrd="0" destOrd="0" presId="urn:microsoft.com/office/officeart/2005/8/layout/bProcess4"/>
    <dgm:cxn modelId="{C264F751-5650-2846-9E30-D6899F377B51}" type="presParOf" srcId="{AB7C76A1-5565-44DD-9758-291E2098EEA4}" destId="{14421033-9674-42E0-8F74-03FD54396200}" srcOrd="1" destOrd="0" presId="urn:microsoft.com/office/officeart/2005/8/layout/bProcess4"/>
    <dgm:cxn modelId="{AC90670F-DBF8-3F41-8FCB-2D4D4B327A36}" type="presParOf" srcId="{B183E922-C489-419E-AC92-87F4AA5A663C}" destId="{00919976-3997-4DBC-B47B-99642846B5D7}" srcOrd="7" destOrd="0" presId="urn:microsoft.com/office/officeart/2005/8/layout/bProcess4"/>
    <dgm:cxn modelId="{B07BE72D-A8FC-B74D-A8ED-CCBA21129EB6}" type="presParOf" srcId="{B183E922-C489-419E-AC92-87F4AA5A663C}" destId="{4A418095-BD07-4A44-98B2-5A81807FE2F3}" srcOrd="8" destOrd="0" presId="urn:microsoft.com/office/officeart/2005/8/layout/bProcess4"/>
    <dgm:cxn modelId="{A17FE11F-72FA-FB4B-BD7D-ADA8DFF41ABC}" type="presParOf" srcId="{4A418095-BD07-4A44-98B2-5A81807FE2F3}" destId="{52BFEA42-D82A-4200-AE67-057DA209D37E}" srcOrd="0" destOrd="0" presId="urn:microsoft.com/office/officeart/2005/8/layout/bProcess4"/>
    <dgm:cxn modelId="{C32B75BD-B1C7-334E-BE13-CC65611FC19A}" type="presParOf" srcId="{4A418095-BD07-4A44-98B2-5A81807FE2F3}" destId="{2F07B1E6-6733-4924-976C-D3FC2F84C5B9}" srcOrd="1" destOrd="0" presId="urn:microsoft.com/office/officeart/2005/8/layout/bProcess4"/>
    <dgm:cxn modelId="{606072C8-B03F-9345-B9D2-2F97DC482AE1}" type="presParOf" srcId="{B183E922-C489-419E-AC92-87F4AA5A663C}" destId="{C82BD121-A95F-41F2-AAE6-D609D178F3F3}" srcOrd="9" destOrd="0" presId="urn:microsoft.com/office/officeart/2005/8/layout/bProcess4"/>
    <dgm:cxn modelId="{F1D9DC31-5656-F545-BB24-057DD9D2E845}" type="presParOf" srcId="{B183E922-C489-419E-AC92-87F4AA5A663C}" destId="{4543B6C7-83FF-47A2-83B2-1776D210A9C8}" srcOrd="10" destOrd="0" presId="urn:microsoft.com/office/officeart/2005/8/layout/bProcess4"/>
    <dgm:cxn modelId="{D835C05C-917E-A74B-97A5-3D834A1F3A10}" type="presParOf" srcId="{4543B6C7-83FF-47A2-83B2-1776D210A9C8}" destId="{274A2AC4-3349-48C1-A2F6-846590981A7A}" srcOrd="0" destOrd="0" presId="urn:microsoft.com/office/officeart/2005/8/layout/bProcess4"/>
    <dgm:cxn modelId="{961519AD-D533-5643-A6D2-7AABA338C0F0}" type="presParOf" srcId="{4543B6C7-83FF-47A2-83B2-1776D210A9C8}" destId="{E54088A9-C907-48BF-9279-368A01F71A4B}" srcOrd="1" destOrd="0" presId="urn:microsoft.com/office/officeart/2005/8/layout/bProcess4"/>
    <dgm:cxn modelId="{87278EC2-94FD-A044-B4D2-4FC633FB301E}" type="presParOf" srcId="{B183E922-C489-419E-AC92-87F4AA5A663C}" destId="{79A3E7DB-1F5C-49AD-9E77-8A243F2D420B}" srcOrd="11" destOrd="0" presId="urn:microsoft.com/office/officeart/2005/8/layout/bProcess4"/>
    <dgm:cxn modelId="{D7DCA82F-B94F-6940-9AC6-00838E6FF113}" type="presParOf" srcId="{B183E922-C489-419E-AC92-87F4AA5A663C}" destId="{233E7ED7-3D06-4727-BF0F-4C790391F0BD}" srcOrd="12" destOrd="0" presId="urn:microsoft.com/office/officeart/2005/8/layout/bProcess4"/>
    <dgm:cxn modelId="{B9A074B7-A268-1B48-BEAD-E62FEFF24FA3}" type="presParOf" srcId="{233E7ED7-3D06-4727-BF0F-4C790391F0BD}" destId="{6C1A5A25-94B7-4FDF-B7E2-E47A42F92ABF}" srcOrd="0" destOrd="0" presId="urn:microsoft.com/office/officeart/2005/8/layout/bProcess4"/>
    <dgm:cxn modelId="{2CDF68D5-44A0-094F-9812-6CCF80F08886}" type="presParOf" srcId="{233E7ED7-3D06-4727-BF0F-4C790391F0BD}" destId="{11C6BA91-2F0A-4AB6-9D5E-CD6D3D3201DC}" srcOrd="1" destOrd="0" presId="urn:microsoft.com/office/officeart/2005/8/layout/bProcess4"/>
    <dgm:cxn modelId="{5CFF98DB-5911-7847-AF61-4C57A9B1EE04}" type="presParOf" srcId="{B183E922-C489-419E-AC92-87F4AA5A663C}" destId="{08538303-E93C-4026-A35C-DACB6F49DADB}" srcOrd="13" destOrd="0" presId="urn:microsoft.com/office/officeart/2005/8/layout/bProcess4"/>
    <dgm:cxn modelId="{C45031E6-853E-7344-A82B-B1B18BCD6022}" type="presParOf" srcId="{B183E922-C489-419E-AC92-87F4AA5A663C}" destId="{2AB66734-9A1F-454D-BAF0-B6F89D8CD137}" srcOrd="14" destOrd="0" presId="urn:microsoft.com/office/officeart/2005/8/layout/bProcess4"/>
    <dgm:cxn modelId="{F8A2771C-07A3-ED4A-B664-E6B25053BE5B}" type="presParOf" srcId="{2AB66734-9A1F-454D-BAF0-B6F89D8CD137}" destId="{A5CB2DD5-80CA-45BE-9C6D-E34C0AE09D35}" srcOrd="0" destOrd="0" presId="urn:microsoft.com/office/officeart/2005/8/layout/bProcess4"/>
    <dgm:cxn modelId="{3007D0AE-8FE0-E243-AB35-6CC1A62E499C}" type="presParOf" srcId="{2AB66734-9A1F-454D-BAF0-B6F89D8CD137}" destId="{DFA27A1E-6B1E-4458-8405-FD5798BD791D}" srcOrd="1" destOrd="0" presId="urn:microsoft.com/office/officeart/2005/8/layout/bProcess4"/>
    <dgm:cxn modelId="{C60C8893-1CAC-B24F-A1C7-ECC2BB8FB8F0}" type="presParOf" srcId="{B183E922-C489-419E-AC92-87F4AA5A663C}" destId="{0923C420-CEC1-4FC7-90C5-E10AE7C6EEC1}" srcOrd="15" destOrd="0" presId="urn:microsoft.com/office/officeart/2005/8/layout/bProcess4"/>
    <dgm:cxn modelId="{2CCED7CC-1091-7844-868D-4143D5733C16}" type="presParOf" srcId="{B183E922-C489-419E-AC92-87F4AA5A663C}" destId="{6F0A651B-AC7A-4E6D-AF0B-A349490DD214}" srcOrd="16" destOrd="0" presId="urn:microsoft.com/office/officeart/2005/8/layout/bProcess4"/>
    <dgm:cxn modelId="{2D2CBBFF-5BE5-C343-AF8C-984D28D0185A}" type="presParOf" srcId="{6F0A651B-AC7A-4E6D-AF0B-A349490DD214}" destId="{BF91F803-1486-4E69-95FF-4E822869DC81}" srcOrd="0" destOrd="0" presId="urn:microsoft.com/office/officeart/2005/8/layout/bProcess4"/>
    <dgm:cxn modelId="{806D04B8-71D3-304C-9626-3708731E1BD9}" type="presParOf" srcId="{6F0A651B-AC7A-4E6D-AF0B-A349490DD214}" destId="{852653FC-9F86-445E-8E75-76E2077E4493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8EE06-95AE-5141-A66F-67532344DD55}">
      <dsp:nvSpPr>
        <dsp:cNvPr id="0" name=""/>
        <dsp:cNvSpPr/>
      </dsp:nvSpPr>
      <dsp:spPr>
        <a:xfrm>
          <a:off x="0" y="0"/>
          <a:ext cx="6984776" cy="1238481"/>
        </a:xfrm>
        <a:prstGeom prst="roundRect">
          <a:avLst>
            <a:gd name="adj" fmla="val 10000"/>
          </a:avLst>
        </a:prstGeom>
        <a:solidFill>
          <a:schemeClr val="lt1"/>
        </a:solidFill>
        <a:ln w="28575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7F7F7F"/>
              </a:solidFill>
            </a:rPr>
            <a:t>Beneficiary needs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>
                  <a:lumMod val="50000"/>
                </a:schemeClr>
              </a:solidFill>
              <a:effectLst/>
            </a:rPr>
            <a:t>Cash already in use by target population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>
                  <a:lumMod val="50000"/>
                </a:schemeClr>
              </a:solidFill>
              <a:effectLst/>
            </a:rPr>
            <a:t>People cannot access food or income for basic needs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>
                  <a:lumMod val="50000"/>
                </a:schemeClr>
              </a:solidFill>
              <a:effectLst/>
            </a:rPr>
            <a:t>Protection related risks will not be amplified</a:t>
          </a:r>
          <a:endParaRPr lang="en-US" sz="2000" b="1" kern="1200" dirty="0">
            <a:solidFill>
              <a:srgbClr val="7F7F7F"/>
            </a:solidFill>
          </a:endParaRPr>
        </a:p>
      </dsp:txBody>
      <dsp:txXfrm>
        <a:off x="1520803" y="0"/>
        <a:ext cx="5463972" cy="1238481"/>
      </dsp:txXfrm>
    </dsp:sp>
    <dsp:sp modelId="{60D82A93-0DCE-3741-B520-2E51A3B4963E}">
      <dsp:nvSpPr>
        <dsp:cNvPr id="0" name=""/>
        <dsp:cNvSpPr/>
      </dsp:nvSpPr>
      <dsp:spPr>
        <a:xfrm>
          <a:off x="123848" y="123848"/>
          <a:ext cx="1396955" cy="99078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7DB638-7DD8-5046-BF4B-87B7BF91F5B3}">
      <dsp:nvSpPr>
        <dsp:cNvPr id="0" name=""/>
        <dsp:cNvSpPr/>
      </dsp:nvSpPr>
      <dsp:spPr>
        <a:xfrm>
          <a:off x="0" y="1362329"/>
          <a:ext cx="6984776" cy="123848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>
                  <a:lumMod val="50000"/>
                </a:schemeClr>
              </a:solidFill>
              <a:effectLst/>
            </a:rPr>
            <a:t>Community and political acceptance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>
                  <a:lumMod val="50000"/>
                </a:schemeClr>
              </a:solidFill>
              <a:effectLst/>
            </a:rPr>
            <a:t>Community awareness and acceptance of cash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>
                  <a:lumMod val="50000"/>
                </a:schemeClr>
              </a:solidFill>
              <a:effectLst/>
            </a:rPr>
            <a:t>Political awareness and acceptance of cash</a:t>
          </a:r>
          <a:endParaRPr lang="en-US" sz="2000" kern="1200" dirty="0"/>
        </a:p>
      </dsp:txBody>
      <dsp:txXfrm>
        <a:off x="1520803" y="1362329"/>
        <a:ext cx="5463972" cy="1238481"/>
      </dsp:txXfrm>
    </dsp:sp>
    <dsp:sp modelId="{690809B2-A032-134E-ABE7-347BE1C679E7}">
      <dsp:nvSpPr>
        <dsp:cNvPr id="0" name=""/>
        <dsp:cNvSpPr/>
      </dsp:nvSpPr>
      <dsp:spPr>
        <a:xfrm>
          <a:off x="123848" y="1486177"/>
          <a:ext cx="1396955" cy="99078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35068B8-BC68-E048-8B1C-587237312F96}">
      <dsp:nvSpPr>
        <dsp:cNvPr id="0" name=""/>
        <dsp:cNvSpPr/>
      </dsp:nvSpPr>
      <dsp:spPr>
        <a:xfrm>
          <a:off x="0" y="2724658"/>
          <a:ext cx="6984776" cy="123848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>
                  <a:lumMod val="50000"/>
                </a:schemeClr>
              </a:solidFill>
              <a:effectLst/>
            </a:rPr>
            <a:t>Market conditions</a:t>
          </a:r>
          <a:endParaRPr lang="en-US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bg1">
                  <a:lumMod val="50000"/>
                </a:schemeClr>
              </a:solidFill>
              <a:effectLst/>
            </a:rPr>
            <a:t>Functioning market regularly supplied to meet demand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bg1">
                  <a:lumMod val="50000"/>
                </a:schemeClr>
              </a:solidFill>
              <a:effectLst/>
            </a:rPr>
            <a:t>Items needed to meet needs are locally available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bg1">
                  <a:lumMod val="50000"/>
                </a:schemeClr>
              </a:solidFill>
              <a:effectLst/>
            </a:rPr>
            <a:t>Markets accessible (physical, safety, resources)</a:t>
          </a:r>
          <a:endParaRPr lang="en-US" sz="1500" kern="1200" dirty="0"/>
        </a:p>
      </dsp:txBody>
      <dsp:txXfrm>
        <a:off x="1520803" y="2724658"/>
        <a:ext cx="5463972" cy="1238481"/>
      </dsp:txXfrm>
    </dsp:sp>
    <dsp:sp modelId="{B41F68A2-45CF-F645-8CE5-0CDEE30CEBB6}">
      <dsp:nvSpPr>
        <dsp:cNvPr id="0" name=""/>
        <dsp:cNvSpPr/>
      </dsp:nvSpPr>
      <dsp:spPr>
        <a:xfrm>
          <a:off x="123848" y="2848507"/>
          <a:ext cx="1396955" cy="99078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B3E52E4-C4C1-4249-9FD6-A186E2976A71}">
      <dsp:nvSpPr>
        <dsp:cNvPr id="0" name=""/>
        <dsp:cNvSpPr/>
      </dsp:nvSpPr>
      <dsp:spPr>
        <a:xfrm>
          <a:off x="0" y="4086988"/>
          <a:ext cx="6984776" cy="123848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>
                  <a:lumMod val="50000"/>
                </a:schemeClr>
              </a:solidFill>
              <a:effectLst/>
            </a:rPr>
            <a:t>Operational conditions</a:t>
          </a:r>
          <a:endParaRPr lang="en-US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bg1">
                  <a:lumMod val="50000"/>
                </a:schemeClr>
              </a:solidFill>
              <a:effectLst/>
            </a:rPr>
            <a:t>Cash can be delivered safely and effectively</a:t>
          </a:r>
          <a:endParaRPr lang="en-US" sz="15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bg1">
                  <a:lumMod val="50000"/>
                </a:schemeClr>
              </a:solidFill>
              <a:effectLst/>
            </a:rPr>
            <a:t>Functional and reliable payment systems 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7F7F7F"/>
              </a:solidFill>
            </a:rPr>
            <a:t>Programmatic expertise and operational capacity</a:t>
          </a:r>
          <a:endParaRPr lang="en-US" sz="1500" kern="1200" dirty="0">
            <a:solidFill>
              <a:srgbClr val="7F7F7F"/>
            </a:solidFill>
          </a:endParaRPr>
        </a:p>
      </dsp:txBody>
      <dsp:txXfrm>
        <a:off x="1520803" y="4086988"/>
        <a:ext cx="5463972" cy="1238481"/>
      </dsp:txXfrm>
    </dsp:sp>
    <dsp:sp modelId="{D423D599-D722-3A4D-A1E7-707B2482EE66}">
      <dsp:nvSpPr>
        <dsp:cNvPr id="0" name=""/>
        <dsp:cNvSpPr/>
      </dsp:nvSpPr>
      <dsp:spPr>
        <a:xfrm>
          <a:off x="123848" y="4210836"/>
          <a:ext cx="1396955" cy="99078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2FD454-3DEF-1948-B18B-1771AD2AC613}">
      <dsp:nvSpPr>
        <dsp:cNvPr id="0" name=""/>
        <dsp:cNvSpPr/>
      </dsp:nvSpPr>
      <dsp:spPr>
        <a:xfrm>
          <a:off x="3104623" y="-71083"/>
          <a:ext cx="1980009" cy="1005603"/>
        </a:xfrm>
        <a:prstGeom prst="roundRect">
          <a:avLst/>
        </a:prstGeom>
        <a:solidFill>
          <a:schemeClr val="bg1">
            <a:lumMod val="50000"/>
          </a:schemeClr>
        </a:solidFill>
        <a:ln w="19050" cmpd="sng">
          <a:solidFill>
            <a:srgbClr val="C4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Preparedness</a:t>
          </a:r>
          <a:endParaRPr lang="en-US" sz="2000" kern="1200" dirty="0"/>
        </a:p>
      </dsp:txBody>
      <dsp:txXfrm>
        <a:off x="3153712" y="-21994"/>
        <a:ext cx="1881831" cy="907425"/>
      </dsp:txXfrm>
    </dsp:sp>
    <dsp:sp modelId="{F8DA1ED7-4620-9845-91AC-5C5779249254}">
      <dsp:nvSpPr>
        <dsp:cNvPr id="0" name=""/>
        <dsp:cNvSpPr/>
      </dsp:nvSpPr>
      <dsp:spPr>
        <a:xfrm>
          <a:off x="2672352" y="431718"/>
          <a:ext cx="2844550" cy="2844550"/>
        </a:xfrm>
        <a:custGeom>
          <a:avLst/>
          <a:gdLst/>
          <a:ahLst/>
          <a:cxnLst/>
          <a:rect l="0" t="0" r="0" b="0"/>
          <a:pathLst>
            <a:path>
              <a:moveTo>
                <a:pt x="2497455" y="491224"/>
              </a:moveTo>
              <a:arcTo wR="1422275" hR="1422275" stAng="19146546" swAng="911502"/>
            </a:path>
          </a:pathLst>
        </a:custGeom>
        <a:noFill/>
        <a:ln w="57150" cap="flat" cmpd="sng" algn="ctr">
          <a:solidFill>
            <a:srgbClr val="C4000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2CC94A-67A0-D64F-9F9F-5DB71CA66F9C}">
      <dsp:nvSpPr>
        <dsp:cNvPr id="0" name=""/>
        <dsp:cNvSpPr/>
      </dsp:nvSpPr>
      <dsp:spPr>
        <a:xfrm>
          <a:off x="4526898" y="1351191"/>
          <a:ext cx="1980009" cy="1005603"/>
        </a:xfrm>
        <a:prstGeom prst="roundRect">
          <a:avLst/>
        </a:prstGeom>
        <a:solidFill>
          <a:srgbClr val="7F7F7F"/>
        </a:solidFill>
        <a:ln w="28575" cmpd="sng">
          <a:solidFill>
            <a:srgbClr val="C4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Situation and Response Analysis</a:t>
          </a:r>
          <a:endParaRPr lang="en-US" sz="2000" kern="1200" dirty="0"/>
        </a:p>
      </dsp:txBody>
      <dsp:txXfrm>
        <a:off x="4575987" y="1400280"/>
        <a:ext cx="1881831" cy="907425"/>
      </dsp:txXfrm>
    </dsp:sp>
    <dsp:sp modelId="{F064173A-221D-9C43-8335-20A8075B789E}">
      <dsp:nvSpPr>
        <dsp:cNvPr id="0" name=""/>
        <dsp:cNvSpPr/>
      </dsp:nvSpPr>
      <dsp:spPr>
        <a:xfrm>
          <a:off x="2672352" y="431718"/>
          <a:ext cx="2844550" cy="2844550"/>
        </a:xfrm>
        <a:custGeom>
          <a:avLst/>
          <a:gdLst/>
          <a:ahLst/>
          <a:cxnLst/>
          <a:rect l="0" t="0" r="0" b="0"/>
          <a:pathLst>
            <a:path>
              <a:moveTo>
                <a:pt x="2703863" y="2039040"/>
              </a:moveTo>
              <a:arcTo wR="1422275" hR="1422275" stAng="1541952" swAng="911502"/>
            </a:path>
          </a:pathLst>
        </a:custGeom>
        <a:noFill/>
        <a:ln w="57150" cap="flat" cmpd="sng" algn="ctr">
          <a:solidFill>
            <a:srgbClr val="C4000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0978BC-9BE5-3642-9503-03B2B0B3C2CF}">
      <dsp:nvSpPr>
        <dsp:cNvPr id="0" name=""/>
        <dsp:cNvSpPr/>
      </dsp:nvSpPr>
      <dsp:spPr>
        <a:xfrm>
          <a:off x="3104623" y="2773467"/>
          <a:ext cx="1980009" cy="1005603"/>
        </a:xfrm>
        <a:prstGeom prst="roundRect">
          <a:avLst/>
        </a:prstGeom>
        <a:solidFill>
          <a:srgbClr val="7F7F7F"/>
        </a:solidFill>
        <a:ln w="28575" cmpd="sng">
          <a:solidFill>
            <a:srgbClr val="C4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Implementation and Monitoring</a:t>
          </a:r>
          <a:endParaRPr lang="en-US" sz="2000" kern="1200" dirty="0"/>
        </a:p>
      </dsp:txBody>
      <dsp:txXfrm>
        <a:off x="3153712" y="2822556"/>
        <a:ext cx="1881831" cy="907425"/>
      </dsp:txXfrm>
    </dsp:sp>
    <dsp:sp modelId="{E2FE3C89-A71D-9045-AE00-DFEBB5743F0E}">
      <dsp:nvSpPr>
        <dsp:cNvPr id="0" name=""/>
        <dsp:cNvSpPr/>
      </dsp:nvSpPr>
      <dsp:spPr>
        <a:xfrm>
          <a:off x="2672352" y="431718"/>
          <a:ext cx="2844550" cy="2844550"/>
        </a:xfrm>
        <a:custGeom>
          <a:avLst/>
          <a:gdLst/>
          <a:ahLst/>
          <a:cxnLst/>
          <a:rect l="0" t="0" r="0" b="0"/>
          <a:pathLst>
            <a:path>
              <a:moveTo>
                <a:pt x="347095" y="2353326"/>
              </a:moveTo>
              <a:arcTo wR="1422275" hR="1422275" stAng="8346546" swAng="911502"/>
            </a:path>
          </a:pathLst>
        </a:custGeom>
        <a:noFill/>
        <a:ln w="57150" cap="flat" cmpd="sng" algn="ctr">
          <a:solidFill>
            <a:srgbClr val="C4000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5C24F-6EF4-6D49-A4A4-02BD5ADDEBF4}">
      <dsp:nvSpPr>
        <dsp:cNvPr id="0" name=""/>
        <dsp:cNvSpPr/>
      </dsp:nvSpPr>
      <dsp:spPr>
        <a:xfrm>
          <a:off x="1682347" y="1351191"/>
          <a:ext cx="1980009" cy="1005603"/>
        </a:xfrm>
        <a:prstGeom prst="roundRect">
          <a:avLst/>
        </a:prstGeom>
        <a:solidFill>
          <a:srgbClr val="7F7F7F"/>
        </a:solidFill>
        <a:ln w="28575" cmpd="sng">
          <a:solidFill>
            <a:srgbClr val="C4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Closure and Evaluation</a:t>
          </a:r>
          <a:endParaRPr lang="en-US" sz="2000" kern="1200" dirty="0"/>
        </a:p>
      </dsp:txBody>
      <dsp:txXfrm>
        <a:off x="1731436" y="1400280"/>
        <a:ext cx="1881831" cy="907425"/>
      </dsp:txXfrm>
    </dsp:sp>
    <dsp:sp modelId="{D646132F-3F55-8245-9E81-E893BE9DCDD2}">
      <dsp:nvSpPr>
        <dsp:cNvPr id="0" name=""/>
        <dsp:cNvSpPr/>
      </dsp:nvSpPr>
      <dsp:spPr>
        <a:xfrm>
          <a:off x="2672352" y="431718"/>
          <a:ext cx="2844550" cy="2844550"/>
        </a:xfrm>
        <a:custGeom>
          <a:avLst/>
          <a:gdLst/>
          <a:ahLst/>
          <a:cxnLst/>
          <a:rect l="0" t="0" r="0" b="0"/>
          <a:pathLst>
            <a:path>
              <a:moveTo>
                <a:pt x="140687" y="805510"/>
              </a:moveTo>
              <a:arcTo wR="1422275" hR="1422275" stAng="12341952" swAng="911502"/>
            </a:path>
          </a:pathLst>
        </a:custGeom>
        <a:noFill/>
        <a:ln w="57150" cap="flat" cmpd="sng" algn="ctr">
          <a:solidFill>
            <a:srgbClr val="C4000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5BC88B-06D6-4ABE-A17F-A6160617644F}">
      <dsp:nvSpPr>
        <dsp:cNvPr id="0" name=""/>
        <dsp:cNvSpPr/>
      </dsp:nvSpPr>
      <dsp:spPr>
        <a:xfrm rot="5400000">
          <a:off x="-324358" y="1116263"/>
          <a:ext cx="1739992" cy="20995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253CFC-733B-4380-BC1B-5D5E4FCBDB78}">
      <dsp:nvSpPr>
        <dsp:cNvPr id="0" name=""/>
        <dsp:cNvSpPr/>
      </dsp:nvSpPr>
      <dsp:spPr>
        <a:xfrm>
          <a:off x="74228" y="3311"/>
          <a:ext cx="2332880" cy="1399728"/>
        </a:xfrm>
        <a:prstGeom prst="roundRect">
          <a:avLst>
            <a:gd name="adj" fmla="val 10000"/>
          </a:avLst>
        </a:prstGeom>
        <a:solidFill>
          <a:srgbClr val="FFEFE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b="1" kern="1200" dirty="0">
              <a:solidFill>
                <a:srgbClr val="7F1416"/>
              </a:solidFill>
              <a:latin typeface="Gill Sans Infant Std" panose="020B0502020104020203" pitchFamily="34" charset="0"/>
            </a:rPr>
            <a:t>1. </a:t>
          </a:r>
          <a:r>
            <a:rPr lang="en-GB" sz="2600" kern="1200" dirty="0">
              <a:solidFill>
                <a:schemeClr val="tx1"/>
              </a:solidFill>
              <a:latin typeface="Gill Sans Infant Std" panose="020B0502020104020203" pitchFamily="34" charset="0"/>
            </a:rPr>
            <a:t>Define purpose</a:t>
          </a:r>
        </a:p>
      </dsp:txBody>
      <dsp:txXfrm>
        <a:off x="115225" y="44308"/>
        <a:ext cx="2250886" cy="1317734"/>
      </dsp:txXfrm>
    </dsp:sp>
    <dsp:sp modelId="{71FC02D9-59BA-4F23-8DA1-00F8C24523A3}">
      <dsp:nvSpPr>
        <dsp:cNvPr id="0" name=""/>
        <dsp:cNvSpPr/>
      </dsp:nvSpPr>
      <dsp:spPr>
        <a:xfrm rot="5400000">
          <a:off x="-324358" y="2865924"/>
          <a:ext cx="1739992" cy="20995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8E9AE-AC13-40DB-B286-323A566957AA}">
      <dsp:nvSpPr>
        <dsp:cNvPr id="0" name=""/>
        <dsp:cNvSpPr/>
      </dsp:nvSpPr>
      <dsp:spPr>
        <a:xfrm>
          <a:off x="74228" y="1752971"/>
          <a:ext cx="2332880" cy="1399728"/>
        </a:xfrm>
        <a:prstGeom prst="roundRect">
          <a:avLst>
            <a:gd name="adj" fmla="val 10000"/>
          </a:avLst>
        </a:prstGeom>
        <a:solidFill>
          <a:srgbClr val="FFEFE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b="1" kern="1200" dirty="0">
              <a:solidFill>
                <a:srgbClr val="7F1416"/>
              </a:solidFill>
              <a:latin typeface="Gill Sans Infant Std" panose="020B0502020104020203" pitchFamily="34" charset="0"/>
            </a:rPr>
            <a:t>2. </a:t>
          </a:r>
          <a:r>
            <a:rPr lang="en-GB" sz="2600" kern="1200" dirty="0">
              <a:solidFill>
                <a:schemeClr val="tx1"/>
              </a:solidFill>
              <a:latin typeface="Gill Sans Infant Std" panose="020B0502020104020203" pitchFamily="34" charset="0"/>
            </a:rPr>
            <a:t>Define analytical scope</a:t>
          </a:r>
        </a:p>
      </dsp:txBody>
      <dsp:txXfrm>
        <a:off x="115225" y="1793968"/>
        <a:ext cx="2250886" cy="1317734"/>
      </dsp:txXfrm>
    </dsp:sp>
    <dsp:sp modelId="{2D989300-19A2-485A-9475-ADF911BB85B0}">
      <dsp:nvSpPr>
        <dsp:cNvPr id="0" name=""/>
        <dsp:cNvSpPr/>
      </dsp:nvSpPr>
      <dsp:spPr>
        <a:xfrm>
          <a:off x="550472" y="3740754"/>
          <a:ext cx="3093063" cy="20995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118678-62F3-46D1-9AE3-1875F071AB2D}">
      <dsp:nvSpPr>
        <dsp:cNvPr id="0" name=""/>
        <dsp:cNvSpPr/>
      </dsp:nvSpPr>
      <dsp:spPr>
        <a:xfrm>
          <a:off x="74228" y="3502632"/>
          <a:ext cx="2332880" cy="1399728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b="1" kern="1200" dirty="0">
              <a:solidFill>
                <a:srgbClr val="7F1416"/>
              </a:solidFill>
              <a:latin typeface="Gill Sans Infant Std" panose="020B0502020104020203" pitchFamily="34" charset="0"/>
            </a:rPr>
            <a:t>3. </a:t>
          </a:r>
          <a:r>
            <a:rPr lang="en-GB" sz="2600" kern="1200" dirty="0">
              <a:solidFill>
                <a:schemeClr val="tx1"/>
              </a:solidFill>
              <a:latin typeface="Gill Sans Infant Std" panose="020B0502020104020203" pitchFamily="34" charset="0"/>
            </a:rPr>
            <a:t>Define geographic scope</a:t>
          </a:r>
        </a:p>
      </dsp:txBody>
      <dsp:txXfrm>
        <a:off x="115225" y="3543629"/>
        <a:ext cx="2250886" cy="1317734"/>
      </dsp:txXfrm>
    </dsp:sp>
    <dsp:sp modelId="{00919976-3997-4DBC-B47B-99642846B5D7}">
      <dsp:nvSpPr>
        <dsp:cNvPr id="0" name=""/>
        <dsp:cNvSpPr/>
      </dsp:nvSpPr>
      <dsp:spPr>
        <a:xfrm rot="16200000">
          <a:off x="2778373" y="2865924"/>
          <a:ext cx="1739992" cy="20995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421033-9674-42E0-8F74-03FD54396200}">
      <dsp:nvSpPr>
        <dsp:cNvPr id="0" name=""/>
        <dsp:cNvSpPr/>
      </dsp:nvSpPr>
      <dsp:spPr>
        <a:xfrm>
          <a:off x="3176959" y="3502632"/>
          <a:ext cx="2332880" cy="1399728"/>
        </a:xfrm>
        <a:prstGeom prst="roundRect">
          <a:avLst>
            <a:gd name="adj" fmla="val 10000"/>
          </a:avLst>
        </a:prstGeom>
        <a:solidFill>
          <a:srgbClr val="FFEFE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b="1" kern="1200" dirty="0">
              <a:solidFill>
                <a:srgbClr val="7F1416"/>
              </a:solidFill>
              <a:latin typeface="Gill Sans Infant Std" panose="020B0502020104020203" pitchFamily="34" charset="0"/>
            </a:rPr>
            <a:t>4. </a:t>
          </a:r>
          <a:r>
            <a:rPr lang="en-GB" sz="2600" kern="1200" dirty="0">
              <a:solidFill>
                <a:schemeClr val="tx1"/>
              </a:solidFill>
              <a:latin typeface="Gill Sans Infant Std" panose="020B0502020104020203" pitchFamily="34" charset="0"/>
            </a:rPr>
            <a:t>Define overarching questions</a:t>
          </a:r>
        </a:p>
      </dsp:txBody>
      <dsp:txXfrm>
        <a:off x="3217956" y="3543629"/>
        <a:ext cx="2250886" cy="1317734"/>
      </dsp:txXfrm>
    </dsp:sp>
    <dsp:sp modelId="{C82BD121-A95F-41F2-AAE6-D609D178F3F3}">
      <dsp:nvSpPr>
        <dsp:cNvPr id="0" name=""/>
        <dsp:cNvSpPr/>
      </dsp:nvSpPr>
      <dsp:spPr>
        <a:xfrm rot="16200000">
          <a:off x="2778373" y="1116263"/>
          <a:ext cx="1739992" cy="20995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07B1E6-6733-4924-976C-D3FC2F84C5B9}">
      <dsp:nvSpPr>
        <dsp:cNvPr id="0" name=""/>
        <dsp:cNvSpPr/>
      </dsp:nvSpPr>
      <dsp:spPr>
        <a:xfrm>
          <a:off x="3176959" y="1752971"/>
          <a:ext cx="2332880" cy="1399728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b="1" kern="1200" dirty="0">
              <a:solidFill>
                <a:srgbClr val="7F1416"/>
              </a:solidFill>
              <a:latin typeface="Gill Sans Infant Std" panose="020B0502020104020203" pitchFamily="34" charset="0"/>
            </a:rPr>
            <a:t>5. </a:t>
          </a:r>
          <a:r>
            <a:rPr lang="en-GB" sz="2600" kern="1200" dirty="0">
              <a:solidFill>
                <a:schemeClr val="tx1"/>
              </a:solidFill>
              <a:latin typeface="Gill Sans Infant Std" panose="020B0502020104020203" pitchFamily="34" charset="0"/>
            </a:rPr>
            <a:t>Choose methodology</a:t>
          </a:r>
        </a:p>
      </dsp:txBody>
      <dsp:txXfrm>
        <a:off x="3217956" y="1793968"/>
        <a:ext cx="2250886" cy="1317734"/>
      </dsp:txXfrm>
    </dsp:sp>
    <dsp:sp modelId="{79A3E7DB-1F5C-49AD-9E77-8A243F2D420B}">
      <dsp:nvSpPr>
        <dsp:cNvPr id="0" name=""/>
        <dsp:cNvSpPr/>
      </dsp:nvSpPr>
      <dsp:spPr>
        <a:xfrm>
          <a:off x="3653203" y="241433"/>
          <a:ext cx="3093063" cy="20995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4088A9-C907-48BF-9279-368A01F71A4B}">
      <dsp:nvSpPr>
        <dsp:cNvPr id="0" name=""/>
        <dsp:cNvSpPr/>
      </dsp:nvSpPr>
      <dsp:spPr>
        <a:xfrm>
          <a:off x="3176959" y="3311"/>
          <a:ext cx="2332880" cy="1399728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400" b="1" kern="1200" dirty="0">
              <a:solidFill>
                <a:srgbClr val="7F1416"/>
              </a:solidFill>
              <a:latin typeface="Gill Sans Infant Std" panose="020B0502020104020203" pitchFamily="34" charset="0"/>
            </a:rPr>
            <a:t>6. </a:t>
          </a:r>
          <a:r>
            <a:rPr lang="en-GB" sz="2600" kern="1200" dirty="0">
              <a:solidFill>
                <a:schemeClr val="tx1"/>
              </a:solidFill>
              <a:latin typeface="Gill Sans Infant Std" panose="020B0502020104020203" pitchFamily="34" charset="0"/>
            </a:rPr>
            <a:t>Determine information sources</a:t>
          </a:r>
        </a:p>
      </dsp:txBody>
      <dsp:txXfrm>
        <a:off x="3217956" y="44308"/>
        <a:ext cx="2250886" cy="1317734"/>
      </dsp:txXfrm>
    </dsp:sp>
    <dsp:sp modelId="{08538303-E93C-4026-A35C-DACB6F49DADB}">
      <dsp:nvSpPr>
        <dsp:cNvPr id="0" name=""/>
        <dsp:cNvSpPr/>
      </dsp:nvSpPr>
      <dsp:spPr>
        <a:xfrm rot="5400000">
          <a:off x="5881104" y="1116263"/>
          <a:ext cx="1739992" cy="20995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C6BA91-2F0A-4AB6-9D5E-CD6D3D3201DC}">
      <dsp:nvSpPr>
        <dsp:cNvPr id="0" name=""/>
        <dsp:cNvSpPr/>
      </dsp:nvSpPr>
      <dsp:spPr>
        <a:xfrm>
          <a:off x="6279691" y="3311"/>
          <a:ext cx="2332880" cy="1399728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b="1" kern="1200" dirty="0">
              <a:solidFill>
                <a:srgbClr val="7F1416"/>
              </a:solidFill>
              <a:latin typeface="Gill Sans Infant Std" panose="020B0502020104020203" pitchFamily="34" charset="0"/>
            </a:rPr>
            <a:t>7. </a:t>
          </a:r>
          <a:r>
            <a:rPr lang="en-GB" sz="2600" kern="1200" dirty="0">
              <a:solidFill>
                <a:schemeClr val="tx1"/>
              </a:solidFill>
              <a:latin typeface="Gill Sans Infant Std" panose="020B0502020104020203" pitchFamily="34" charset="0"/>
            </a:rPr>
            <a:t>Determine data collection instruments</a:t>
          </a:r>
        </a:p>
      </dsp:txBody>
      <dsp:txXfrm>
        <a:off x="6320688" y="44308"/>
        <a:ext cx="2250886" cy="1317734"/>
      </dsp:txXfrm>
    </dsp:sp>
    <dsp:sp modelId="{0923C420-CEC1-4FC7-90C5-E10AE7C6EEC1}">
      <dsp:nvSpPr>
        <dsp:cNvPr id="0" name=""/>
        <dsp:cNvSpPr/>
      </dsp:nvSpPr>
      <dsp:spPr>
        <a:xfrm rot="5400000">
          <a:off x="5881104" y="2865924"/>
          <a:ext cx="1739992" cy="209959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A27A1E-6B1E-4458-8405-FD5798BD791D}">
      <dsp:nvSpPr>
        <dsp:cNvPr id="0" name=""/>
        <dsp:cNvSpPr/>
      </dsp:nvSpPr>
      <dsp:spPr>
        <a:xfrm>
          <a:off x="6279691" y="1752971"/>
          <a:ext cx="2332880" cy="1399728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b="1" kern="1200" dirty="0">
              <a:solidFill>
                <a:srgbClr val="7F1416"/>
              </a:solidFill>
              <a:latin typeface="Gill Sans Infant Std" panose="020B0502020104020203" pitchFamily="34" charset="0"/>
            </a:rPr>
            <a:t>8. </a:t>
          </a:r>
          <a:r>
            <a:rPr lang="en-GB" sz="2700" kern="1200" dirty="0">
              <a:solidFill>
                <a:schemeClr val="tx1"/>
              </a:solidFill>
              <a:latin typeface="Gill Sans Infant Std" panose="020B0502020104020203" pitchFamily="34" charset="0"/>
            </a:rPr>
            <a:t>Design questionnaires</a:t>
          </a:r>
        </a:p>
      </dsp:txBody>
      <dsp:txXfrm>
        <a:off x="6320688" y="1793968"/>
        <a:ext cx="2250886" cy="1317734"/>
      </dsp:txXfrm>
    </dsp:sp>
    <dsp:sp modelId="{852653FC-9F86-445E-8E75-76E2077E4493}">
      <dsp:nvSpPr>
        <dsp:cNvPr id="0" name=""/>
        <dsp:cNvSpPr/>
      </dsp:nvSpPr>
      <dsp:spPr>
        <a:xfrm>
          <a:off x="6279691" y="3502632"/>
          <a:ext cx="2332880" cy="1399728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000" b="1" kern="1200" dirty="0">
              <a:solidFill>
                <a:srgbClr val="7F1416"/>
              </a:solidFill>
              <a:latin typeface="Gill Sans Infant Std" panose="020B0502020104020203" pitchFamily="34" charset="0"/>
            </a:rPr>
            <a:t>9. </a:t>
          </a:r>
          <a:r>
            <a:rPr lang="en-GB" sz="2800" kern="1200" dirty="0">
              <a:solidFill>
                <a:schemeClr val="tx1"/>
              </a:solidFill>
              <a:latin typeface="Gill Sans Infant Std" panose="020B0502020104020203" pitchFamily="34" charset="0"/>
            </a:rPr>
            <a:t>Budgeting and resource mobilisation</a:t>
          </a:r>
        </a:p>
      </dsp:txBody>
      <dsp:txXfrm>
        <a:off x="6320688" y="3543629"/>
        <a:ext cx="2250886" cy="13177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CE511-4FDA-9D46-9758-CEF33EA990A3}" type="datetimeFigureOut">
              <a:rPr lang="en-US" smtClean="0"/>
              <a:t>1/15/19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E354E-C0B8-CB44-A9C1-4BDD60E8B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32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>
            <a:extLst>
              <a:ext uri="{FF2B5EF4-FFF2-40B4-BE49-F238E27FC236}">
                <a16:creationId xmlns="" xmlns:a16="http://schemas.microsoft.com/office/drawing/2014/main" id="{08B71E96-940A-465A-9E5A-46910561A3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>
            <a:extLst>
              <a:ext uri="{FF2B5EF4-FFF2-40B4-BE49-F238E27FC236}">
                <a16:creationId xmlns="" xmlns:a16="http://schemas.microsoft.com/office/drawing/2014/main" id="{BED46D92-F71A-49A4-891F-C4AF4F2200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fontAlgn="t" hangingPunct="1"/>
            <a:r>
              <a:rPr lang="en-GB" altLang="en-US" dirty="0">
                <a:cs typeface="Arial" panose="020B0604020202020204" pitchFamily="34" charset="0"/>
              </a:rPr>
              <a:t>Hypothetical expenditures is a question contained in the BNA methodology. </a:t>
            </a:r>
          </a:p>
          <a:p>
            <a:endParaRPr lang="en-GB" altLang="en-US" dirty="0">
              <a:cs typeface="Arial" panose="020B0604020202020204" pitchFamily="34" charset="0"/>
            </a:endParaRPr>
          </a:p>
        </p:txBody>
      </p:sp>
      <p:sp>
        <p:nvSpPr>
          <p:cNvPr id="57348" name="Slide Number Placeholder 3">
            <a:extLst>
              <a:ext uri="{FF2B5EF4-FFF2-40B4-BE49-F238E27FC236}">
                <a16:creationId xmlns="" xmlns:a16="http://schemas.microsoft.com/office/drawing/2014/main" id="{78687E53-A41E-4C35-BFE7-756F345A7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17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742950" indent="-285750" defTabSz="9017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2pPr>
            <a:lvl3pPr marL="1143000" indent="-228600" defTabSz="9017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3pPr>
            <a:lvl4pPr marL="1600200" indent="-228600" defTabSz="9017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4pPr>
            <a:lvl5pPr marL="2057400" indent="-228600" defTabSz="9017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9pPr>
          </a:lstStyle>
          <a:p>
            <a:fld id="{67196254-5B6B-4E20-B095-10307C160A1A}" type="slidenum">
              <a:rPr lang="en-US" altLang="en-US" sz="1200" smtClean="0"/>
              <a:pPr/>
              <a:t>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0158515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indent="0">
              <a:buFont typeface="Gill Sans MT" panose="020B0502020104020203" pitchFamily="34" charset="0"/>
              <a:buNone/>
            </a:pPr>
            <a:r>
              <a:rPr lang="en-US" altLang="en-US" sz="2308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The steps that are ticked will be reviewed more in depth in this module, with practical exercise using the scenario.</a:t>
            </a:r>
          </a:p>
          <a:p>
            <a:pPr marL="422041" lvl="1" indent="-422041">
              <a:buFont typeface="Gill Sans MT" panose="020B0502020104020203" pitchFamily="34" charset="0"/>
              <a:buAutoNum type="arabicPeriod"/>
            </a:pPr>
            <a:r>
              <a:rPr lang="en-US" altLang="en-US" sz="2308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Define the purpose: </a:t>
            </a:r>
            <a:r>
              <a:rPr lang="en-US" altLang="en-US" sz="2308" i="1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what programmatic decision will the assessment help us to make?</a:t>
            </a:r>
          </a:p>
          <a:p>
            <a:pPr marL="422041" lvl="1" indent="-422041">
              <a:buFont typeface="Gill Sans MT" panose="020B0502020104020203" pitchFamily="34" charset="0"/>
              <a:buAutoNum type="arabicPeriod"/>
            </a:pPr>
            <a:r>
              <a:rPr lang="en-US" altLang="en-US" sz="2308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Define the analytical scope: </a:t>
            </a:r>
            <a:r>
              <a:rPr lang="en-US" altLang="en-US" sz="2308" i="1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which markets are critical?</a:t>
            </a:r>
          </a:p>
          <a:p>
            <a:pPr marL="422041" lvl="1" indent="-422041">
              <a:buFont typeface="Gill Sans MT" panose="020B0502020104020203" pitchFamily="34" charset="0"/>
              <a:buAutoNum type="arabicPeriod"/>
            </a:pPr>
            <a:r>
              <a:rPr lang="en-US" altLang="en-US" sz="2308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Define the geographic scope: </a:t>
            </a:r>
            <a:r>
              <a:rPr lang="en-US" altLang="en-US" sz="2308" i="1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in which locations should we conduct the assessment?</a:t>
            </a:r>
          </a:p>
          <a:p>
            <a:pPr marL="422041" lvl="1" indent="-422041">
              <a:buFont typeface="Gill Sans MT" panose="020B0502020104020203" pitchFamily="34" charset="0"/>
              <a:buAutoNum type="arabicPeriod"/>
            </a:pPr>
            <a:r>
              <a:rPr lang="en-US" altLang="en-US" sz="2308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Define the overarching questions, making sure they are linked to the purpose:</a:t>
            </a:r>
            <a:r>
              <a:rPr lang="en-US" altLang="en-US" sz="2308" i="1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 what do we need to know to make that programmatic decision?</a:t>
            </a:r>
          </a:p>
          <a:p>
            <a:pPr marL="422041" lvl="1" indent="-422041">
              <a:buFont typeface="Gill Sans MT" panose="020B0502020104020203" pitchFamily="34" charset="0"/>
              <a:buAutoNum type="arabicPeriod"/>
            </a:pPr>
            <a:r>
              <a:rPr lang="en-US" altLang="en-US" sz="2308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Choose the methodology that can best respond those questions </a:t>
            </a:r>
          </a:p>
          <a:p>
            <a:pPr marL="422041" lvl="1" indent="-422041">
              <a:buFont typeface="Gill Sans MT" panose="020B0502020104020203" pitchFamily="34" charset="0"/>
              <a:buAutoNum type="arabicPeriod"/>
            </a:pPr>
            <a:r>
              <a:rPr lang="en-US" altLang="en-US" sz="2308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Determine the information sources: </a:t>
            </a:r>
            <a:r>
              <a:rPr lang="en-US" altLang="en-US" sz="2308" i="1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Who can answer those questions? Where’s the information?</a:t>
            </a:r>
          </a:p>
          <a:p>
            <a:pPr marL="422041" lvl="1" indent="-422041">
              <a:buFont typeface="Gill Sans MT" panose="020B0502020104020203" pitchFamily="34" charset="0"/>
              <a:buAutoNum type="arabicPeriod"/>
            </a:pPr>
            <a:r>
              <a:rPr lang="en-US" altLang="en-US" sz="2308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Determine the most suitable data collection instruments</a:t>
            </a:r>
          </a:p>
          <a:p>
            <a:pPr marL="422041" lvl="1" indent="-422041">
              <a:buFont typeface="Gill Sans MT" panose="020B0502020104020203" pitchFamily="34" charset="0"/>
              <a:buAutoNum type="arabicPeriod"/>
            </a:pPr>
            <a:r>
              <a:rPr lang="en-US" altLang="en-US" sz="2308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Design the questionnaires </a:t>
            </a:r>
          </a:p>
          <a:p>
            <a:pPr marL="422041" lvl="1" indent="-422041">
              <a:buFont typeface="Gill Sans MT" panose="020B0502020104020203" pitchFamily="34" charset="0"/>
              <a:buAutoNum type="arabicPeriod"/>
            </a:pPr>
            <a:r>
              <a:rPr lang="en-US" altLang="en-US" sz="2308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Prepare the budget and allocate / </a:t>
            </a:r>
            <a:r>
              <a:rPr lang="en-US" altLang="en-US" sz="2308" dirty="0" err="1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mobilise</a:t>
            </a:r>
            <a:r>
              <a:rPr lang="en-US" altLang="en-US" sz="2308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 the financial and human resources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D3970-3CF0-432F-B2B8-46278E180B3C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645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D3970-3CF0-432F-B2B8-46278E180B3C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0266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Jim to find more examples of where the methodology was used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D3970-3CF0-432F-B2B8-46278E180B3C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6611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Jim to find more examples of where the methodology was used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D3970-3CF0-432F-B2B8-46278E180B3C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6149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Jim to find more examples of where the methodology was used, if used for shelter or NFI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D3970-3CF0-432F-B2B8-46278E180B3C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738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Top photo IFRC </a:t>
            </a:r>
            <a:r>
              <a:rPr lang="en-US" dirty="0" err="1" smtClean="0"/>
              <a:t>Patrik</a:t>
            </a:r>
            <a:r>
              <a:rPr lang="en-US" dirty="0" smtClean="0"/>
              <a:t> Fuller</a:t>
            </a:r>
          </a:p>
          <a:p>
            <a:r>
              <a:rPr lang="en-US" dirty="0" smtClean="0"/>
              <a:t>Others from web search – various 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5A481-9107-E54D-8FF4-971A350AFA1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189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D3970-3CF0-432F-B2B8-46278E180B3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673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facilitator notes that these are only examples, and that the BNA questionnaires have been changed to improve questions on severity of deprivation. As a result of the changes, findings of household survey may be different. In the revised version, severity of need is a combination of: </a:t>
            </a:r>
          </a:p>
          <a:p>
            <a:pPr marL="171450" indent="-171450">
              <a:buFontTx/>
              <a:buChar char="-"/>
            </a:pPr>
            <a:r>
              <a:rPr lang="en-GB" dirty="0"/>
              <a:t>Perceived ability to meet a need</a:t>
            </a:r>
          </a:p>
          <a:p>
            <a:pPr marL="171450" indent="-171450">
              <a:buFontTx/>
              <a:buChar char="-"/>
            </a:pPr>
            <a:r>
              <a:rPr lang="en-GB" dirty="0"/>
              <a:t>Level of concern for not being able to meet the need</a:t>
            </a:r>
          </a:p>
          <a:p>
            <a:pPr marL="171450" indent="-171450">
              <a:buFontTx/>
              <a:buChar char="-"/>
            </a:pPr>
            <a:r>
              <a:rPr lang="en-GB" dirty="0"/>
              <a:t>If external assistance to meet the need is to be prioritised or not</a:t>
            </a:r>
          </a:p>
          <a:p>
            <a:endParaRPr lang="en-GB" dirty="0"/>
          </a:p>
          <a:p>
            <a:r>
              <a:rPr lang="en-GB" dirty="0"/>
              <a:t>The relevant BNA questions are: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F1. In the current situation, how would you rate your ability to meet/satisfy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[category of basic good or service]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needs of your family members?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1: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my household, this need is fully met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2: In my household, this need is largely met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3: We can just barely meet this need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4: We are not able to meet this need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5: We are absolutely unable to meet this need</a:t>
            </a:r>
          </a:p>
          <a:p>
            <a:endParaRPr lang="en-GB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F3. [for HH who responded 3, 4 or 5 to F1]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DON’T receive additional assistance for/in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[category of basic need]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how worried are you about the implications for your household in the next three months?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1: I am not at all worried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2: I am slightly worried, but we should be able to cope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3: I am somewhat worried and I’m not sure we will be able to cope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4: I am very/moderately worried and fear serious consequences for our inability to cope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5: I am extremely worried and fear catastrophic consequences for our inability to cope</a:t>
            </a:r>
          </a:p>
          <a:p>
            <a:endParaRPr lang="en-GB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F4. [for HH who responded 3, 4 or 5 to F1] For your family, is this a priority for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assistance in the next three/six months?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Yes or 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D3970-3CF0-432F-B2B8-46278E180B3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722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facilitator notes that these are only examples, and that the BNA questionnaires have been changed to improve questions on severity of deprivation. As a result of the changes, findings of household survey may be different. In the revised version, severity of need is a combination of: </a:t>
            </a:r>
          </a:p>
          <a:p>
            <a:pPr marL="171450" indent="-171450">
              <a:buFontTx/>
              <a:buChar char="-"/>
            </a:pPr>
            <a:r>
              <a:rPr lang="en-GB" dirty="0"/>
              <a:t>Perceived ability to meet a need</a:t>
            </a:r>
          </a:p>
          <a:p>
            <a:pPr marL="171450" indent="-171450">
              <a:buFontTx/>
              <a:buChar char="-"/>
            </a:pPr>
            <a:r>
              <a:rPr lang="en-GB" dirty="0"/>
              <a:t>Level of concern for not being able to meet the need</a:t>
            </a:r>
          </a:p>
          <a:p>
            <a:pPr marL="171450" indent="-171450">
              <a:buFontTx/>
              <a:buChar char="-"/>
            </a:pPr>
            <a:r>
              <a:rPr lang="en-GB" dirty="0"/>
              <a:t>If external assistance to meet the need is to be prioritised or not</a:t>
            </a:r>
          </a:p>
          <a:p>
            <a:endParaRPr lang="en-GB" dirty="0"/>
          </a:p>
          <a:p>
            <a:r>
              <a:rPr lang="en-GB" dirty="0"/>
              <a:t>The relevant BNA questions are: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F1. In the current situation, how would you rate your ability to meet/satisfy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[category of basic good or service]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needs of your family members?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1: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my household, this need is fully met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2: In my household, this need is largely met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3: We can just barely meet this need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4: We are not able to meet this need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5: We are absolutely unable to meet this need</a:t>
            </a:r>
          </a:p>
          <a:p>
            <a:endParaRPr lang="en-GB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F3. [for HH who responded 3, 4 or 5 to F1]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DON’T receive additional assistance for/in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[category of basic need]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how worried are you about the implications for your household in the next three months?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1: I am not at all worried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2: I am slightly worried, but we should be able to cope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3: I am somewhat worried and I’m not sure we will be able to cope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4: I am very/moderately worried and fear serious consequences for our inability to cope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5: I am extremely worried and fear catastrophic consequences for our inability to cope</a:t>
            </a:r>
          </a:p>
          <a:p>
            <a:endParaRPr lang="en-GB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F4. [for HH who responded 3, 4 or 5 to F1] For your family, is this a priority for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assistance in the next three/six months?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Yes or 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D3970-3CF0-432F-B2B8-46278E180B3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332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>
            <a:extLst>
              <a:ext uri="{FF2B5EF4-FFF2-40B4-BE49-F238E27FC236}">
                <a16:creationId xmlns="" xmlns:a16="http://schemas.microsoft.com/office/drawing/2014/main" id="{C644307B-E353-416E-943C-2B8E373D96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>
            <a:extLst>
              <a:ext uri="{FF2B5EF4-FFF2-40B4-BE49-F238E27FC236}">
                <a16:creationId xmlns="" xmlns:a16="http://schemas.microsoft.com/office/drawing/2014/main" id="{9CDF6FBA-9A20-49CC-ACEA-5A0A9DED8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cs typeface="Arial" panose="020B0604020202020204" pitchFamily="34" charset="0"/>
            </a:endParaRPr>
          </a:p>
        </p:txBody>
      </p:sp>
      <p:sp>
        <p:nvSpPr>
          <p:cNvPr id="63492" name="Slide Number Placeholder 3">
            <a:extLst>
              <a:ext uri="{FF2B5EF4-FFF2-40B4-BE49-F238E27FC236}">
                <a16:creationId xmlns="" xmlns:a16="http://schemas.microsoft.com/office/drawing/2014/main" id="{E14B9B77-E686-4E50-B389-D0E2D33095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17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742950" indent="-285750" defTabSz="9017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2pPr>
            <a:lvl3pPr marL="1143000" indent="-228600" defTabSz="9017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3pPr>
            <a:lvl4pPr marL="1600200" indent="-228600" defTabSz="9017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4pPr>
            <a:lvl5pPr marL="2057400" indent="-228600" defTabSz="9017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9pPr>
          </a:lstStyle>
          <a:p>
            <a:fld id="{F3CF0DA4-DCC6-4346-BA64-F044E3DF952D}" type="slidenum">
              <a:rPr lang="en-US" altLang="en-US" sz="1200" smtClean="0"/>
              <a:pPr/>
              <a:t>31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62312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5508F9-13B5-BE4A-98AD-C7E0C10A86BB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04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60541" lvl="2" indent="-514350">
              <a:buFont typeface="+mj-lt"/>
              <a:buAutoNum type="arabicPeriod"/>
              <a:defRPr/>
            </a:pPr>
            <a:r>
              <a:rPr lang="en-GB" altLang="en-US" sz="2954" dirty="0">
                <a:latin typeface="Gill Sans Infant Std" panose="020B0502020104020203" pitchFamily="34" charset="0"/>
                <a:cs typeface="Arial" pitchFamily="34" charset="0"/>
              </a:rPr>
              <a:t>Household items and building materials, according to local preferences and need (commodity markets)</a:t>
            </a:r>
          </a:p>
          <a:p>
            <a:pPr marL="760541" lvl="2" indent="-514350">
              <a:buFont typeface="+mj-lt"/>
              <a:buAutoNum type="arabicPeriod"/>
              <a:defRPr/>
            </a:pPr>
            <a:r>
              <a:rPr lang="en-GB" altLang="en-US" sz="2954" dirty="0">
                <a:latin typeface="Gill Sans Infant Std" panose="020B0502020104020203" pitchFamily="34" charset="0"/>
                <a:cs typeface="Arial" pitchFamily="34" charset="0"/>
              </a:rPr>
              <a:t>Skilled and unskilled labour (labour market)</a:t>
            </a:r>
          </a:p>
          <a:p>
            <a:pPr marL="760541" lvl="2" indent="-514350">
              <a:buFont typeface="+mj-lt"/>
              <a:buAutoNum type="arabicPeriod"/>
              <a:defRPr/>
            </a:pPr>
            <a:r>
              <a:rPr lang="en-GB" altLang="en-US" sz="2954" dirty="0">
                <a:latin typeface="Gill Sans Infant Std" panose="020B0502020104020203" pitchFamily="34" charset="0"/>
                <a:cs typeface="Arial" pitchFamily="34" charset="0"/>
              </a:rPr>
              <a:t>Housing stock (rental market)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D3970-3CF0-432F-B2B8-46278E180B3C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193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facilitator explains that, when the purpose is to determine if the market conditions allow CVA (because we want to identify the optimal response option), these are the dimensions / aspects we should investigate on. In other words this is the analytical scope of the assessment. </a:t>
            </a:r>
          </a:p>
          <a:p>
            <a:endParaRPr lang="en-GB" dirty="0"/>
          </a:p>
          <a:p>
            <a:r>
              <a:rPr lang="en-GB" dirty="0"/>
              <a:t>Jim (and peer reviewers), I think that a similar slide should be developed for when the purpose is decide what support interventions should be designed for the market.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D3970-3CF0-432F-B2B8-46278E180B3C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5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413" y="1844825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670176"/>
            <a:ext cx="8534400" cy="127099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="" xmlns:a16="http://schemas.microsoft.com/office/drawing/2014/main" id="{F5AA1D2C-2BE2-47D9-B577-5CD3E3D9F87B}"/>
              </a:ext>
            </a:extLst>
          </p:cNvPr>
          <p:cNvSpPr/>
          <p:nvPr/>
        </p:nvSpPr>
        <p:spPr>
          <a:xfrm>
            <a:off x="0" y="1171577"/>
            <a:ext cx="12192000" cy="56864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/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670E484D-C5FD-4D4F-B5A8-079D6FA46A9A}"/>
              </a:ext>
            </a:extLst>
          </p:cNvPr>
          <p:cNvSpPr/>
          <p:nvPr/>
        </p:nvSpPr>
        <p:spPr>
          <a:xfrm>
            <a:off x="197339" y="147638"/>
            <a:ext cx="11775831" cy="671036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/>
          </a:p>
        </p:txBody>
      </p:sp>
      <p:pic>
        <p:nvPicPr>
          <p:cNvPr id="4" name="Picture 8" descr="Save_the_Children_logo.png">
            <a:extLst>
              <a:ext uri="{FF2B5EF4-FFF2-40B4-BE49-F238E27FC236}">
                <a16:creationId xmlns="" xmlns:a16="http://schemas.microsoft.com/office/drawing/2014/main" id="{0A084A7E-E48D-4A4C-8C6D-52274E1871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1" y="6426202"/>
            <a:ext cx="2481384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12">
            <a:extLst>
              <a:ext uri="{FF2B5EF4-FFF2-40B4-BE49-F238E27FC236}">
                <a16:creationId xmlns="" xmlns:a16="http://schemas.microsoft.com/office/drawing/2014/main" id="{21DA4D82-1089-495C-B0E4-2EBC6A1C8A98}"/>
              </a:ext>
            </a:extLst>
          </p:cNvPr>
          <p:cNvCxnSpPr/>
          <p:nvPr/>
        </p:nvCxnSpPr>
        <p:spPr>
          <a:xfrm flipH="1">
            <a:off x="3288324" y="6432552"/>
            <a:ext cx="9768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3">
            <a:extLst>
              <a:ext uri="{FF2B5EF4-FFF2-40B4-BE49-F238E27FC236}">
                <a16:creationId xmlns="" xmlns:a16="http://schemas.microsoft.com/office/drawing/2014/main" id="{98351345-7019-46DF-BD8B-A158856EBF18}"/>
              </a:ext>
            </a:extLst>
          </p:cNvPr>
          <p:cNvCxnSpPr/>
          <p:nvPr/>
        </p:nvCxnSpPr>
        <p:spPr>
          <a:xfrm flipH="1">
            <a:off x="8520724" y="6432552"/>
            <a:ext cx="7816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1">
            <a:extLst>
              <a:ext uri="{FF2B5EF4-FFF2-40B4-BE49-F238E27FC236}">
                <a16:creationId xmlns="" xmlns:a16="http://schemas.microsoft.com/office/drawing/2014/main" id="{62E2CDE2-A7BD-42E8-9F9D-6D451DB7E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="" xmlns:a16="http://schemas.microsoft.com/office/drawing/2014/main" id="{946D8387-CAEC-4629-A1AE-0A86FDD05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3573A57B-91A8-4095-A6C3-A69361662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DC0B1-6A27-42B7-B774-6BDE4DF9BE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E04F852-DF9B-43D1-91CD-E852B57399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70037C-7007-40A8-B457-00AE07BA72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EC0F7706-1849-4DB2-9E41-F4D660F204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2E2D-B1B6-44C2-B175-0150696DC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E04F852-DF9B-43D1-91CD-E852B57399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70037C-7007-40A8-B457-00AE07BA72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EC0F7706-1849-4DB2-9E41-F4D660F204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2E2D-B1B6-44C2-B175-0150696DC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24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7F1416"/>
                </a:solidFill>
              </a:defRPr>
            </a:lvl1pPr>
          </a:lstStyle>
          <a:p>
            <a:fld id="{1327C452-0D12-48F3-BB65-BBA3E6350F2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grpSp>
        <p:nvGrpSpPr>
          <p:cNvPr id="31" name="Group 30"/>
          <p:cNvGrpSpPr/>
          <p:nvPr/>
        </p:nvGrpSpPr>
        <p:grpSpPr>
          <a:xfrm>
            <a:off x="623392" y="6309320"/>
            <a:ext cx="2544960" cy="400110"/>
            <a:chOff x="3671392" y="6341258"/>
            <a:chExt cx="1908720" cy="400110"/>
          </a:xfrm>
        </p:grpSpPr>
        <p:pic>
          <p:nvPicPr>
            <p:cNvPr id="2049" name="Picture 3" descr="Logo-small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392" y="6381328"/>
              <a:ext cx="360040" cy="315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3995936" y="6341258"/>
              <a:ext cx="158417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1" i="0" u="none" strike="noStrike" cap="none" normalizeH="0" baseline="0" dirty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Global Shelter Cluster</a:t>
              </a:r>
              <a:endParaRPr kumimoji="0" lang="en-GB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ShelterCluster.org</a:t>
              </a:r>
              <a:endParaRPr kumimoji="0" lang="en-GB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Coordinating Humanitarian Shelter</a:t>
              </a:r>
              <a:endPara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0" y="0"/>
            <a:ext cx="12192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2192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0" name="Rectangle 19"/>
          <p:cNvSpPr/>
          <p:nvPr/>
        </p:nvSpPr>
        <p:spPr>
          <a:xfrm>
            <a:off x="0" y="6741368"/>
            <a:ext cx="2448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448000" y="6741368"/>
            <a:ext cx="2448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896000" y="6741368"/>
            <a:ext cx="2448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000" y="6741368"/>
            <a:ext cx="2448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768341" y="6741368"/>
            <a:ext cx="2448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16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6" r:id="rId20"/>
    <p:sldLayoutId id="2147483717" r:id="rId21"/>
    <p:sldLayoutId id="2147483718" r:id="rId22"/>
    <p:sldLayoutId id="2147483719" r:id="rId23"/>
    <p:sldLayoutId id="2147483720" r:id="rId24"/>
    <p:sldLayoutId id="2147483721" r:id="rId25"/>
    <p:sldLayoutId id="2147483722" r:id="rId26"/>
    <p:sldLayoutId id="2147483723" r:id="rId27"/>
    <p:sldLayoutId id="2147483724" r:id="rId28"/>
    <p:sldLayoutId id="2147483725" r:id="rId29"/>
    <p:sldLayoutId id="2147483726" r:id="rId30"/>
    <p:sldLayoutId id="2147483727" r:id="rId31"/>
    <p:sldLayoutId id="2147483728" r:id="rId32"/>
    <p:sldLayoutId id="2147483729" r:id="rId33"/>
    <p:sldLayoutId id="2147483730" r:id="rId34"/>
    <p:sldLayoutId id="2147483731" r:id="rId35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04314C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F1416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6.sv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4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2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10.svg"/><Relationship Id="rId5" Type="http://schemas.openxmlformats.org/officeDocument/2006/relationships/image" Target="../media/image24.png"/><Relationship Id="rId6" Type="http://schemas.openxmlformats.org/officeDocument/2006/relationships/image" Target="../media/image12.svg"/><Relationship Id="rId7" Type="http://schemas.openxmlformats.org/officeDocument/2006/relationships/image" Target="../media/image25.png"/><Relationship Id="rId8" Type="http://schemas.openxmlformats.org/officeDocument/2006/relationships/image" Target="../media/image14.svg"/><Relationship Id="rId9" Type="http://schemas.openxmlformats.org/officeDocument/2006/relationships/image" Target="../media/image26.png"/><Relationship Id="rId10" Type="http://schemas.openxmlformats.org/officeDocument/2006/relationships/image" Target="../media/image16.sv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4.sv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8" Type="http://schemas.openxmlformats.org/officeDocument/2006/relationships/image" Target="../media/image28.png"/><Relationship Id="rId9" Type="http://schemas.openxmlformats.org/officeDocument/2006/relationships/image" Target="../media/image22.sv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Session 1: Coordinating Situational Analysis and Needs Assessments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083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1</a:t>
            </a:r>
            <a:r>
              <a:rPr lang="en-US" dirty="0"/>
              <a:t>: Integrating CVA into Shelter Needs assessments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Group Work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continued!</a:t>
            </a:r>
            <a:endParaRPr lang="en-US" sz="2400" dirty="0" smtClean="0"/>
          </a:p>
          <a:p>
            <a:r>
              <a:rPr lang="de-DE" sz="2400" dirty="0" err="1" smtClean="0"/>
              <a:t>Each</a:t>
            </a:r>
            <a:r>
              <a:rPr lang="de-DE" sz="2400" dirty="0" smtClean="0"/>
              <a:t> </a:t>
            </a:r>
            <a:r>
              <a:rPr lang="de-DE" sz="2400" dirty="0" err="1" smtClean="0"/>
              <a:t>group</a:t>
            </a:r>
            <a:r>
              <a:rPr lang="de-DE" sz="2400" dirty="0" smtClean="0"/>
              <a:t> </a:t>
            </a:r>
            <a:r>
              <a:rPr lang="de-DE" sz="2400" dirty="0" err="1" smtClean="0"/>
              <a:t>choose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“Top 3“ </a:t>
            </a:r>
            <a:r>
              <a:rPr lang="de-DE" sz="2400" dirty="0" err="1" smtClean="0"/>
              <a:t>questions</a:t>
            </a:r>
            <a:r>
              <a:rPr lang="de-DE" sz="2400" dirty="0" smtClean="0"/>
              <a:t> </a:t>
            </a:r>
            <a:r>
              <a:rPr lang="de-DE" sz="2400" dirty="0" err="1" smtClean="0"/>
              <a:t>from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list</a:t>
            </a:r>
            <a:r>
              <a:rPr lang="de-DE" sz="2400" dirty="0" smtClean="0"/>
              <a:t>, </a:t>
            </a:r>
            <a:r>
              <a:rPr lang="de-DE" sz="2400" dirty="0" err="1" smtClean="0"/>
              <a:t>which</a:t>
            </a:r>
            <a:r>
              <a:rPr lang="de-DE" sz="2400" dirty="0" smtClean="0"/>
              <a:t> </a:t>
            </a:r>
            <a:r>
              <a:rPr lang="de-DE" sz="2400" dirty="0" err="1" smtClean="0"/>
              <a:t>you</a:t>
            </a:r>
            <a:r>
              <a:rPr lang="de-DE" sz="2400" dirty="0" smtClean="0"/>
              <a:t> </a:t>
            </a:r>
            <a:r>
              <a:rPr lang="de-DE" sz="2400" dirty="0" err="1" smtClean="0"/>
              <a:t>would</a:t>
            </a:r>
            <a:r>
              <a:rPr lang="de-DE" sz="2400" dirty="0" smtClean="0"/>
              <a:t> </a:t>
            </a:r>
            <a:r>
              <a:rPr lang="de-DE" sz="2400" dirty="0" err="1" smtClean="0"/>
              <a:t>expect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feature</a:t>
            </a:r>
            <a:r>
              <a:rPr lang="de-DE" sz="2400" dirty="0" smtClean="0"/>
              <a:t> in </a:t>
            </a:r>
            <a:r>
              <a:rPr lang="de-DE" sz="2400" dirty="0" err="1" smtClean="0"/>
              <a:t>the</a:t>
            </a:r>
            <a:r>
              <a:rPr lang="de-DE" sz="2400" dirty="0" smtClean="0"/>
              <a:t> ‘Situation‘ </a:t>
            </a:r>
            <a:r>
              <a:rPr lang="de-DE" sz="2400" dirty="0" err="1" smtClean="0"/>
              <a:t>section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a </a:t>
            </a:r>
            <a:r>
              <a:rPr lang="de-DE" sz="2400" dirty="0" err="1" smtClean="0"/>
              <a:t>standard</a:t>
            </a:r>
            <a:r>
              <a:rPr lang="de-DE" sz="2400" dirty="0" smtClean="0"/>
              <a:t> </a:t>
            </a:r>
            <a:r>
              <a:rPr lang="de-DE" sz="2400" dirty="0" err="1" smtClean="0"/>
              <a:t>Shelter</a:t>
            </a:r>
            <a:r>
              <a:rPr lang="de-DE" sz="2400" dirty="0" smtClean="0"/>
              <a:t> Cluster national </a:t>
            </a:r>
            <a:r>
              <a:rPr lang="de-DE" sz="2400" dirty="0" err="1" smtClean="0"/>
              <a:t>strategy</a:t>
            </a:r>
            <a:r>
              <a:rPr lang="de-DE" sz="2400" dirty="0" smtClean="0"/>
              <a:t> </a:t>
            </a:r>
            <a:r>
              <a:rPr lang="de-DE" sz="2400" dirty="0" err="1" smtClean="0"/>
              <a:t>document</a:t>
            </a:r>
            <a:endParaRPr lang="en-US" sz="2400" dirty="0"/>
          </a:p>
          <a:p>
            <a:r>
              <a:rPr lang="en-US" sz="2400" dirty="0" smtClean="0"/>
              <a:t>How many of the three have a “C” and/or and “M” attached to them?</a:t>
            </a:r>
            <a:endParaRPr lang="en-US" sz="2400" dirty="0"/>
          </a:p>
          <a:p>
            <a:pPr marL="457200" lvl="1" indent="0">
              <a:buNone/>
            </a:pPr>
            <a:r>
              <a:rPr lang="en-US" sz="3200" b="1" dirty="0" smtClean="0"/>
              <a:t>EXPLAIN YOUR CHOICES </a:t>
            </a:r>
            <a:r>
              <a:rPr lang="en-US" sz="3200" b="1" dirty="0"/>
              <a:t>BACK IN PLENARY!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48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1</a:t>
            </a:r>
            <a:r>
              <a:rPr lang="en-US" dirty="0"/>
              <a:t>: Integrating CVA into Shelter Needs assessments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 smtClean="0"/>
              <a:t>The </a:t>
            </a:r>
            <a:r>
              <a:rPr lang="de-DE" b="1" dirty="0" err="1" smtClean="0"/>
              <a:t>following</a:t>
            </a:r>
            <a:r>
              <a:rPr lang="de-DE" b="1" dirty="0" smtClean="0"/>
              <a:t> </a:t>
            </a:r>
            <a:r>
              <a:rPr lang="de-DE" b="1" dirty="0" err="1" smtClean="0"/>
              <a:t>slide</a:t>
            </a:r>
            <a:r>
              <a:rPr lang="de-DE" b="1" dirty="0" smtClean="0"/>
              <a:t> </a:t>
            </a:r>
            <a:r>
              <a:rPr lang="de-DE" b="1" dirty="0" err="1" smtClean="0"/>
              <a:t>has</a:t>
            </a:r>
            <a:r>
              <a:rPr lang="de-DE" b="1" dirty="0" smtClean="0"/>
              <a:t> a variant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checklist</a:t>
            </a:r>
            <a:r>
              <a:rPr lang="de-DE" b="1" dirty="0" smtClean="0"/>
              <a:t>, </a:t>
            </a:r>
            <a:r>
              <a:rPr lang="de-DE" b="1" dirty="0" err="1" smtClean="0"/>
              <a:t>from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Global </a:t>
            </a:r>
            <a:r>
              <a:rPr lang="de-DE" b="1" dirty="0" err="1" smtClean="0"/>
              <a:t>Shelter</a:t>
            </a:r>
            <a:r>
              <a:rPr lang="de-DE" b="1" dirty="0" smtClean="0"/>
              <a:t> Cluster 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284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/>
              <a:t>Topic 1</a:t>
            </a:r>
            <a:r>
              <a:rPr lang="en-US" sz="2000" dirty="0"/>
              <a:t>: </a:t>
            </a:r>
            <a:r>
              <a:rPr lang="de-DE" sz="2000" dirty="0" err="1"/>
              <a:t>simplified</a:t>
            </a:r>
            <a:r>
              <a:rPr lang="de-DE" sz="2000" dirty="0"/>
              <a:t> </a:t>
            </a:r>
            <a:r>
              <a:rPr lang="de-DE" sz="2000" dirty="0" err="1"/>
              <a:t>version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key</a:t>
            </a:r>
            <a:r>
              <a:rPr lang="de-DE" sz="2000" dirty="0"/>
              <a:t> </a:t>
            </a:r>
            <a:r>
              <a:rPr lang="de-DE" sz="2000" dirty="0" err="1"/>
              <a:t>Shelter</a:t>
            </a:r>
            <a:r>
              <a:rPr lang="de-DE" sz="2000" dirty="0"/>
              <a:t> </a:t>
            </a:r>
            <a:r>
              <a:rPr lang="de-DE" sz="2000" dirty="0" err="1"/>
              <a:t>needs</a:t>
            </a:r>
            <a:r>
              <a:rPr lang="de-DE" sz="2000" dirty="0"/>
              <a:t> </a:t>
            </a:r>
            <a:r>
              <a:rPr lang="de-DE" sz="2000" dirty="0" err="1"/>
              <a:t>commonly</a:t>
            </a:r>
            <a:r>
              <a:rPr lang="de-DE" sz="2000" dirty="0"/>
              <a:t> </a:t>
            </a:r>
            <a:r>
              <a:rPr lang="de-DE" sz="2000" dirty="0" err="1"/>
              <a:t>found</a:t>
            </a:r>
            <a:r>
              <a:rPr lang="de-DE" sz="2000" dirty="0"/>
              <a:t> in an </a:t>
            </a:r>
            <a:r>
              <a:rPr lang="de-DE" sz="2000" dirty="0" err="1"/>
              <a:t>emergency</a:t>
            </a:r>
            <a:r>
              <a:rPr lang="de-DE" sz="2000" dirty="0"/>
              <a:t>, </a:t>
            </a:r>
            <a:r>
              <a:rPr lang="de-DE" sz="2000" dirty="0" err="1"/>
              <a:t>for</a:t>
            </a:r>
            <a:r>
              <a:rPr lang="de-DE" sz="2000" dirty="0"/>
              <a:t> quick </a:t>
            </a:r>
            <a:r>
              <a:rPr lang="de-DE" sz="2000" dirty="0" err="1"/>
              <a:t>review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162" y="1052396"/>
            <a:ext cx="7615136" cy="527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685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1</a:t>
            </a:r>
            <a:r>
              <a:rPr lang="en-US" dirty="0"/>
              <a:t>: </a:t>
            </a:r>
            <a:r>
              <a:rPr lang="en-US" dirty="0" err="1" smtClean="0"/>
              <a:t>CaLP</a:t>
            </a:r>
            <a:r>
              <a:rPr lang="en-US" dirty="0" smtClean="0"/>
              <a:t> Operational Guidance and Toolkit for Multi-Purpose Cash Grants </a:t>
            </a:r>
            <a:r>
              <a:rPr lang="mr-IN" dirty="0" smtClean="0"/>
              <a:t>–</a:t>
            </a:r>
            <a:r>
              <a:rPr lang="en-US" dirty="0" smtClean="0"/>
              <a:t> Needs Capacities and Risk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6803"/>
            <a:ext cx="10972800" cy="3255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“Ask </a:t>
            </a:r>
            <a:r>
              <a:rPr lang="en-US" dirty="0"/>
              <a:t>crisis-affected people if they can buy what </a:t>
            </a:r>
            <a:r>
              <a:rPr lang="en-US" dirty="0" smtClean="0"/>
              <a:t>they need. What </a:t>
            </a:r>
            <a:r>
              <a:rPr lang="en-US" dirty="0"/>
              <a:t>would they buy if they could, e.g. </a:t>
            </a:r>
            <a:r>
              <a:rPr lang="en-US" dirty="0" smtClean="0"/>
              <a:t>food</a:t>
            </a:r>
            <a:r>
              <a:rPr lang="en-US" dirty="0"/>
              <a:t>, water, shelter materials, medicines? What would </a:t>
            </a:r>
            <a:r>
              <a:rPr lang="en-US" dirty="0" smtClean="0"/>
              <a:t>they </a:t>
            </a:r>
            <a:r>
              <a:rPr lang="en-US" dirty="0" err="1"/>
              <a:t>prioritise</a:t>
            </a:r>
            <a:r>
              <a:rPr lang="en-US" dirty="0" smtClean="0"/>
              <a:t>?”</a:t>
            </a:r>
          </a:p>
          <a:p>
            <a:pPr marL="0" indent="0" algn="r">
              <a:buNone/>
            </a:pPr>
            <a:r>
              <a:rPr lang="en-US" sz="2400" dirty="0" smtClean="0"/>
              <a:t> ‘Essential Checklist’, p.12.</a:t>
            </a:r>
            <a:endParaRPr lang="en-US" sz="2400" dirty="0"/>
          </a:p>
          <a:p>
            <a:pPr marL="457200" lvl="1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353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1</a:t>
            </a:r>
            <a:r>
              <a:rPr lang="en-US" dirty="0"/>
              <a:t>: </a:t>
            </a:r>
            <a:r>
              <a:rPr lang="en-US" dirty="0" err="1" smtClean="0"/>
              <a:t>CaLP</a:t>
            </a:r>
            <a:r>
              <a:rPr lang="en-US" dirty="0" smtClean="0"/>
              <a:t> Operational Guidance and Toolkit for Multi-Purpose Cash Grants </a:t>
            </a:r>
            <a:r>
              <a:rPr lang="mr-IN" dirty="0" smtClean="0"/>
              <a:t>–</a:t>
            </a:r>
            <a:r>
              <a:rPr lang="en-US" dirty="0" smtClean="0"/>
              <a:t> Needs Capacities and Risk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6803"/>
            <a:ext cx="10972800" cy="3255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/>
              <a:t>Ask crisis-affected people about their access </a:t>
            </a:r>
            <a:r>
              <a:rPr lang="en-US" dirty="0" smtClean="0"/>
              <a:t>to </a:t>
            </a:r>
            <a:r>
              <a:rPr lang="en-US" dirty="0"/>
              <a:t>markets and </a:t>
            </a:r>
            <a:r>
              <a:rPr lang="en-US" dirty="0" smtClean="0"/>
              <a:t>services. Can </a:t>
            </a:r>
            <a:r>
              <a:rPr lang="en-US" dirty="0"/>
              <a:t>they get what they need locally? Are there some people/groups who </a:t>
            </a:r>
            <a:r>
              <a:rPr lang="en-US" dirty="0" smtClean="0"/>
              <a:t>will </a:t>
            </a:r>
            <a:r>
              <a:rPr lang="en-US" dirty="0"/>
              <a:t>struggle to access markets? Ask for their ideas </a:t>
            </a:r>
            <a:r>
              <a:rPr lang="en-US" dirty="0" smtClean="0"/>
              <a:t>on </a:t>
            </a:r>
            <a:r>
              <a:rPr lang="en-US" dirty="0"/>
              <a:t>solutions to access and supply-related problems</a:t>
            </a:r>
            <a:r>
              <a:rPr lang="en-US" dirty="0" smtClean="0"/>
              <a:t>.”</a:t>
            </a:r>
          </a:p>
          <a:p>
            <a:pPr marL="0" indent="0" algn="r">
              <a:buNone/>
            </a:pPr>
            <a:r>
              <a:rPr lang="en-US" sz="2400" dirty="0" smtClean="0"/>
              <a:t> ‘Essential Checklist’, p.12.</a:t>
            </a:r>
            <a:endParaRPr lang="en-US" sz="2400" dirty="0"/>
          </a:p>
          <a:p>
            <a:pPr marL="457200" lvl="1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43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1</a:t>
            </a:r>
            <a:r>
              <a:rPr lang="en-US" dirty="0"/>
              <a:t>: </a:t>
            </a:r>
            <a:r>
              <a:rPr lang="en-US" dirty="0" err="1" smtClean="0"/>
              <a:t>CaLP</a:t>
            </a:r>
            <a:r>
              <a:rPr lang="en-US" dirty="0" smtClean="0"/>
              <a:t> Operational Guidance and Toolkit for Multi-Purpose Cash Grants </a:t>
            </a:r>
            <a:r>
              <a:rPr lang="mr-IN" dirty="0" smtClean="0"/>
              <a:t>–</a:t>
            </a:r>
            <a:r>
              <a:rPr lang="en-US" dirty="0" smtClean="0"/>
              <a:t> Needs Capacities and Risk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6803"/>
            <a:ext cx="10972800" cy="3255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/>
              <a:t>Ask crisis-affected people their preferences for </a:t>
            </a:r>
          </a:p>
          <a:p>
            <a:pPr marL="0" indent="0">
              <a:buNone/>
            </a:pPr>
            <a:r>
              <a:rPr lang="en-US" dirty="0" smtClean="0"/>
              <a:t>assistance. Would </a:t>
            </a:r>
            <a:r>
              <a:rPr lang="en-US" dirty="0"/>
              <a:t>they prefer direct </a:t>
            </a:r>
            <a:r>
              <a:rPr lang="en-US" dirty="0" smtClean="0"/>
              <a:t>distribution/ delivery </a:t>
            </a:r>
            <a:r>
              <a:rPr lang="en-US" dirty="0"/>
              <a:t>of goods and services, or cash enabling </a:t>
            </a:r>
            <a:r>
              <a:rPr lang="en-US" dirty="0" smtClean="0"/>
              <a:t>them </a:t>
            </a:r>
            <a:r>
              <a:rPr lang="en-US" dirty="0"/>
              <a:t>to purchase what they need? Why one and </a:t>
            </a:r>
            <a:r>
              <a:rPr lang="en-US" dirty="0" smtClean="0"/>
              <a:t>not </a:t>
            </a:r>
            <a:r>
              <a:rPr lang="en-US" dirty="0"/>
              <a:t>another</a:t>
            </a:r>
            <a:r>
              <a:rPr lang="en-US" dirty="0" smtClean="0"/>
              <a:t>?”</a:t>
            </a:r>
            <a:endParaRPr lang="en-US" dirty="0"/>
          </a:p>
          <a:p>
            <a:pPr marL="0" indent="0" algn="r">
              <a:buNone/>
            </a:pPr>
            <a:r>
              <a:rPr lang="en-US" sz="2400" dirty="0" smtClean="0"/>
              <a:t> ‘Essential Checklist’, p.12.</a:t>
            </a:r>
            <a:endParaRPr lang="en-US" sz="2400" dirty="0"/>
          </a:p>
          <a:p>
            <a:pPr marL="457200" lvl="1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635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1</a:t>
            </a:r>
            <a:r>
              <a:rPr lang="en-US" dirty="0"/>
              <a:t>: </a:t>
            </a:r>
            <a:r>
              <a:rPr lang="en-US" dirty="0" err="1" smtClean="0"/>
              <a:t>CaLP</a:t>
            </a:r>
            <a:r>
              <a:rPr lang="en-US" dirty="0" smtClean="0"/>
              <a:t> Operational Guidance and Toolkit for Multi-Purpose Cash Grants </a:t>
            </a:r>
            <a:r>
              <a:rPr lang="mr-IN" dirty="0" smtClean="0"/>
              <a:t>–</a:t>
            </a:r>
            <a:r>
              <a:rPr lang="en-US" dirty="0" smtClean="0"/>
              <a:t> Needs Capacities and Risk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6803"/>
            <a:ext cx="10972800" cy="3255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/>
              <a:t>Combine sector-specific needs from the household </a:t>
            </a:r>
            <a:r>
              <a:rPr lang="en-US" dirty="0" smtClean="0"/>
              <a:t>or </a:t>
            </a:r>
            <a:r>
              <a:rPr lang="en-US" dirty="0"/>
              <a:t>community </a:t>
            </a:r>
            <a:r>
              <a:rPr lang="en-US" dirty="0" smtClean="0"/>
              <a:t>perspective. Disaggregate </a:t>
            </a:r>
            <a:r>
              <a:rPr lang="en-US" dirty="0"/>
              <a:t>by group, </a:t>
            </a:r>
            <a:r>
              <a:rPr lang="en-US" dirty="0" smtClean="0"/>
              <a:t> season</a:t>
            </a:r>
            <a:r>
              <a:rPr lang="en-US" dirty="0"/>
              <a:t>, geography, livelihood, age group, </a:t>
            </a:r>
            <a:r>
              <a:rPr lang="en-US" dirty="0" err="1" smtClean="0"/>
              <a:t>etc</a:t>
            </a:r>
            <a:r>
              <a:rPr lang="mr-IN" dirty="0" smtClean="0"/>
              <a:t>…</a:t>
            </a:r>
            <a:r>
              <a:rPr lang="en-US" dirty="0" smtClean="0"/>
              <a:t>”</a:t>
            </a:r>
          </a:p>
          <a:p>
            <a:pPr marL="0" indent="0" algn="r">
              <a:buNone/>
            </a:pPr>
            <a:r>
              <a:rPr lang="en-US" sz="2400" dirty="0" smtClean="0"/>
              <a:t>‘Essential Checklist’, p.12.</a:t>
            </a:r>
            <a:endParaRPr lang="en-US" sz="2400" dirty="0"/>
          </a:p>
          <a:p>
            <a:pPr marL="457200" lvl="1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6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1</a:t>
            </a:r>
            <a:r>
              <a:rPr lang="en-US" dirty="0"/>
              <a:t>: </a:t>
            </a:r>
            <a:r>
              <a:rPr lang="en-US" dirty="0" err="1" smtClean="0"/>
              <a:t>CaLP</a:t>
            </a:r>
            <a:r>
              <a:rPr lang="en-US" dirty="0" smtClean="0"/>
              <a:t> Operational Guidance and Toolkit for Multi-Purpose Cash Grants </a:t>
            </a:r>
            <a:r>
              <a:rPr lang="mr-IN" dirty="0" smtClean="0"/>
              <a:t>–</a:t>
            </a:r>
            <a:r>
              <a:rPr lang="en-US" dirty="0" smtClean="0"/>
              <a:t> Needs Capacities and Risk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6803"/>
            <a:ext cx="10972800" cy="3255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/>
              <a:t>Distinguish between recurrent and one-off </a:t>
            </a:r>
            <a:r>
              <a:rPr lang="en-US" dirty="0" smtClean="0"/>
              <a:t>needs. For example, food </a:t>
            </a:r>
            <a:r>
              <a:rPr lang="en-US" dirty="0"/>
              <a:t>will need to be provided weekly or </a:t>
            </a:r>
            <a:r>
              <a:rPr lang="en-US" dirty="0" smtClean="0"/>
              <a:t> monthly</a:t>
            </a:r>
            <a:r>
              <a:rPr lang="en-US" dirty="0"/>
              <a:t>, whereas shelter materials can be provided </a:t>
            </a:r>
            <a:r>
              <a:rPr lang="en-US" dirty="0" smtClean="0"/>
              <a:t>through </a:t>
            </a:r>
            <a:r>
              <a:rPr lang="en-US" dirty="0"/>
              <a:t>a one-off distribution</a:t>
            </a:r>
            <a:r>
              <a:rPr lang="en-US" dirty="0" smtClean="0"/>
              <a:t>.”</a:t>
            </a:r>
          </a:p>
          <a:p>
            <a:pPr marL="0" indent="0" algn="r">
              <a:buNone/>
            </a:pPr>
            <a:r>
              <a:rPr lang="en-US" sz="2400" dirty="0" smtClean="0"/>
              <a:t>‘Essential Checklist’, p.12.</a:t>
            </a:r>
            <a:endParaRPr lang="en-US" sz="2400" dirty="0"/>
          </a:p>
          <a:p>
            <a:pPr marL="457200" lvl="1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628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1</a:t>
            </a:r>
            <a:r>
              <a:rPr lang="en-US" dirty="0"/>
              <a:t>: </a:t>
            </a:r>
            <a:r>
              <a:rPr lang="en-US" dirty="0" err="1" smtClean="0"/>
              <a:t>CaLP</a:t>
            </a:r>
            <a:r>
              <a:rPr lang="en-US" dirty="0" smtClean="0"/>
              <a:t> Operational Guidance and Toolkit for Multi-Purpose Cash Grants </a:t>
            </a:r>
            <a:r>
              <a:rPr lang="mr-IN" dirty="0" smtClean="0"/>
              <a:t>–</a:t>
            </a:r>
            <a:r>
              <a:rPr lang="en-US" dirty="0" smtClean="0"/>
              <a:t> Needs Capacities and Risk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6803"/>
            <a:ext cx="10972800" cy="32557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/>
              <a:t>Distinguish between goods and services that can </a:t>
            </a:r>
            <a:r>
              <a:rPr lang="en-US" dirty="0" smtClean="0"/>
              <a:t>be purchased locally </a:t>
            </a:r>
            <a:r>
              <a:rPr lang="en-US" dirty="0"/>
              <a:t>or that require direct delivery </a:t>
            </a:r>
            <a:r>
              <a:rPr lang="en-US" dirty="0" smtClean="0"/>
              <a:t>and/or </a:t>
            </a:r>
            <a:r>
              <a:rPr lang="en-US" dirty="0"/>
              <a:t>complementary support</a:t>
            </a:r>
            <a:r>
              <a:rPr lang="en-US" dirty="0" smtClean="0"/>
              <a:t>.”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r">
              <a:buNone/>
            </a:pPr>
            <a:r>
              <a:rPr lang="en-US" sz="2400" dirty="0" smtClean="0"/>
              <a:t>‘Essential Checklist’, p.12.</a:t>
            </a:r>
            <a:endParaRPr lang="en-US" sz="2400" dirty="0"/>
          </a:p>
          <a:p>
            <a:pPr marL="457200" lvl="1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5475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</a:t>
            </a:r>
            <a:r>
              <a:rPr lang="en-US" dirty="0" smtClean="0"/>
              <a:t>2</a:t>
            </a:r>
            <a:r>
              <a:rPr lang="en-US" dirty="0"/>
              <a:t>: Engagement with other Clusters and with </a:t>
            </a:r>
            <a:r>
              <a:rPr lang="en-US" dirty="0" smtClean="0"/>
              <a:t>CWGs for Needs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Options for Needs assessment development and execution:</a:t>
            </a:r>
          </a:p>
          <a:p>
            <a:pPr lvl="1"/>
            <a:r>
              <a:rPr lang="en-US" sz="3200" dirty="0" smtClean="0"/>
              <a:t>Go-it-alone </a:t>
            </a:r>
          </a:p>
          <a:p>
            <a:pPr lvl="1"/>
            <a:r>
              <a:rPr lang="en-US" sz="3200" dirty="0" smtClean="0"/>
              <a:t>Bilateral with one other key Cluster</a:t>
            </a:r>
          </a:p>
          <a:p>
            <a:pPr lvl="1"/>
            <a:r>
              <a:rPr lang="en-US" sz="3200" dirty="0" smtClean="0"/>
              <a:t>Needs assessment in coordination with a Cash Working Group</a:t>
            </a:r>
          </a:p>
          <a:p>
            <a:pPr lvl="1"/>
            <a:r>
              <a:rPr lang="en-US" sz="3200" dirty="0" smtClean="0"/>
              <a:t>All of the above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91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74638"/>
            <a:ext cx="12192001" cy="1143000"/>
          </a:xfrm>
        </p:spPr>
        <p:txBody>
          <a:bodyPr>
            <a:normAutofit/>
          </a:bodyPr>
          <a:lstStyle/>
          <a:p>
            <a:r>
              <a:rPr lang="en-US" sz="3100" dirty="0" smtClean="0"/>
              <a:t>Overall course principles </a:t>
            </a:r>
            <a:r>
              <a:rPr lang="mr-IN" sz="3100" dirty="0" smtClean="0"/>
              <a:t>–</a:t>
            </a:r>
            <a:r>
              <a:rPr lang="en-US" sz="3100" dirty="0" smtClean="0"/>
              <a:t> Review slide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269460"/>
            <a:ext cx="10972800" cy="5054953"/>
          </a:xfrm>
        </p:spPr>
        <p:txBody>
          <a:bodyPr/>
          <a:lstStyle/>
          <a:p>
            <a:r>
              <a:rPr lang="mr-IN" dirty="0" smtClean="0"/>
              <a:t>…</a:t>
            </a:r>
            <a:r>
              <a:rPr lang="en-US" sz="2200" dirty="0" smtClean="0"/>
              <a:t>How </a:t>
            </a:r>
            <a:r>
              <a:rPr lang="en-US" sz="2200" dirty="0"/>
              <a:t>does ‘Cash’ </a:t>
            </a:r>
            <a:r>
              <a:rPr lang="en-US" sz="2200" dirty="0" smtClean="0"/>
              <a:t>then make </a:t>
            </a:r>
            <a:r>
              <a:rPr lang="en-US" sz="2200" dirty="0"/>
              <a:t>things different?</a:t>
            </a:r>
          </a:p>
          <a:p>
            <a:r>
              <a:rPr lang="en-US" sz="2200" dirty="0" smtClean="0"/>
              <a:t>Each session will cover:</a:t>
            </a:r>
          </a:p>
          <a:p>
            <a:pPr lvl="1"/>
            <a:r>
              <a:rPr lang="en-US" sz="2200" dirty="0" smtClean="0"/>
              <a:t>Review of the range of Shelter </a:t>
            </a:r>
            <a:r>
              <a:rPr lang="en-US" sz="2200" dirty="0" err="1" smtClean="0"/>
              <a:t>programme</a:t>
            </a:r>
            <a:r>
              <a:rPr lang="en-US" sz="2200" dirty="0" smtClean="0"/>
              <a:t> interventions</a:t>
            </a:r>
          </a:p>
          <a:p>
            <a:pPr lvl="1"/>
            <a:r>
              <a:rPr lang="en-US" sz="2200" dirty="0" smtClean="0"/>
              <a:t>When and how (and what) Cash and Markets can be included in the </a:t>
            </a:r>
            <a:r>
              <a:rPr lang="en-US" sz="2200" dirty="0" err="1"/>
              <a:t>programme</a:t>
            </a:r>
            <a:r>
              <a:rPr lang="en-US" sz="2200" dirty="0"/>
              <a:t> interventions </a:t>
            </a:r>
            <a:r>
              <a:rPr lang="en-US" sz="2200" dirty="0" smtClean="0"/>
              <a:t>mix</a:t>
            </a:r>
          </a:p>
          <a:p>
            <a:pPr lvl="2"/>
            <a:r>
              <a:rPr lang="en-US" sz="2200" dirty="0" smtClean="0"/>
              <a:t>(And </a:t>
            </a:r>
            <a:r>
              <a:rPr lang="mr-IN" sz="2200" dirty="0" smtClean="0"/>
              <a:t>–</a:t>
            </a:r>
            <a:r>
              <a:rPr lang="en-US" sz="2200" dirty="0" smtClean="0"/>
              <a:t> “If not Cash, then when?” discussions)</a:t>
            </a:r>
          </a:p>
          <a:p>
            <a:pPr lvl="1"/>
            <a:r>
              <a:rPr lang="en-US" sz="2200" dirty="0" smtClean="0"/>
              <a:t>How to </a:t>
            </a:r>
            <a:r>
              <a:rPr lang="en-US" sz="2200" i="1" dirty="0" smtClean="0"/>
              <a:t>coordinate</a:t>
            </a:r>
            <a:r>
              <a:rPr lang="en-US" sz="2200" dirty="0" smtClean="0"/>
              <a:t> </a:t>
            </a:r>
            <a:r>
              <a:rPr lang="en-US" sz="2200" i="1" dirty="0" smtClean="0"/>
              <a:t>internally</a:t>
            </a:r>
            <a:r>
              <a:rPr lang="en-US" sz="2200" dirty="0" smtClean="0"/>
              <a:t>, amongst the Shelter Cluster partners, to effectively support intervention strategies which integrate Cash considerations</a:t>
            </a:r>
          </a:p>
          <a:p>
            <a:pPr lvl="1"/>
            <a:r>
              <a:rPr lang="en-US" sz="2200" dirty="0" smtClean="0"/>
              <a:t>How to </a:t>
            </a:r>
            <a:r>
              <a:rPr lang="en-US" sz="2200" i="1" dirty="0" smtClean="0"/>
              <a:t>coordinate externally</a:t>
            </a:r>
            <a:r>
              <a:rPr lang="en-US" sz="2200" dirty="0" smtClean="0"/>
              <a:t> </a:t>
            </a:r>
            <a:r>
              <a:rPr lang="mr-IN" sz="2200" dirty="0" smtClean="0"/>
              <a:t>–</a:t>
            </a:r>
            <a:r>
              <a:rPr lang="en-US" sz="2200" dirty="0" smtClean="0"/>
              <a:t> with CWGs, other key Clusters, government counterparts and the donor community</a:t>
            </a:r>
            <a:r>
              <a:rPr lang="en-US" sz="2400" dirty="0"/>
              <a:t> </a:t>
            </a:r>
            <a:r>
              <a:rPr lang="en-US" sz="2400" dirty="0" err="1"/>
              <a:t>programme</a:t>
            </a:r>
            <a:r>
              <a:rPr lang="en-US" sz="2400" dirty="0"/>
              <a:t> </a:t>
            </a:r>
            <a:r>
              <a:rPr lang="en-US" sz="2400" dirty="0" smtClean="0"/>
              <a:t>interventions </a:t>
            </a:r>
            <a:r>
              <a:rPr lang="mr-IN" sz="2400" dirty="0" smtClean="0"/>
              <a:t>–</a:t>
            </a:r>
            <a:r>
              <a:rPr lang="en-US" sz="2400" dirty="0" smtClean="0"/>
              <a:t> to </a:t>
            </a:r>
            <a:r>
              <a:rPr lang="en-US" sz="2200" dirty="0"/>
              <a:t>effectively support intervention strategies which integrate Cash </a:t>
            </a:r>
            <a:r>
              <a:rPr lang="en-US" sz="2200" dirty="0" smtClean="0"/>
              <a:t>considerations</a:t>
            </a:r>
          </a:p>
          <a:p>
            <a:pPr lvl="1"/>
            <a:r>
              <a:rPr lang="en-US" sz="2200" dirty="0" smtClean="0"/>
              <a:t>What other Cash actors are doing, and how they are framing the discussions</a:t>
            </a:r>
            <a:endParaRPr lang="en-US" sz="2200" dirty="0"/>
          </a:p>
          <a:p>
            <a:pPr lvl="1"/>
            <a:endParaRPr lang="en-US" sz="2200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901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</a:t>
            </a:r>
            <a:r>
              <a:rPr lang="en-US" dirty="0" smtClean="0"/>
              <a:t>2</a:t>
            </a:r>
            <a:r>
              <a:rPr lang="en-US" dirty="0"/>
              <a:t>: Engagement with other Clusters and with </a:t>
            </a:r>
            <a:r>
              <a:rPr lang="en-US" dirty="0" smtClean="0"/>
              <a:t>CWGs for Needs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Options for Needs assessment development and execution:</a:t>
            </a:r>
          </a:p>
          <a:p>
            <a:pPr lvl="1"/>
            <a:r>
              <a:rPr lang="en-US" sz="3200" dirty="0" smtClean="0"/>
              <a:t>Go-it-alone </a:t>
            </a:r>
          </a:p>
          <a:p>
            <a:pPr lvl="1"/>
            <a:r>
              <a:rPr lang="en-US" sz="3200" dirty="0" smtClean="0"/>
              <a:t>Bilateral with one other key Cluster</a:t>
            </a:r>
          </a:p>
          <a:p>
            <a:pPr lvl="1"/>
            <a:r>
              <a:rPr lang="en-US" sz="3200" dirty="0" smtClean="0"/>
              <a:t>Needs assessment in coordination with a Cash Working Group</a:t>
            </a:r>
          </a:p>
          <a:p>
            <a:pPr lvl="1"/>
            <a:r>
              <a:rPr lang="en-US" sz="3200" dirty="0" smtClean="0"/>
              <a:t>All of the above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20</a:t>
            </a:fld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922718" y="3249038"/>
            <a:ext cx="9984965" cy="1187152"/>
          </a:xfrm>
          <a:custGeom>
            <a:avLst/>
            <a:gdLst>
              <a:gd name="connsiteX0" fmla="*/ 2083129 w 9984965"/>
              <a:gd name="connsiteY0" fmla="*/ 87549 h 1187152"/>
              <a:gd name="connsiteX1" fmla="*/ 1207639 w 9984965"/>
              <a:gd name="connsiteY1" fmla="*/ 107005 h 1187152"/>
              <a:gd name="connsiteX2" fmla="*/ 896354 w 9984965"/>
              <a:gd name="connsiteY2" fmla="*/ 126460 h 1187152"/>
              <a:gd name="connsiteX3" fmla="*/ 799078 w 9984965"/>
              <a:gd name="connsiteY3" fmla="*/ 136188 h 1187152"/>
              <a:gd name="connsiteX4" fmla="*/ 701801 w 9984965"/>
              <a:gd name="connsiteY4" fmla="*/ 155643 h 1187152"/>
              <a:gd name="connsiteX5" fmla="*/ 662891 w 9984965"/>
              <a:gd name="connsiteY5" fmla="*/ 175098 h 1187152"/>
              <a:gd name="connsiteX6" fmla="*/ 594797 w 9984965"/>
              <a:gd name="connsiteY6" fmla="*/ 194553 h 1187152"/>
              <a:gd name="connsiteX7" fmla="*/ 497520 w 9984965"/>
              <a:gd name="connsiteY7" fmla="*/ 243192 h 1187152"/>
              <a:gd name="connsiteX8" fmla="*/ 439154 w 9984965"/>
              <a:gd name="connsiteY8" fmla="*/ 262647 h 1187152"/>
              <a:gd name="connsiteX9" fmla="*/ 108414 w 9984965"/>
              <a:gd name="connsiteY9" fmla="*/ 437745 h 1187152"/>
              <a:gd name="connsiteX10" fmla="*/ 20865 w 9984965"/>
              <a:gd name="connsiteY10" fmla="*/ 573932 h 1187152"/>
              <a:gd name="connsiteX11" fmla="*/ 11137 w 9984965"/>
              <a:gd name="connsiteY11" fmla="*/ 603115 h 1187152"/>
              <a:gd name="connsiteX12" fmla="*/ 11137 w 9984965"/>
              <a:gd name="connsiteY12" fmla="*/ 758758 h 1187152"/>
              <a:gd name="connsiteX13" fmla="*/ 30593 w 9984965"/>
              <a:gd name="connsiteY13" fmla="*/ 787941 h 1187152"/>
              <a:gd name="connsiteX14" fmla="*/ 88959 w 9984965"/>
              <a:gd name="connsiteY14" fmla="*/ 846307 h 1187152"/>
              <a:gd name="connsiteX15" fmla="*/ 127869 w 9984965"/>
              <a:gd name="connsiteY15" fmla="*/ 865762 h 1187152"/>
              <a:gd name="connsiteX16" fmla="*/ 157052 w 9984965"/>
              <a:gd name="connsiteY16" fmla="*/ 885217 h 1187152"/>
              <a:gd name="connsiteX17" fmla="*/ 273784 w 9984965"/>
              <a:gd name="connsiteY17" fmla="*/ 914400 h 1187152"/>
              <a:gd name="connsiteX18" fmla="*/ 302967 w 9984965"/>
              <a:gd name="connsiteY18" fmla="*/ 924128 h 1187152"/>
              <a:gd name="connsiteX19" fmla="*/ 468337 w 9984965"/>
              <a:gd name="connsiteY19" fmla="*/ 943583 h 1187152"/>
              <a:gd name="connsiteX20" fmla="*/ 565614 w 9984965"/>
              <a:gd name="connsiteY20" fmla="*/ 963039 h 1187152"/>
              <a:gd name="connsiteX21" fmla="*/ 623980 w 9984965"/>
              <a:gd name="connsiteY21" fmla="*/ 972766 h 1187152"/>
              <a:gd name="connsiteX22" fmla="*/ 672618 w 9984965"/>
              <a:gd name="connsiteY22" fmla="*/ 992222 h 1187152"/>
              <a:gd name="connsiteX23" fmla="*/ 779622 w 9984965"/>
              <a:gd name="connsiteY23" fmla="*/ 1011677 h 1187152"/>
              <a:gd name="connsiteX24" fmla="*/ 828261 w 9984965"/>
              <a:gd name="connsiteY24" fmla="*/ 1031132 h 1187152"/>
              <a:gd name="connsiteX25" fmla="*/ 944993 w 9984965"/>
              <a:gd name="connsiteY25" fmla="*/ 1060315 h 1187152"/>
              <a:gd name="connsiteX26" fmla="*/ 974176 w 9984965"/>
              <a:gd name="connsiteY26" fmla="*/ 1079771 h 1187152"/>
              <a:gd name="connsiteX27" fmla="*/ 1071452 w 9984965"/>
              <a:gd name="connsiteY27" fmla="*/ 1099226 h 1187152"/>
              <a:gd name="connsiteX28" fmla="*/ 1100635 w 9984965"/>
              <a:gd name="connsiteY28" fmla="*/ 1108953 h 1187152"/>
              <a:gd name="connsiteX29" fmla="*/ 1538380 w 9984965"/>
              <a:gd name="connsiteY29" fmla="*/ 1108953 h 1187152"/>
              <a:gd name="connsiteX30" fmla="*/ 1635656 w 9984965"/>
              <a:gd name="connsiteY30" fmla="*/ 1099226 h 1187152"/>
              <a:gd name="connsiteX31" fmla="*/ 1723205 w 9984965"/>
              <a:gd name="connsiteY31" fmla="*/ 1089498 h 1187152"/>
              <a:gd name="connsiteX32" fmla="*/ 1966397 w 9984965"/>
              <a:gd name="connsiteY32" fmla="*/ 1079771 h 1187152"/>
              <a:gd name="connsiteX33" fmla="*/ 2725154 w 9984965"/>
              <a:gd name="connsiteY33" fmla="*/ 1070043 h 1187152"/>
              <a:gd name="connsiteX34" fmla="*/ 2929435 w 9984965"/>
              <a:gd name="connsiteY34" fmla="*/ 1089498 h 1187152"/>
              <a:gd name="connsiteX35" fmla="*/ 3133716 w 9984965"/>
              <a:gd name="connsiteY35" fmla="*/ 1108953 h 1187152"/>
              <a:gd name="connsiteX36" fmla="*/ 3221265 w 9984965"/>
              <a:gd name="connsiteY36" fmla="*/ 1118681 h 1187152"/>
              <a:gd name="connsiteX37" fmla="*/ 3649282 w 9984965"/>
              <a:gd name="connsiteY37" fmla="*/ 1108953 h 1187152"/>
              <a:gd name="connsiteX38" fmla="*/ 3736831 w 9984965"/>
              <a:gd name="connsiteY38" fmla="*/ 1099226 h 1187152"/>
              <a:gd name="connsiteX39" fmla="*/ 4845784 w 9984965"/>
              <a:gd name="connsiteY39" fmla="*/ 1108953 h 1187152"/>
              <a:gd name="connsiteX40" fmla="*/ 5244618 w 9984965"/>
              <a:gd name="connsiteY40" fmla="*/ 1118681 h 1187152"/>
              <a:gd name="connsiteX41" fmla="*/ 6188201 w 9984965"/>
              <a:gd name="connsiteY41" fmla="*/ 1138136 h 1187152"/>
              <a:gd name="connsiteX42" fmla="*/ 6518942 w 9984965"/>
              <a:gd name="connsiteY42" fmla="*/ 1167319 h 1187152"/>
              <a:gd name="connsiteX43" fmla="*/ 6771861 w 9984965"/>
              <a:gd name="connsiteY43" fmla="*/ 1177047 h 1187152"/>
              <a:gd name="connsiteX44" fmla="*/ 6888593 w 9984965"/>
              <a:gd name="connsiteY44" fmla="*/ 1186775 h 1187152"/>
              <a:gd name="connsiteX45" fmla="*/ 7306882 w 9984965"/>
              <a:gd name="connsiteY45" fmla="*/ 1167319 h 1187152"/>
              <a:gd name="connsiteX46" fmla="*/ 7423614 w 9984965"/>
              <a:gd name="connsiteY46" fmla="*/ 1138136 h 1187152"/>
              <a:gd name="connsiteX47" fmla="*/ 7511163 w 9984965"/>
              <a:gd name="connsiteY47" fmla="*/ 1128409 h 1187152"/>
              <a:gd name="connsiteX48" fmla="*/ 7822448 w 9984965"/>
              <a:gd name="connsiteY48" fmla="*/ 1108953 h 1187152"/>
              <a:gd name="connsiteX49" fmla="*/ 7880814 w 9984965"/>
              <a:gd name="connsiteY49" fmla="*/ 1099226 h 1187152"/>
              <a:gd name="connsiteX50" fmla="*/ 7997546 w 9984965"/>
              <a:gd name="connsiteY50" fmla="*/ 1089498 h 1187152"/>
              <a:gd name="connsiteX51" fmla="*/ 8192099 w 9984965"/>
              <a:gd name="connsiteY51" fmla="*/ 1070043 h 1187152"/>
              <a:gd name="connsiteX52" fmla="*/ 8308831 w 9984965"/>
              <a:gd name="connsiteY52" fmla="*/ 1060315 h 1187152"/>
              <a:gd name="connsiteX53" fmla="*/ 8513112 w 9984965"/>
              <a:gd name="connsiteY53" fmla="*/ 1040860 h 1187152"/>
              <a:gd name="connsiteX54" fmla="*/ 8571478 w 9984965"/>
              <a:gd name="connsiteY54" fmla="*/ 1031132 h 1187152"/>
              <a:gd name="connsiteX55" fmla="*/ 8756303 w 9984965"/>
              <a:gd name="connsiteY55" fmla="*/ 1001949 h 1187152"/>
              <a:gd name="connsiteX56" fmla="*/ 8804942 w 9984965"/>
              <a:gd name="connsiteY56" fmla="*/ 992222 h 1187152"/>
              <a:gd name="connsiteX57" fmla="*/ 8843852 w 9984965"/>
              <a:gd name="connsiteY57" fmla="*/ 982494 h 1187152"/>
              <a:gd name="connsiteX58" fmla="*/ 8931401 w 9984965"/>
              <a:gd name="connsiteY58" fmla="*/ 972766 h 1187152"/>
              <a:gd name="connsiteX59" fmla="*/ 9125954 w 9984965"/>
              <a:gd name="connsiteY59" fmla="*/ 943583 h 1187152"/>
              <a:gd name="connsiteX60" fmla="*/ 9232959 w 9984965"/>
              <a:gd name="connsiteY60" fmla="*/ 933856 h 1187152"/>
              <a:gd name="connsiteX61" fmla="*/ 9339963 w 9984965"/>
              <a:gd name="connsiteY61" fmla="*/ 914400 h 1187152"/>
              <a:gd name="connsiteX62" fmla="*/ 9417784 w 9984965"/>
              <a:gd name="connsiteY62" fmla="*/ 904673 h 1187152"/>
              <a:gd name="connsiteX63" fmla="*/ 9476150 w 9984965"/>
              <a:gd name="connsiteY63" fmla="*/ 885217 h 1187152"/>
              <a:gd name="connsiteX64" fmla="*/ 9505333 w 9984965"/>
              <a:gd name="connsiteY64" fmla="*/ 875490 h 1187152"/>
              <a:gd name="connsiteX65" fmla="*/ 9544244 w 9984965"/>
              <a:gd name="connsiteY65" fmla="*/ 856034 h 1187152"/>
              <a:gd name="connsiteX66" fmla="*/ 9612337 w 9984965"/>
              <a:gd name="connsiteY66" fmla="*/ 826851 h 1187152"/>
              <a:gd name="connsiteX67" fmla="*/ 9680431 w 9984965"/>
              <a:gd name="connsiteY67" fmla="*/ 778213 h 1187152"/>
              <a:gd name="connsiteX68" fmla="*/ 9758252 w 9984965"/>
              <a:gd name="connsiteY68" fmla="*/ 719847 h 1187152"/>
              <a:gd name="connsiteX69" fmla="*/ 9806891 w 9984965"/>
              <a:gd name="connsiteY69" fmla="*/ 671209 h 1187152"/>
              <a:gd name="connsiteX70" fmla="*/ 9836073 w 9984965"/>
              <a:gd name="connsiteY70" fmla="*/ 642026 h 1187152"/>
              <a:gd name="connsiteX71" fmla="*/ 9855529 w 9984965"/>
              <a:gd name="connsiteY71" fmla="*/ 612843 h 1187152"/>
              <a:gd name="connsiteX72" fmla="*/ 9884712 w 9984965"/>
              <a:gd name="connsiteY72" fmla="*/ 573932 h 1187152"/>
              <a:gd name="connsiteX73" fmla="*/ 9913895 w 9984965"/>
              <a:gd name="connsiteY73" fmla="*/ 525294 h 1187152"/>
              <a:gd name="connsiteX74" fmla="*/ 9972261 w 9984965"/>
              <a:gd name="connsiteY74" fmla="*/ 418290 h 1187152"/>
              <a:gd name="connsiteX75" fmla="*/ 9972261 w 9984965"/>
              <a:gd name="connsiteY75" fmla="*/ 252919 h 1187152"/>
              <a:gd name="connsiteX76" fmla="*/ 9962533 w 9984965"/>
              <a:gd name="connsiteY76" fmla="*/ 223736 h 1187152"/>
              <a:gd name="connsiteX77" fmla="*/ 9933350 w 9984965"/>
              <a:gd name="connsiteY77" fmla="*/ 204281 h 1187152"/>
              <a:gd name="connsiteX78" fmla="*/ 9865256 w 9984965"/>
              <a:gd name="connsiteY78" fmla="*/ 155643 h 1187152"/>
              <a:gd name="connsiteX79" fmla="*/ 9806891 w 9984965"/>
              <a:gd name="connsiteY79" fmla="*/ 116732 h 1187152"/>
              <a:gd name="connsiteX80" fmla="*/ 9719342 w 9984965"/>
              <a:gd name="connsiteY80" fmla="*/ 87549 h 1187152"/>
              <a:gd name="connsiteX81" fmla="*/ 9660976 w 9984965"/>
              <a:gd name="connsiteY81" fmla="*/ 58366 h 1187152"/>
              <a:gd name="connsiteX82" fmla="*/ 9592882 w 9984965"/>
              <a:gd name="connsiteY82" fmla="*/ 48639 h 1187152"/>
              <a:gd name="connsiteX83" fmla="*/ 9515061 w 9984965"/>
              <a:gd name="connsiteY83" fmla="*/ 29183 h 1187152"/>
              <a:gd name="connsiteX84" fmla="*/ 9369146 w 9984965"/>
              <a:gd name="connsiteY84" fmla="*/ 9728 h 1187152"/>
              <a:gd name="connsiteX85" fmla="*/ 9164865 w 9984965"/>
              <a:gd name="connsiteY85" fmla="*/ 0 h 1187152"/>
              <a:gd name="connsiteX86" fmla="*/ 7627895 w 9984965"/>
              <a:gd name="connsiteY86" fmla="*/ 9728 h 1187152"/>
              <a:gd name="connsiteX87" fmla="*/ 7491708 w 9984965"/>
              <a:gd name="connsiteY87" fmla="*/ 19456 h 1187152"/>
              <a:gd name="connsiteX88" fmla="*/ 7141512 w 9984965"/>
              <a:gd name="connsiteY88" fmla="*/ 29183 h 1187152"/>
              <a:gd name="connsiteX89" fmla="*/ 5273801 w 9984965"/>
              <a:gd name="connsiteY89" fmla="*/ 38911 h 1187152"/>
              <a:gd name="connsiteX90" fmla="*/ 5059793 w 9984965"/>
              <a:gd name="connsiteY90" fmla="*/ 58366 h 1187152"/>
              <a:gd name="connsiteX91" fmla="*/ 4690142 w 9984965"/>
              <a:gd name="connsiteY91" fmla="*/ 87549 h 1187152"/>
              <a:gd name="connsiteX92" fmla="*/ 4612320 w 9984965"/>
              <a:gd name="connsiteY92" fmla="*/ 97277 h 1187152"/>
              <a:gd name="connsiteX93" fmla="*/ 4339946 w 9984965"/>
              <a:gd name="connsiteY93" fmla="*/ 116732 h 1187152"/>
              <a:gd name="connsiteX94" fmla="*/ 4271852 w 9984965"/>
              <a:gd name="connsiteY94" fmla="*/ 126460 h 1187152"/>
              <a:gd name="connsiteX95" fmla="*/ 4087027 w 9984965"/>
              <a:gd name="connsiteY95" fmla="*/ 145915 h 1187152"/>
              <a:gd name="connsiteX96" fmla="*/ 3941112 w 9984965"/>
              <a:gd name="connsiteY96" fmla="*/ 165371 h 1187152"/>
              <a:gd name="connsiteX97" fmla="*/ 3843835 w 9984965"/>
              <a:gd name="connsiteY97" fmla="*/ 175098 h 1187152"/>
              <a:gd name="connsiteX98" fmla="*/ 3610371 w 9984965"/>
              <a:gd name="connsiteY98" fmla="*/ 194553 h 1187152"/>
              <a:gd name="connsiteX99" fmla="*/ 3065622 w 9984965"/>
              <a:gd name="connsiteY99" fmla="*/ 204281 h 1187152"/>
              <a:gd name="connsiteX100" fmla="*/ 2900252 w 9984965"/>
              <a:gd name="connsiteY100" fmla="*/ 214009 h 1187152"/>
              <a:gd name="connsiteX101" fmla="*/ 2725154 w 9984965"/>
              <a:gd name="connsiteY101" fmla="*/ 233464 h 1187152"/>
              <a:gd name="connsiteX102" fmla="*/ 2540329 w 9984965"/>
              <a:gd name="connsiteY102" fmla="*/ 252919 h 1187152"/>
              <a:gd name="connsiteX103" fmla="*/ 2316593 w 9984965"/>
              <a:gd name="connsiteY103" fmla="*/ 243192 h 1187152"/>
              <a:gd name="connsiteX104" fmla="*/ 2209588 w 9984965"/>
              <a:gd name="connsiteY104" fmla="*/ 204281 h 1187152"/>
              <a:gd name="connsiteX105" fmla="*/ 2180405 w 9984965"/>
              <a:gd name="connsiteY105" fmla="*/ 194553 h 1187152"/>
              <a:gd name="connsiteX106" fmla="*/ 2102584 w 9984965"/>
              <a:gd name="connsiteY106" fmla="*/ 184826 h 1187152"/>
              <a:gd name="connsiteX107" fmla="*/ 1966397 w 9984965"/>
              <a:gd name="connsiteY107" fmla="*/ 165371 h 1187152"/>
              <a:gd name="connsiteX108" fmla="*/ 1898303 w 9984965"/>
              <a:gd name="connsiteY108" fmla="*/ 145915 h 1187152"/>
              <a:gd name="connsiteX109" fmla="*/ 1810754 w 9984965"/>
              <a:gd name="connsiteY109" fmla="*/ 97277 h 1187152"/>
              <a:gd name="connsiteX110" fmla="*/ 1703750 w 9984965"/>
              <a:gd name="connsiteY110" fmla="*/ 48639 h 1187152"/>
              <a:gd name="connsiteX111" fmla="*/ 1625929 w 9984965"/>
              <a:gd name="connsiteY111" fmla="*/ 68094 h 118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9984965" h="1187152">
                <a:moveTo>
                  <a:pt x="2083129" y="87549"/>
                </a:moveTo>
                <a:cubicBezTo>
                  <a:pt x="1762172" y="151743"/>
                  <a:pt x="2084963" y="90294"/>
                  <a:pt x="1207639" y="107005"/>
                </a:cubicBezTo>
                <a:cubicBezTo>
                  <a:pt x="1106479" y="108932"/>
                  <a:pt x="998184" y="117202"/>
                  <a:pt x="896354" y="126460"/>
                </a:cubicBezTo>
                <a:cubicBezTo>
                  <a:pt x="863901" y="129410"/>
                  <a:pt x="831305" y="131354"/>
                  <a:pt x="799078" y="136188"/>
                </a:cubicBezTo>
                <a:cubicBezTo>
                  <a:pt x="766376" y="141093"/>
                  <a:pt x="701801" y="155643"/>
                  <a:pt x="701801" y="155643"/>
                </a:cubicBezTo>
                <a:cubicBezTo>
                  <a:pt x="688831" y="162128"/>
                  <a:pt x="676469" y="170006"/>
                  <a:pt x="662891" y="175098"/>
                </a:cubicBezTo>
                <a:cubicBezTo>
                  <a:pt x="637969" y="184444"/>
                  <a:pt x="618306" y="182799"/>
                  <a:pt x="594797" y="194553"/>
                </a:cubicBezTo>
                <a:cubicBezTo>
                  <a:pt x="503647" y="240127"/>
                  <a:pt x="589147" y="209873"/>
                  <a:pt x="497520" y="243192"/>
                </a:cubicBezTo>
                <a:cubicBezTo>
                  <a:pt x="478247" y="250200"/>
                  <a:pt x="457497" y="253476"/>
                  <a:pt x="439154" y="262647"/>
                </a:cubicBezTo>
                <a:cubicBezTo>
                  <a:pt x="327580" y="318434"/>
                  <a:pt x="218661" y="379379"/>
                  <a:pt x="108414" y="437745"/>
                </a:cubicBezTo>
                <a:cubicBezTo>
                  <a:pt x="75968" y="481007"/>
                  <a:pt x="42319" y="523873"/>
                  <a:pt x="20865" y="573932"/>
                </a:cubicBezTo>
                <a:cubicBezTo>
                  <a:pt x="16826" y="583357"/>
                  <a:pt x="14380" y="593387"/>
                  <a:pt x="11137" y="603115"/>
                </a:cubicBezTo>
                <a:cubicBezTo>
                  <a:pt x="-67" y="670342"/>
                  <a:pt x="-6963" y="680323"/>
                  <a:pt x="11137" y="758758"/>
                </a:cubicBezTo>
                <a:cubicBezTo>
                  <a:pt x="13766" y="770150"/>
                  <a:pt x="22826" y="779203"/>
                  <a:pt x="30593" y="787941"/>
                </a:cubicBezTo>
                <a:cubicBezTo>
                  <a:pt x="48872" y="808505"/>
                  <a:pt x="64350" y="834002"/>
                  <a:pt x="88959" y="846307"/>
                </a:cubicBezTo>
                <a:cubicBezTo>
                  <a:pt x="101929" y="852792"/>
                  <a:pt x="115279" y="858568"/>
                  <a:pt x="127869" y="865762"/>
                </a:cubicBezTo>
                <a:cubicBezTo>
                  <a:pt x="138020" y="871562"/>
                  <a:pt x="146369" y="880469"/>
                  <a:pt x="157052" y="885217"/>
                </a:cubicBezTo>
                <a:cubicBezTo>
                  <a:pt x="203302" y="905773"/>
                  <a:pt x="224838" y="906243"/>
                  <a:pt x="273784" y="914400"/>
                </a:cubicBezTo>
                <a:cubicBezTo>
                  <a:pt x="283512" y="917643"/>
                  <a:pt x="292879" y="922294"/>
                  <a:pt x="302967" y="924128"/>
                </a:cubicBezTo>
                <a:cubicBezTo>
                  <a:pt x="353607" y="933336"/>
                  <a:pt x="418060" y="935644"/>
                  <a:pt x="468337" y="943583"/>
                </a:cubicBezTo>
                <a:cubicBezTo>
                  <a:pt x="501000" y="948740"/>
                  <a:pt x="532996" y="957603"/>
                  <a:pt x="565614" y="963039"/>
                </a:cubicBezTo>
                <a:lnTo>
                  <a:pt x="623980" y="972766"/>
                </a:lnTo>
                <a:cubicBezTo>
                  <a:pt x="640193" y="979251"/>
                  <a:pt x="655772" y="987628"/>
                  <a:pt x="672618" y="992222"/>
                </a:cubicBezTo>
                <a:cubicBezTo>
                  <a:pt x="740411" y="1010711"/>
                  <a:pt x="717412" y="993014"/>
                  <a:pt x="779622" y="1011677"/>
                </a:cubicBezTo>
                <a:cubicBezTo>
                  <a:pt x="796347" y="1016695"/>
                  <a:pt x="811509" y="1026205"/>
                  <a:pt x="828261" y="1031132"/>
                </a:cubicBezTo>
                <a:cubicBezTo>
                  <a:pt x="866739" y="1042449"/>
                  <a:pt x="944993" y="1060315"/>
                  <a:pt x="944993" y="1060315"/>
                </a:cubicBezTo>
                <a:cubicBezTo>
                  <a:pt x="954721" y="1066800"/>
                  <a:pt x="963719" y="1074542"/>
                  <a:pt x="974176" y="1079771"/>
                </a:cubicBezTo>
                <a:cubicBezTo>
                  <a:pt x="1001337" y="1093352"/>
                  <a:pt x="1046367" y="1095642"/>
                  <a:pt x="1071452" y="1099226"/>
                </a:cubicBezTo>
                <a:cubicBezTo>
                  <a:pt x="1081180" y="1102468"/>
                  <a:pt x="1090625" y="1106729"/>
                  <a:pt x="1100635" y="1108953"/>
                </a:cubicBezTo>
                <a:cubicBezTo>
                  <a:pt x="1242738" y="1140531"/>
                  <a:pt x="1402522" y="1112437"/>
                  <a:pt x="1538380" y="1108953"/>
                </a:cubicBezTo>
                <a:lnTo>
                  <a:pt x="1635656" y="1099226"/>
                </a:lnTo>
                <a:cubicBezTo>
                  <a:pt x="1664857" y="1096152"/>
                  <a:pt x="1693893" y="1091222"/>
                  <a:pt x="1723205" y="1089498"/>
                </a:cubicBezTo>
                <a:cubicBezTo>
                  <a:pt x="1804194" y="1084734"/>
                  <a:pt x="1885333" y="1083013"/>
                  <a:pt x="1966397" y="1079771"/>
                </a:cubicBezTo>
                <a:cubicBezTo>
                  <a:pt x="2341509" y="1040284"/>
                  <a:pt x="2089282" y="1059265"/>
                  <a:pt x="2725154" y="1070043"/>
                </a:cubicBezTo>
                <a:lnTo>
                  <a:pt x="2929435" y="1089498"/>
                </a:lnTo>
                <a:lnTo>
                  <a:pt x="3133716" y="1108953"/>
                </a:lnTo>
                <a:lnTo>
                  <a:pt x="3221265" y="1118681"/>
                </a:lnTo>
                <a:lnTo>
                  <a:pt x="3649282" y="1108953"/>
                </a:lnTo>
                <a:cubicBezTo>
                  <a:pt x="3678624" y="1107846"/>
                  <a:pt x="3707468" y="1099226"/>
                  <a:pt x="3736831" y="1099226"/>
                </a:cubicBezTo>
                <a:lnTo>
                  <a:pt x="4845784" y="1108953"/>
                </a:lnTo>
                <a:lnTo>
                  <a:pt x="5244618" y="1118681"/>
                </a:lnTo>
                <a:cubicBezTo>
                  <a:pt x="6156167" y="1134132"/>
                  <a:pt x="5718884" y="1114672"/>
                  <a:pt x="6188201" y="1138136"/>
                </a:cubicBezTo>
                <a:cubicBezTo>
                  <a:pt x="6298454" y="1149162"/>
                  <a:pt x="6408113" y="1160669"/>
                  <a:pt x="6518942" y="1167319"/>
                </a:cubicBezTo>
                <a:cubicBezTo>
                  <a:pt x="6603159" y="1172372"/>
                  <a:pt x="6687555" y="1173804"/>
                  <a:pt x="6771861" y="1177047"/>
                </a:cubicBezTo>
                <a:cubicBezTo>
                  <a:pt x="6810772" y="1180290"/>
                  <a:pt x="6849547" y="1186775"/>
                  <a:pt x="6888593" y="1186775"/>
                </a:cubicBezTo>
                <a:cubicBezTo>
                  <a:pt x="7189157" y="1186775"/>
                  <a:pt x="7137430" y="1191527"/>
                  <a:pt x="7306882" y="1167319"/>
                </a:cubicBezTo>
                <a:cubicBezTo>
                  <a:pt x="7353269" y="1151858"/>
                  <a:pt x="7358584" y="1148974"/>
                  <a:pt x="7423614" y="1138136"/>
                </a:cubicBezTo>
                <a:cubicBezTo>
                  <a:pt x="7452577" y="1133309"/>
                  <a:pt x="7481980" y="1131651"/>
                  <a:pt x="7511163" y="1128409"/>
                </a:cubicBezTo>
                <a:cubicBezTo>
                  <a:pt x="7643292" y="1095375"/>
                  <a:pt x="7502179" y="1127792"/>
                  <a:pt x="7822448" y="1108953"/>
                </a:cubicBezTo>
                <a:cubicBezTo>
                  <a:pt x="7842138" y="1107795"/>
                  <a:pt x="7861211" y="1101404"/>
                  <a:pt x="7880814" y="1099226"/>
                </a:cubicBezTo>
                <a:cubicBezTo>
                  <a:pt x="7919621" y="1094914"/>
                  <a:pt x="7958671" y="1093143"/>
                  <a:pt x="7997546" y="1089498"/>
                </a:cubicBezTo>
                <a:lnTo>
                  <a:pt x="8192099" y="1070043"/>
                </a:lnTo>
                <a:cubicBezTo>
                  <a:pt x="8230974" y="1066398"/>
                  <a:pt x="8270000" y="1064402"/>
                  <a:pt x="8308831" y="1060315"/>
                </a:cubicBezTo>
                <a:cubicBezTo>
                  <a:pt x="8547688" y="1035173"/>
                  <a:pt x="8104532" y="1070045"/>
                  <a:pt x="8513112" y="1040860"/>
                </a:cubicBezTo>
                <a:lnTo>
                  <a:pt x="8571478" y="1031132"/>
                </a:lnTo>
                <a:cubicBezTo>
                  <a:pt x="8645681" y="1019716"/>
                  <a:pt x="8673630" y="1018482"/>
                  <a:pt x="8756303" y="1001949"/>
                </a:cubicBezTo>
                <a:cubicBezTo>
                  <a:pt x="8772516" y="998707"/>
                  <a:pt x="8788802" y="995809"/>
                  <a:pt x="8804942" y="992222"/>
                </a:cubicBezTo>
                <a:cubicBezTo>
                  <a:pt x="8817993" y="989322"/>
                  <a:pt x="8830638" y="984527"/>
                  <a:pt x="8843852" y="982494"/>
                </a:cubicBezTo>
                <a:cubicBezTo>
                  <a:pt x="8872873" y="978029"/>
                  <a:pt x="8902296" y="976647"/>
                  <a:pt x="8931401" y="972766"/>
                </a:cubicBezTo>
                <a:cubicBezTo>
                  <a:pt x="9034348" y="959040"/>
                  <a:pt x="8971757" y="957600"/>
                  <a:pt x="9125954" y="943583"/>
                </a:cubicBezTo>
                <a:cubicBezTo>
                  <a:pt x="9161622" y="940341"/>
                  <a:pt x="9197363" y="937811"/>
                  <a:pt x="9232959" y="933856"/>
                </a:cubicBezTo>
                <a:cubicBezTo>
                  <a:pt x="9425137" y="912503"/>
                  <a:pt x="9214171" y="935365"/>
                  <a:pt x="9339963" y="914400"/>
                </a:cubicBezTo>
                <a:cubicBezTo>
                  <a:pt x="9365750" y="910102"/>
                  <a:pt x="9391844" y="907915"/>
                  <a:pt x="9417784" y="904673"/>
                </a:cubicBezTo>
                <a:lnTo>
                  <a:pt x="9476150" y="885217"/>
                </a:lnTo>
                <a:cubicBezTo>
                  <a:pt x="9485878" y="881974"/>
                  <a:pt x="9496162" y="880076"/>
                  <a:pt x="9505333" y="875490"/>
                </a:cubicBezTo>
                <a:cubicBezTo>
                  <a:pt x="9518303" y="869005"/>
                  <a:pt x="9530915" y="861746"/>
                  <a:pt x="9544244" y="856034"/>
                </a:cubicBezTo>
                <a:cubicBezTo>
                  <a:pt x="9598820" y="832644"/>
                  <a:pt x="9547800" y="863730"/>
                  <a:pt x="9612337" y="826851"/>
                </a:cubicBezTo>
                <a:cubicBezTo>
                  <a:pt x="9635267" y="813748"/>
                  <a:pt x="9659547" y="793130"/>
                  <a:pt x="9680431" y="778213"/>
                </a:cubicBezTo>
                <a:cubicBezTo>
                  <a:pt x="9721290" y="749028"/>
                  <a:pt x="9710428" y="762888"/>
                  <a:pt x="9758252" y="719847"/>
                </a:cubicBezTo>
                <a:cubicBezTo>
                  <a:pt x="9775295" y="704509"/>
                  <a:pt x="9790678" y="687422"/>
                  <a:pt x="9806891" y="671209"/>
                </a:cubicBezTo>
                <a:cubicBezTo>
                  <a:pt x="9816619" y="661481"/>
                  <a:pt x="9828442" y="653472"/>
                  <a:pt x="9836073" y="642026"/>
                </a:cubicBezTo>
                <a:cubicBezTo>
                  <a:pt x="9842558" y="632298"/>
                  <a:pt x="9848734" y="622357"/>
                  <a:pt x="9855529" y="612843"/>
                </a:cubicBezTo>
                <a:cubicBezTo>
                  <a:pt x="9864953" y="599650"/>
                  <a:pt x="9875719" y="587422"/>
                  <a:pt x="9884712" y="573932"/>
                </a:cubicBezTo>
                <a:cubicBezTo>
                  <a:pt x="9895200" y="558200"/>
                  <a:pt x="9904931" y="541941"/>
                  <a:pt x="9913895" y="525294"/>
                </a:cubicBezTo>
                <a:cubicBezTo>
                  <a:pt x="9975688" y="410535"/>
                  <a:pt x="9929600" y="482279"/>
                  <a:pt x="9972261" y="418290"/>
                </a:cubicBezTo>
                <a:cubicBezTo>
                  <a:pt x="9990824" y="344031"/>
                  <a:pt x="9987494" y="374785"/>
                  <a:pt x="9972261" y="252919"/>
                </a:cubicBezTo>
                <a:cubicBezTo>
                  <a:pt x="9970989" y="242744"/>
                  <a:pt x="9968939" y="231743"/>
                  <a:pt x="9962533" y="223736"/>
                </a:cubicBezTo>
                <a:cubicBezTo>
                  <a:pt x="9955230" y="214607"/>
                  <a:pt x="9942331" y="211765"/>
                  <a:pt x="9933350" y="204281"/>
                </a:cubicBezTo>
                <a:cubicBezTo>
                  <a:pt x="9844914" y="130585"/>
                  <a:pt x="9968121" y="217363"/>
                  <a:pt x="9865256" y="155643"/>
                </a:cubicBezTo>
                <a:cubicBezTo>
                  <a:pt x="9845206" y="143613"/>
                  <a:pt x="9829073" y="124126"/>
                  <a:pt x="9806891" y="116732"/>
                </a:cubicBezTo>
                <a:cubicBezTo>
                  <a:pt x="9777708" y="107004"/>
                  <a:pt x="9746856" y="101306"/>
                  <a:pt x="9719342" y="87549"/>
                </a:cubicBezTo>
                <a:cubicBezTo>
                  <a:pt x="9699887" y="77821"/>
                  <a:pt x="9681766" y="64763"/>
                  <a:pt x="9660976" y="58366"/>
                </a:cubicBezTo>
                <a:cubicBezTo>
                  <a:pt x="9639061" y="51623"/>
                  <a:pt x="9615365" y="53136"/>
                  <a:pt x="9592882" y="48639"/>
                </a:cubicBezTo>
                <a:cubicBezTo>
                  <a:pt x="9566663" y="43395"/>
                  <a:pt x="9541531" y="32964"/>
                  <a:pt x="9515061" y="29183"/>
                </a:cubicBezTo>
                <a:cubicBezTo>
                  <a:pt x="9487993" y="25316"/>
                  <a:pt x="9393434" y="11403"/>
                  <a:pt x="9369146" y="9728"/>
                </a:cubicBezTo>
                <a:cubicBezTo>
                  <a:pt x="9301137" y="5038"/>
                  <a:pt x="9232959" y="3243"/>
                  <a:pt x="9164865" y="0"/>
                </a:cubicBezTo>
                <a:lnTo>
                  <a:pt x="7627895" y="9728"/>
                </a:lnTo>
                <a:cubicBezTo>
                  <a:pt x="7582387" y="10257"/>
                  <a:pt x="7537183" y="17637"/>
                  <a:pt x="7491708" y="19456"/>
                </a:cubicBezTo>
                <a:cubicBezTo>
                  <a:pt x="7375024" y="24123"/>
                  <a:pt x="7258285" y="28159"/>
                  <a:pt x="7141512" y="29183"/>
                </a:cubicBezTo>
                <a:lnTo>
                  <a:pt x="5273801" y="38911"/>
                </a:lnTo>
                <a:cubicBezTo>
                  <a:pt x="5151685" y="59264"/>
                  <a:pt x="5268000" y="41929"/>
                  <a:pt x="5059793" y="58366"/>
                </a:cubicBezTo>
                <a:cubicBezTo>
                  <a:pt x="4600724" y="94608"/>
                  <a:pt x="5057546" y="64588"/>
                  <a:pt x="4690142" y="87549"/>
                </a:cubicBezTo>
                <a:cubicBezTo>
                  <a:pt x="4664201" y="90792"/>
                  <a:pt x="4638345" y="94798"/>
                  <a:pt x="4612320" y="97277"/>
                </a:cubicBezTo>
                <a:cubicBezTo>
                  <a:pt x="4549448" y="103265"/>
                  <a:pt x="4398690" y="112816"/>
                  <a:pt x="4339946" y="116732"/>
                </a:cubicBezTo>
                <a:cubicBezTo>
                  <a:pt x="4317248" y="119975"/>
                  <a:pt x="4294623" y="123781"/>
                  <a:pt x="4271852" y="126460"/>
                </a:cubicBezTo>
                <a:cubicBezTo>
                  <a:pt x="4093247" y="147473"/>
                  <a:pt x="4253920" y="125054"/>
                  <a:pt x="4087027" y="145915"/>
                </a:cubicBezTo>
                <a:cubicBezTo>
                  <a:pt x="3960436" y="161739"/>
                  <a:pt x="4078874" y="150064"/>
                  <a:pt x="3941112" y="165371"/>
                </a:cubicBezTo>
                <a:cubicBezTo>
                  <a:pt x="3908724" y="168970"/>
                  <a:pt x="3876223" y="171499"/>
                  <a:pt x="3843835" y="175098"/>
                </a:cubicBezTo>
                <a:cubicBezTo>
                  <a:pt x="3730933" y="187642"/>
                  <a:pt x="3759296" y="190416"/>
                  <a:pt x="3610371" y="194553"/>
                </a:cubicBezTo>
                <a:lnTo>
                  <a:pt x="3065622" y="204281"/>
                </a:lnTo>
                <a:cubicBezTo>
                  <a:pt x="3010499" y="207524"/>
                  <a:pt x="2955269" y="209293"/>
                  <a:pt x="2900252" y="214009"/>
                </a:cubicBezTo>
                <a:cubicBezTo>
                  <a:pt x="2841741" y="219024"/>
                  <a:pt x="2783520" y="226979"/>
                  <a:pt x="2725154" y="233464"/>
                </a:cubicBezTo>
                <a:cubicBezTo>
                  <a:pt x="2605176" y="246795"/>
                  <a:pt x="2666867" y="240266"/>
                  <a:pt x="2540329" y="252919"/>
                </a:cubicBezTo>
                <a:cubicBezTo>
                  <a:pt x="2465750" y="249677"/>
                  <a:pt x="2390846" y="250873"/>
                  <a:pt x="2316593" y="243192"/>
                </a:cubicBezTo>
                <a:cubicBezTo>
                  <a:pt x="2297784" y="241246"/>
                  <a:pt x="2229481" y="211741"/>
                  <a:pt x="2209588" y="204281"/>
                </a:cubicBezTo>
                <a:cubicBezTo>
                  <a:pt x="2199987" y="200681"/>
                  <a:pt x="2190494" y="196387"/>
                  <a:pt x="2180405" y="194553"/>
                </a:cubicBezTo>
                <a:cubicBezTo>
                  <a:pt x="2154684" y="189877"/>
                  <a:pt x="2128422" y="188801"/>
                  <a:pt x="2102584" y="184826"/>
                </a:cubicBezTo>
                <a:cubicBezTo>
                  <a:pt x="1941522" y="160048"/>
                  <a:pt x="2218901" y="193425"/>
                  <a:pt x="1966397" y="165371"/>
                </a:cubicBezTo>
                <a:cubicBezTo>
                  <a:pt x="1948729" y="160954"/>
                  <a:pt x="1916247" y="153890"/>
                  <a:pt x="1898303" y="145915"/>
                </a:cubicBezTo>
                <a:cubicBezTo>
                  <a:pt x="1761777" y="85236"/>
                  <a:pt x="1894425" y="142916"/>
                  <a:pt x="1810754" y="97277"/>
                </a:cubicBezTo>
                <a:cubicBezTo>
                  <a:pt x="1742399" y="59992"/>
                  <a:pt x="1753858" y="65341"/>
                  <a:pt x="1703750" y="48639"/>
                </a:cubicBezTo>
                <a:cubicBezTo>
                  <a:pt x="1631116" y="59014"/>
                  <a:pt x="1651868" y="42152"/>
                  <a:pt x="1625929" y="68094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2271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2: Engagement with other Clusters and with CWGs for Needs Assessments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Group Work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Read the handout, ‘</a:t>
            </a:r>
            <a:r>
              <a:rPr lang="en-US" dirty="0" err="1" smtClean="0"/>
              <a:t>CaLP</a:t>
            </a:r>
            <a:r>
              <a:rPr lang="en-US" dirty="0" smtClean="0"/>
              <a:t> Essential Checklist. Choose one of the checklist points from the previous slides, and write it inside a drawn circle, in the middle of a flip-chart paper.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7949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2: Engagement with other Clusters and with CWGs for Needs Assessments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2"/>
            <a:ext cx="2940996" cy="5885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Group </a:t>
            </a:r>
            <a:r>
              <a:rPr lang="en-US" b="1" smtClean="0"/>
              <a:t>Work</a:t>
            </a:r>
            <a:r>
              <a:rPr lang="en-US" smtClean="0"/>
              <a:t>: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22</a:t>
            </a:fld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806778" y="2421924"/>
            <a:ext cx="3286898" cy="2596965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63978" y="2956786"/>
            <a:ext cx="25825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“Ask </a:t>
            </a:r>
            <a:r>
              <a:rPr lang="en-US" sz="1600" dirty="0"/>
              <a:t>crisis-affected people if they can buy what they need. What would they buy if they could, e.g. food, water, shelter materials, medicines? What would they </a:t>
            </a:r>
            <a:r>
              <a:rPr lang="en-US" sz="1600" dirty="0" err="1"/>
              <a:t>prioritise</a:t>
            </a:r>
            <a:r>
              <a:rPr lang="en-US" sz="1600" dirty="0"/>
              <a:t>?”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568969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2: Engagement with other Clusters and with CWGs for Needs Assessments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Group Work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Brainstorm together, and use post-it notes to show all the different items on a typical single-sector Shelter needs assessment (e.g. number of people per shelter, type and degree of housing damage, possession of tenure documents, access to construction tools, etc.) </a:t>
            </a:r>
            <a:r>
              <a:rPr lang="mr-IN" dirty="0" smtClean="0"/>
              <a:t>–</a:t>
            </a:r>
            <a:r>
              <a:rPr lang="en-US" dirty="0" smtClean="0"/>
              <a:t> which could act as visual confirmations for the </a:t>
            </a:r>
            <a:r>
              <a:rPr lang="en-US" dirty="0" err="1" smtClean="0"/>
              <a:t>CaLP</a:t>
            </a:r>
            <a:r>
              <a:rPr lang="en-US" dirty="0" smtClean="0"/>
              <a:t> Checklist point.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61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2: Engagement with other Clusters and with CWGs for Needs Assessments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2"/>
            <a:ext cx="2940996" cy="5885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Group </a:t>
            </a:r>
            <a:r>
              <a:rPr lang="en-US" b="1" smtClean="0"/>
              <a:t>Work</a:t>
            </a:r>
            <a:r>
              <a:rPr lang="en-US" smtClean="0"/>
              <a:t>: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24</a:t>
            </a:fld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806778" y="2421924"/>
            <a:ext cx="3286898" cy="2596965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63978" y="2956786"/>
            <a:ext cx="25825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“Ask </a:t>
            </a:r>
            <a:r>
              <a:rPr lang="en-US" sz="1600" dirty="0"/>
              <a:t>crisis-affected people if they can buy what they need. What would they buy if they could, e.g. food, water, shelter materials, medicines? What would they </a:t>
            </a:r>
            <a:r>
              <a:rPr lang="en-US" sz="1600" dirty="0" err="1"/>
              <a:t>prioritise</a:t>
            </a:r>
            <a:r>
              <a:rPr lang="en-US" sz="1600" dirty="0"/>
              <a:t>?”</a:t>
            </a:r>
            <a:endParaRPr lang="en-US" sz="1500" dirty="0"/>
          </a:p>
        </p:txBody>
      </p:sp>
      <p:sp>
        <p:nvSpPr>
          <p:cNvPr id="5" name="Rectangle 4"/>
          <p:cNvSpPr/>
          <p:nvPr/>
        </p:nvSpPr>
        <p:spPr>
          <a:xfrm>
            <a:off x="2977978" y="2681416"/>
            <a:ext cx="951471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31042" y="1540243"/>
            <a:ext cx="951471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977978" y="4859594"/>
            <a:ext cx="951471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909751" y="5316794"/>
            <a:ext cx="951471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142205" y="1384919"/>
            <a:ext cx="951471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827740" y="3138616"/>
            <a:ext cx="951471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484972" y="4859594"/>
            <a:ext cx="951471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endCxn id="6" idx="1"/>
          </p:cNvCxnSpPr>
          <p:nvPr/>
        </p:nvCxnSpPr>
        <p:spPr>
          <a:xfrm>
            <a:off x="5029200" y="2421924"/>
            <a:ext cx="258933" cy="3803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923550" y="3588937"/>
            <a:ext cx="883227" cy="687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7376984" y="2303669"/>
            <a:ext cx="204166" cy="3552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923550" y="4386649"/>
            <a:ext cx="1105650" cy="7399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5421947" y="4859594"/>
            <a:ext cx="366303" cy="4572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7846541" y="4386649"/>
            <a:ext cx="845243" cy="4609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6" idx="6"/>
          </p:cNvCxnSpPr>
          <p:nvPr/>
        </p:nvCxnSpPr>
        <p:spPr>
          <a:xfrm flipH="1">
            <a:off x="8093676" y="3421402"/>
            <a:ext cx="1734064" cy="2990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4757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2: Engagement with other Clusters and with CWGs for Needs Assessments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Group Work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de-DE" dirty="0" err="1" smtClean="0"/>
              <a:t>Use</a:t>
            </a:r>
            <a:r>
              <a:rPr lang="de-DE" dirty="0" smtClean="0"/>
              <a:t> a </a:t>
            </a:r>
            <a:r>
              <a:rPr lang="de-DE" dirty="0" err="1" smtClean="0"/>
              <a:t>red</a:t>
            </a:r>
            <a:r>
              <a:rPr lang="de-DE" dirty="0" smtClean="0"/>
              <a:t> </a:t>
            </a:r>
            <a:r>
              <a:rPr lang="de-DE" dirty="0" err="1" smtClean="0"/>
              <a:t>marker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outline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post-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notes</a:t>
            </a:r>
            <a:r>
              <a:rPr lang="de-DE" dirty="0" smtClean="0"/>
              <a:t>/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assessment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within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confines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multi-</a:t>
            </a:r>
            <a:r>
              <a:rPr lang="de-DE" dirty="0" err="1" smtClean="0"/>
              <a:t>sectoral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assessment</a:t>
            </a:r>
            <a:r>
              <a:rPr lang="de-DE" dirty="0" smtClean="0"/>
              <a:t> form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sz="3200" b="1" dirty="0"/>
              <a:t>REPORT BACK IN PLENARY!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4496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2: Engagement with other Clusters and with CWGs for Needs Assessments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Other </a:t>
            </a:r>
            <a:r>
              <a:rPr lang="de-DE" dirty="0" err="1" smtClean="0"/>
              <a:t>considerations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CWGs </a:t>
            </a:r>
            <a:r>
              <a:rPr lang="de-DE" dirty="0" err="1" smtClean="0"/>
              <a:t>perspectives</a:t>
            </a:r>
            <a:r>
              <a:rPr lang="de-DE" dirty="0" smtClean="0"/>
              <a:t>,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not </a:t>
            </a:r>
            <a:r>
              <a:rPr lang="de-DE" dirty="0" err="1" smtClean="0"/>
              <a:t>feature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typical</a:t>
            </a:r>
            <a:r>
              <a:rPr lang="de-DE" dirty="0"/>
              <a:t> </a:t>
            </a:r>
            <a:r>
              <a:rPr lang="de-DE" dirty="0" smtClean="0"/>
              <a:t>‘</a:t>
            </a:r>
            <a:r>
              <a:rPr lang="de-DE" dirty="0" err="1" smtClean="0"/>
              <a:t>technical</a:t>
            </a:r>
            <a:r>
              <a:rPr lang="de-DE" dirty="0" smtClean="0"/>
              <a:t>‘ </a:t>
            </a:r>
            <a:r>
              <a:rPr lang="de-DE" dirty="0" err="1" smtClean="0"/>
              <a:t>Cluster‘s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assessment</a:t>
            </a:r>
            <a:r>
              <a:rPr lang="de-DE" dirty="0" smtClean="0"/>
              <a:t> </a:t>
            </a:r>
            <a:r>
              <a:rPr lang="de-DE" dirty="0" err="1" smtClean="0"/>
              <a:t>horizon</a:t>
            </a:r>
            <a:endParaRPr lang="de-DE" dirty="0" smtClean="0"/>
          </a:p>
          <a:p>
            <a:pPr marL="0" indent="0">
              <a:buNone/>
            </a:pPr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 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-- but </a:t>
            </a:r>
            <a:r>
              <a:rPr lang="de-DE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which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 </a:t>
            </a:r>
            <a:r>
              <a:rPr lang="de-DE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Shelter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 Cluster </a:t>
            </a:r>
            <a:r>
              <a:rPr lang="de-DE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coordination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 </a:t>
            </a:r>
            <a:r>
              <a:rPr lang="de-DE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teams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 still </a:t>
            </a:r>
            <a:r>
              <a:rPr lang="de-DE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need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 </a:t>
            </a:r>
            <a:r>
              <a:rPr lang="de-DE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to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 </a:t>
            </a:r>
            <a:r>
              <a:rPr lang="de-DE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be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 </a:t>
            </a:r>
            <a:r>
              <a:rPr lang="de-DE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aware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 </a:t>
            </a:r>
            <a:r>
              <a:rPr lang="de-DE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of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!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Gill Sans MT (Body)"/>
              <a:cs typeface="Arial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3317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DB58E5D-3260-42FE-95CA-5ED409913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27</a:t>
            </a:fld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517C02F0-82AC-4A6C-9AE4-04E2CF6C8A70}"/>
              </a:ext>
            </a:extLst>
          </p:cNvPr>
          <p:cNvSpPr/>
          <p:nvPr/>
        </p:nvSpPr>
        <p:spPr>
          <a:xfrm>
            <a:off x="2497016" y="4869320"/>
            <a:ext cx="3670993" cy="1440000"/>
          </a:xfrm>
          <a:prstGeom prst="rect">
            <a:avLst/>
          </a:prstGeom>
          <a:solidFill>
            <a:srgbClr val="459F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74445">
              <a:defRPr/>
            </a:pPr>
            <a:r>
              <a:rPr lang="en-GB" altLang="en-US" sz="2215" b="1" i="1" dirty="0">
                <a:solidFill>
                  <a:schemeClr val="bg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Joint Inter-agency Analysis Group (JIAG)</a:t>
            </a:r>
          </a:p>
        </p:txBody>
      </p:sp>
      <p:pic>
        <p:nvPicPr>
          <p:cNvPr id="11" name="Graphic 11" descr="Users">
            <a:extLst>
              <a:ext uri="{FF2B5EF4-FFF2-40B4-BE49-F238E27FC236}">
                <a16:creationId xmlns="" xmlns:a16="http://schemas.microsoft.com/office/drawing/2014/main" id="{19EC369E-4E99-403D-B5EB-034774E46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933" y="5054779"/>
            <a:ext cx="1030165" cy="103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E89C1212-D783-43CD-B6E3-F92EFAA18B17}"/>
              </a:ext>
            </a:extLst>
          </p:cNvPr>
          <p:cNvSpPr/>
          <p:nvPr/>
        </p:nvSpPr>
        <p:spPr>
          <a:xfrm>
            <a:off x="6454626" y="1845997"/>
            <a:ext cx="3776690" cy="12961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dirty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By need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dirty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By group: e.g. IDP vs. resident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altLang="en-US" dirty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By geographic area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744C4AA-8683-4334-B228-34E0439B0C80}"/>
              </a:ext>
            </a:extLst>
          </p:cNvPr>
          <p:cNvSpPr/>
          <p:nvPr/>
        </p:nvSpPr>
        <p:spPr>
          <a:xfrm>
            <a:off x="6454626" y="3259717"/>
            <a:ext cx="3776690" cy="14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lvl="1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GB" altLang="en-US" sz="1600" dirty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BNA: severity score based on perceived level of deprivation + concern for implications + priority for assistance</a:t>
            </a:r>
          </a:p>
          <a:p>
            <a:pPr marL="342900" lvl="1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GB" altLang="en-US" sz="1600" dirty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Other approaches?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A54DFDA7-AD99-4CE4-9331-50788C7CD101}"/>
              </a:ext>
            </a:extLst>
          </p:cNvPr>
          <p:cNvSpPr/>
          <p:nvPr/>
        </p:nvSpPr>
        <p:spPr>
          <a:xfrm>
            <a:off x="6453210" y="4849862"/>
            <a:ext cx="3756124" cy="144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lvl="1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For joint inter-sector needs analysis (HNO)</a:t>
            </a:r>
          </a:p>
          <a:p>
            <a:pPr marL="342900" lvl="1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Common severity scoring approach</a:t>
            </a:r>
          </a:p>
          <a:p>
            <a:pPr marL="342900" lvl="1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Common indicators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6C66225A-1EA2-4C33-863B-F507E55E802E}"/>
              </a:ext>
            </a:extLst>
          </p:cNvPr>
          <p:cNvSpPr/>
          <p:nvPr/>
        </p:nvSpPr>
        <p:spPr>
          <a:xfrm>
            <a:off x="2497016" y="1844824"/>
            <a:ext cx="3670993" cy="1296144"/>
          </a:xfrm>
          <a:prstGeom prst="rect">
            <a:avLst/>
          </a:prstGeom>
          <a:solidFill>
            <a:srgbClr val="459F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74445">
              <a:defRPr/>
            </a:pPr>
            <a:r>
              <a:rPr lang="en-GB" altLang="en-US" sz="2215" b="1" i="1" dirty="0">
                <a:solidFill>
                  <a:schemeClr val="bg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Why: </a:t>
            </a:r>
            <a:r>
              <a:rPr lang="en-GB" altLang="en-US" sz="2215" dirty="0">
                <a:solidFill>
                  <a:schemeClr val="bg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to compare and prioritise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4F72C797-A4E5-405F-BBAA-DB0099C6BC0E}"/>
              </a:ext>
            </a:extLst>
          </p:cNvPr>
          <p:cNvSpPr/>
          <p:nvPr/>
        </p:nvSpPr>
        <p:spPr>
          <a:xfrm>
            <a:off x="2497016" y="3276952"/>
            <a:ext cx="3670993" cy="1440000"/>
          </a:xfrm>
          <a:prstGeom prst="rect">
            <a:avLst/>
          </a:prstGeom>
          <a:solidFill>
            <a:srgbClr val="459F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74445">
              <a:defRPr/>
            </a:pPr>
            <a:r>
              <a:rPr lang="en-GB" altLang="en-US" sz="2215" b="1" i="1" dirty="0">
                <a:solidFill>
                  <a:schemeClr val="bg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Approaches</a:t>
            </a:r>
          </a:p>
        </p:txBody>
      </p:sp>
      <p:pic>
        <p:nvPicPr>
          <p:cNvPr id="9" name="Graphic 9" descr="Mining Tools">
            <a:extLst>
              <a:ext uri="{FF2B5EF4-FFF2-40B4-BE49-F238E27FC236}">
                <a16:creationId xmlns="" xmlns:a16="http://schemas.microsoft.com/office/drawing/2014/main" id="{66548F82-25C3-4B34-A351-D7487B023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059" y="3578147"/>
            <a:ext cx="1030166" cy="103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Graphic 20" descr="Help">
            <a:extLst>
              <a:ext uri="{FF2B5EF4-FFF2-40B4-BE49-F238E27FC236}">
                <a16:creationId xmlns="" xmlns:a16="http://schemas.microsoft.com/office/drawing/2014/main" id="{57826785-6F07-4A3C-9458-AF4527C847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51059" y="1865511"/>
            <a:ext cx="914400" cy="914400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="" xmlns:a16="http://schemas.microsoft.com/office/drawing/2014/main" id="{6393094A-DA3D-4238-81F3-8BC683E3EE1C}"/>
              </a:ext>
            </a:extLst>
          </p:cNvPr>
          <p:cNvSpPr txBox="1">
            <a:spLocks/>
          </p:cNvSpPr>
          <p:nvPr/>
        </p:nvSpPr>
        <p:spPr>
          <a:xfrm>
            <a:off x="679621" y="-99392"/>
            <a:ext cx="11158151" cy="20162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4314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GB" altLang="en-US" sz="2500" b="0" dirty="0">
              <a:latin typeface="Gill Sans Infant Std" panose="020B0502020104020203" pitchFamily="34" charset="0"/>
              <a:ea typeface="Gill Sans Infant Std" panose="020B0502020104020203" pitchFamily="34" charset="0"/>
              <a:cs typeface="Gill Sans Infant Std" panose="020B0502020104020203" pitchFamily="34" charset="0"/>
            </a:endParaRPr>
          </a:p>
          <a:p>
            <a:r>
              <a:rPr lang="en-US" sz="2800" dirty="0"/>
              <a:t>Topic 2: </a:t>
            </a:r>
            <a:r>
              <a:rPr lang="en-US" sz="2800" dirty="0" smtClean="0"/>
              <a:t>Measuring Severity of Needs</a:t>
            </a:r>
            <a:endParaRPr lang="en-GB" altLang="en-US" sz="3300" b="0" dirty="0">
              <a:latin typeface="Gill Sans Infant Std" panose="020B0502020104020203" pitchFamily="34" charset="0"/>
              <a:ea typeface="Gill Sans Infant Std" panose="020B0502020104020203" pitchFamily="34" charset="0"/>
              <a:cs typeface="Gill Sans Infant Std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9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BA468DC-212F-42D1-A0B6-54CB6F011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Topic 2: Measuring Severity of Needs </a:t>
            </a:r>
            <a:r>
              <a:rPr lang="en-GB" sz="2800" dirty="0" smtClean="0">
                <a:latin typeface="Gill Sans Infant Std" panose="020B0502020104020203" pitchFamily="34" charset="0"/>
              </a:rPr>
              <a:t>Example. Severity </a:t>
            </a:r>
            <a:r>
              <a:rPr lang="en-GB" sz="2800" dirty="0">
                <a:latin typeface="Gill Sans Infant Std" panose="020B0502020104020203" pitchFamily="34" charset="0"/>
              </a:rPr>
              <a:t>of needs based on BNA (Ethiopia, 2018)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18F32FD-52F6-468E-A108-A36C5EF8D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249" y="1417638"/>
            <a:ext cx="2504302" cy="89209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400" dirty="0" smtClean="0">
                <a:latin typeface="Gill Sans Infant Std" panose="020B0502020104020203" pitchFamily="34" charset="0"/>
              </a:rPr>
              <a:t>comparison </a:t>
            </a:r>
            <a:r>
              <a:rPr lang="en-GB" sz="2400" dirty="0">
                <a:latin typeface="Gill Sans Infant Std" panose="020B0502020104020203" pitchFamily="34" charset="0"/>
              </a:rPr>
              <a:t>of ability to cope across groups and locations</a:t>
            </a:r>
          </a:p>
          <a:p>
            <a:pPr marL="0" indent="0">
              <a:buNone/>
            </a:pPr>
            <a:endParaRPr lang="en-GB" sz="1200" dirty="0">
              <a:latin typeface="Gill Sans Infant Std" panose="020B0502020104020203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6A29844-347B-41CC-AD9F-01D1E880E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28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B3EBF20-00E9-4D4E-B1CB-D8F5F9AFCE4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551" y="1181354"/>
            <a:ext cx="7611763" cy="550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0861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BA468DC-212F-42D1-A0B6-54CB6F011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Topic 2: Measuring Severity of Needs </a:t>
            </a:r>
            <a:r>
              <a:rPr lang="en-GB" sz="2800" dirty="0" smtClean="0">
                <a:latin typeface="Gill Sans Infant Std" panose="020B0502020104020203" pitchFamily="34" charset="0"/>
              </a:rPr>
              <a:t>Example</a:t>
            </a:r>
            <a:r>
              <a:rPr lang="en-GB" sz="2800" dirty="0">
                <a:latin typeface="Gill Sans Infant Std" panose="020B0502020104020203" pitchFamily="34" charset="0"/>
              </a:rPr>
              <a:t>.</a:t>
            </a:r>
            <a:r>
              <a:rPr lang="en-GB" sz="2800" dirty="0" smtClean="0">
                <a:latin typeface="Gill Sans Infant Std" panose="020B0502020104020203" pitchFamily="34" charset="0"/>
              </a:rPr>
              <a:t> Severity </a:t>
            </a:r>
            <a:r>
              <a:rPr lang="en-GB" sz="2800" dirty="0">
                <a:latin typeface="Gill Sans Infant Std" panose="020B0502020104020203" pitchFamily="34" charset="0"/>
              </a:rPr>
              <a:t>of needs based on BNA (Ethiopia, 2018)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18F32FD-52F6-468E-A108-A36C5EF8D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610" y="1273347"/>
            <a:ext cx="4612384" cy="842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smtClean="0">
                <a:latin typeface="Gill Sans Infant Std" panose="020B0502020104020203" pitchFamily="34" charset="0"/>
              </a:rPr>
              <a:t>comparison </a:t>
            </a:r>
            <a:r>
              <a:rPr lang="en-GB" sz="2400" dirty="0">
                <a:latin typeface="Gill Sans Infant Std" panose="020B0502020104020203" pitchFamily="34" charset="0"/>
              </a:rPr>
              <a:t>across needs and locations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6A29844-347B-41CC-AD9F-01D1E880E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589841C6-328B-4D0B-BBB3-10234E5E5C3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494" y="1722820"/>
            <a:ext cx="8225976" cy="446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3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 dirty="0"/>
              <a:t>Session </a:t>
            </a:r>
            <a:r>
              <a:rPr lang="en-US" dirty="0" smtClean="0"/>
              <a:t>2: </a:t>
            </a:r>
            <a:r>
              <a:rPr lang="en-US" dirty="0"/>
              <a:t>Coordinating Situational Analysis and Needs Assessments</a:t>
            </a: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Learning Objectives </a:t>
            </a:r>
            <a:r>
              <a:rPr lang="mr-IN" dirty="0" smtClean="0"/>
              <a:t>–</a:t>
            </a:r>
            <a:r>
              <a:rPr lang="en-US" dirty="0" smtClean="0"/>
              <a:t> Participants will be able to:</a:t>
            </a:r>
          </a:p>
          <a:p>
            <a:pPr marL="0" indent="0">
              <a:buNone/>
            </a:pPr>
            <a:r>
              <a:rPr lang="en-US" dirty="0"/>
              <a:t>• Lead coordination activities for integration of CVA into Shelter and multi-Cluster needs assessments</a:t>
            </a:r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dirty="0" err="1"/>
              <a:t>Prioritise</a:t>
            </a:r>
            <a:r>
              <a:rPr lang="en-US" dirty="0"/>
              <a:t> the appropriate criteria for selection and adaptation of assessment methods, based on 'If not Cash then when' hypotheses</a:t>
            </a:r>
          </a:p>
          <a:p>
            <a:pPr marL="0" indent="0">
              <a:buNone/>
            </a:pPr>
            <a:r>
              <a:rPr lang="en-US" dirty="0"/>
              <a:t>• Coordinate market analysis for Shelter responses </a:t>
            </a:r>
            <a:endParaRPr lang="en-US" dirty="0" smtClean="0"/>
          </a:p>
          <a:p>
            <a:pPr marL="0" indent="0">
              <a:buNone/>
            </a:pPr>
            <a:r>
              <a:rPr lang="en-US" sz="4000" b="1" dirty="0" smtClean="0"/>
              <a:t>Beyond Cash, and looking at Markets</a:t>
            </a:r>
            <a:endParaRPr lang="en-US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9482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Title 1">
            <a:extLst>
              <a:ext uri="{FF2B5EF4-FFF2-40B4-BE49-F238E27FC236}">
                <a16:creationId xmlns="" xmlns:a16="http://schemas.microsoft.com/office/drawing/2014/main" id="{ACCB7508-A352-4026-9B0C-33CFBE544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/>
              <a:t>Topic 2: Measuring Severity of </a:t>
            </a:r>
            <a:r>
              <a:rPr lang="en-US" sz="3100" dirty="0" smtClean="0"/>
              <a:t>Needs. </a:t>
            </a:r>
            <a:r>
              <a:rPr lang="en-GB" altLang="en-US" sz="3100" dirty="0" smtClean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People </a:t>
            </a:r>
            <a:r>
              <a:rPr lang="en-GB" altLang="en-US" sz="3100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mostly get NFI’s and housing through the local market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C2AE9C3-5270-4900-8F3C-F2FE176A3ED5}"/>
              </a:ext>
            </a:extLst>
          </p:cNvPr>
          <p:cNvSpPr/>
          <p:nvPr/>
        </p:nvSpPr>
        <p:spPr>
          <a:xfrm>
            <a:off x="2497015" y="1551844"/>
            <a:ext cx="7549662" cy="10301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74445">
              <a:defRPr/>
            </a:pPr>
            <a:r>
              <a:rPr lang="en-GB" altLang="en-US" sz="2215" dirty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From nature / natural resource (e.g. timber, bamboo) </a:t>
            </a:r>
          </a:p>
        </p:txBody>
      </p:sp>
      <p:pic>
        <p:nvPicPr>
          <p:cNvPr id="58374" name="Graphic 7" descr="Mountains">
            <a:extLst>
              <a:ext uri="{FF2B5EF4-FFF2-40B4-BE49-F238E27FC236}">
                <a16:creationId xmlns="" xmlns:a16="http://schemas.microsoft.com/office/drawing/2014/main" id="{6B7B14B3-63C2-4A45-B8B2-D13D9BE9E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962" y="1529862"/>
            <a:ext cx="1030166" cy="103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E5EBF278-EF63-4A47-8AFD-A6D117CC77EB}"/>
              </a:ext>
            </a:extLst>
          </p:cNvPr>
          <p:cNvSpPr/>
          <p:nvPr/>
        </p:nvSpPr>
        <p:spPr>
          <a:xfrm>
            <a:off x="2497015" y="2700705"/>
            <a:ext cx="7549662" cy="10301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74445">
              <a:defRPr/>
            </a:pPr>
            <a:r>
              <a:rPr lang="en-GB" altLang="en-US" sz="2215" dirty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From own production / effort / means (e.g. living space)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6F8E7AF-A21C-42B7-AC6D-AF02D44108ED}"/>
              </a:ext>
            </a:extLst>
          </p:cNvPr>
          <p:cNvSpPr/>
          <p:nvPr/>
        </p:nvSpPr>
        <p:spPr>
          <a:xfrm>
            <a:off x="2497015" y="3855428"/>
            <a:ext cx="7549662" cy="10301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74445">
              <a:defRPr/>
            </a:pPr>
            <a:r>
              <a:rPr lang="en-GB" altLang="en-US" sz="2215" dirty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Buy from shops / traders / professionals / landlords = </a:t>
            </a:r>
            <a:r>
              <a:rPr lang="en-GB" altLang="en-US" sz="2215" dirty="0">
                <a:solidFill>
                  <a:srgbClr val="FF0000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from the market </a:t>
            </a:r>
            <a:r>
              <a:rPr lang="en-GB" altLang="en-US" sz="2215" dirty="0">
                <a:solidFill>
                  <a:srgbClr val="FF0000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  <a:sym typeface="Wingdings" panose="05000000000000000000" pitchFamily="2" charset="2"/>
              </a:rPr>
              <a:t> CVA appropriate</a:t>
            </a:r>
            <a:endParaRPr lang="en-GB" altLang="en-US" sz="2215" dirty="0">
              <a:solidFill>
                <a:srgbClr val="FF0000"/>
              </a:solidFill>
              <a:latin typeface="Gill Sans Infant Std" panose="020B0502020104020203" pitchFamily="34" charset="0"/>
              <a:ea typeface="Gill Sans Infant Std" panose="020B0502020104020203" pitchFamily="34" charset="0"/>
              <a:cs typeface="Gill Sans Infant Std" panose="020B05020201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B97C0F68-0AF0-4CD2-BF2B-2A795B5CD08A}"/>
              </a:ext>
            </a:extLst>
          </p:cNvPr>
          <p:cNvSpPr/>
          <p:nvPr/>
        </p:nvSpPr>
        <p:spPr>
          <a:xfrm>
            <a:off x="2475035" y="5017477"/>
            <a:ext cx="7549662" cy="10301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74445">
              <a:defRPr/>
            </a:pPr>
            <a:endParaRPr lang="en-GB" altLang="en-US" sz="2215" dirty="0">
              <a:solidFill>
                <a:schemeClr val="tx1"/>
              </a:solidFill>
              <a:latin typeface="Gill Sans Infant Std" panose="020B0502020104020203" pitchFamily="34" charset="0"/>
              <a:ea typeface="Gill Sans Infant Std" panose="020B0502020104020203" pitchFamily="34" charset="0"/>
              <a:cs typeface="Gill Sans Infant Std" panose="020B0502020104020203" pitchFamily="34" charset="0"/>
            </a:endParaRPr>
          </a:p>
          <a:p>
            <a:pPr marL="574445">
              <a:defRPr/>
            </a:pPr>
            <a:r>
              <a:rPr lang="en-GB" altLang="en-US" sz="2215" dirty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Charity from NGO/UN/community  &amp;</a:t>
            </a:r>
          </a:p>
          <a:p>
            <a:pPr marL="574445">
              <a:defRPr/>
            </a:pPr>
            <a:r>
              <a:rPr lang="en-GB" altLang="en-US" sz="2215" dirty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Local/national authorities/government</a:t>
            </a:r>
          </a:p>
          <a:p>
            <a:pPr>
              <a:defRPr/>
            </a:pPr>
            <a:endParaRPr lang="en-GB" altLang="en-US" sz="2215" dirty="0">
              <a:solidFill>
                <a:schemeClr val="tx1"/>
              </a:solidFill>
              <a:latin typeface="Gill Sans Infant Std" panose="020B0502020104020203" pitchFamily="34" charset="0"/>
              <a:ea typeface="Gill Sans Infant Std" panose="020B0502020104020203" pitchFamily="34" charset="0"/>
              <a:cs typeface="Gill Sans Infant Std" panose="020B0502020104020203" pitchFamily="34" charset="0"/>
            </a:endParaRPr>
          </a:p>
        </p:txBody>
      </p:sp>
      <p:pic>
        <p:nvPicPr>
          <p:cNvPr id="58375" name="Graphic 9" descr="Mining Tools">
            <a:extLst>
              <a:ext uri="{FF2B5EF4-FFF2-40B4-BE49-F238E27FC236}">
                <a16:creationId xmlns="" xmlns:a16="http://schemas.microsoft.com/office/drawing/2014/main" id="{8E766769-B706-4A5F-AAD1-40122E549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962" y="2690447"/>
            <a:ext cx="1030166" cy="103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Graphic 5" descr="Money">
            <a:extLst>
              <a:ext uri="{FF2B5EF4-FFF2-40B4-BE49-F238E27FC236}">
                <a16:creationId xmlns="" xmlns:a16="http://schemas.microsoft.com/office/drawing/2014/main" id="{7EA69380-5D13-4BDD-879E-69D4F5B1E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685" y="3804139"/>
            <a:ext cx="1030166" cy="103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6" name="Graphic 11" descr="Users">
            <a:extLst>
              <a:ext uri="{FF2B5EF4-FFF2-40B4-BE49-F238E27FC236}">
                <a16:creationId xmlns="" xmlns:a16="http://schemas.microsoft.com/office/drawing/2014/main" id="{D9C434DF-A07B-47BE-A31E-B8AE4AAC7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667" y="4947139"/>
            <a:ext cx="1030165" cy="103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0400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>
            <a:extLst>
              <a:ext uri="{FF2B5EF4-FFF2-40B4-BE49-F238E27FC236}">
                <a16:creationId xmlns="" xmlns:a16="http://schemas.microsoft.com/office/drawing/2014/main" id="{0924E754-2682-45A5-9B83-FE1FB3F18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708" y="518747"/>
            <a:ext cx="11689491" cy="467458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2: Measuring Severity of </a:t>
            </a:r>
            <a:r>
              <a:rPr lang="en-US" dirty="0" smtClean="0"/>
              <a:t>Needs. </a:t>
            </a:r>
            <a:r>
              <a:rPr lang="en-GB" altLang="en-US" dirty="0" smtClean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Example </a:t>
            </a:r>
            <a:r>
              <a:rPr lang="en-GB" altLang="en-US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of NFI and shelter sources from BNA in Ethiopia (2018)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256EB29-DE9D-4D82-A6FC-AFE1C6399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9221" y="1556792"/>
            <a:ext cx="7722095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04544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>
            <a:extLst>
              <a:ext uri="{FF2B5EF4-FFF2-40B4-BE49-F238E27FC236}">
                <a16:creationId xmlns="" xmlns:a16="http://schemas.microsoft.com/office/drawing/2014/main" id="{6D8429A2-8988-4DEE-936C-A49C7528D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Topic 2: Measuring Severity of Needs</a:t>
            </a:r>
            <a:endParaRPr lang="en-GB" altLang="en-US" sz="2800" dirty="0">
              <a:latin typeface="Gill Sans Infant Std" panose="020B0502020104020203" pitchFamily="34" charset="0"/>
              <a:ea typeface="Gill Sans Infant Std" panose="020B0502020104020203" pitchFamily="34" charset="0"/>
              <a:cs typeface="Gill Sans Infant Std" panose="020B0502020104020203" pitchFamily="34" charset="0"/>
            </a:endParaRPr>
          </a:p>
        </p:txBody>
      </p:sp>
      <p:sp>
        <p:nvSpPr>
          <p:cNvPr id="59395" name="Content Placeholder 2">
            <a:extLst>
              <a:ext uri="{FF2B5EF4-FFF2-40B4-BE49-F238E27FC236}">
                <a16:creationId xmlns="" xmlns:a16="http://schemas.microsoft.com/office/drawing/2014/main" id="{66364C08-B7DB-46B4-B50C-E3CFCF862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3747" y="6881446"/>
            <a:ext cx="8244254" cy="4344866"/>
          </a:xfrm>
        </p:spPr>
        <p:txBody>
          <a:bodyPr/>
          <a:lstStyle/>
          <a:p>
            <a:r>
              <a:rPr lang="en-GB" altLang="en-US" sz="2215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In house (0-5min) </a:t>
            </a:r>
          </a:p>
          <a:p>
            <a:endParaRPr lang="en-GB" altLang="en-US" sz="2215">
              <a:latin typeface="Gill Sans Infant Std" panose="020B0502020104020203" pitchFamily="34" charset="0"/>
              <a:ea typeface="Gill Sans Infant Std" panose="020B0502020104020203" pitchFamily="34" charset="0"/>
              <a:cs typeface="Gill Sans Infant Std" panose="020B0502020104020203" pitchFamily="34" charset="0"/>
            </a:endParaRPr>
          </a:p>
          <a:p>
            <a:r>
              <a:rPr lang="en-GB" altLang="en-US" sz="2215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		Local (5 minutes -1H) </a:t>
            </a:r>
          </a:p>
          <a:p>
            <a:endParaRPr lang="en-GB" altLang="en-US" sz="2215">
              <a:latin typeface="Gill Sans Infant Std" panose="020B0502020104020203" pitchFamily="34" charset="0"/>
              <a:ea typeface="Gill Sans Infant Std" panose="020B0502020104020203" pitchFamily="34" charset="0"/>
              <a:cs typeface="Gill Sans Infant Std" panose="020B0502020104020203" pitchFamily="34" charset="0"/>
            </a:endParaRPr>
          </a:p>
          <a:p>
            <a:r>
              <a:rPr lang="en-GB" altLang="en-US" sz="2215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						Distant (1H – 2H) </a:t>
            </a:r>
          </a:p>
          <a:p>
            <a:endParaRPr lang="en-GB" altLang="en-US" sz="2215">
              <a:latin typeface="Gill Sans Infant Std" panose="020B0502020104020203" pitchFamily="34" charset="0"/>
              <a:ea typeface="Gill Sans Infant Std" panose="020B0502020104020203" pitchFamily="34" charset="0"/>
              <a:cs typeface="Gill Sans Infant Std" panose="020B0502020104020203" pitchFamily="34" charset="0"/>
            </a:endParaRPr>
          </a:p>
          <a:p>
            <a:r>
              <a:rPr lang="en-GB" altLang="en-US" sz="2215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										Remote (2H – 5H)</a:t>
            </a:r>
          </a:p>
          <a:p>
            <a:endParaRPr lang="en-GB" altLang="en-US" sz="2215">
              <a:latin typeface="Gill Sans Infant Std" panose="020B0502020104020203" pitchFamily="34" charset="0"/>
              <a:ea typeface="Gill Sans Infant Std" panose="020B0502020104020203" pitchFamily="34" charset="0"/>
              <a:cs typeface="Gill Sans Infant Std" panose="020B0502020104020203" pitchFamily="34" charset="0"/>
            </a:endParaRPr>
          </a:p>
          <a:p>
            <a:r>
              <a:rPr lang="en-GB" altLang="en-US" sz="2215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														Very remote (&gt;5H)</a:t>
            </a:r>
          </a:p>
        </p:txBody>
      </p:sp>
      <p:pic>
        <p:nvPicPr>
          <p:cNvPr id="59396" name="Graphic 7" descr="Walk">
            <a:extLst>
              <a:ext uri="{FF2B5EF4-FFF2-40B4-BE49-F238E27FC236}">
                <a16:creationId xmlns="" xmlns:a16="http://schemas.microsoft.com/office/drawing/2014/main" id="{FD705C37-BC2A-4C6D-B7FD-374715B7C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746" y="7394331"/>
            <a:ext cx="844062" cy="84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TextBox 20">
            <a:extLst>
              <a:ext uri="{FF2B5EF4-FFF2-40B4-BE49-F238E27FC236}">
                <a16:creationId xmlns="" xmlns:a16="http://schemas.microsoft.com/office/drawing/2014/main" id="{891B01E7-0DB2-4C00-8BB6-4F798C5CE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4731" y="6994281"/>
            <a:ext cx="3581400" cy="1193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 sz="2585">
                <a:solidFill>
                  <a:srgbClr val="FF0000"/>
                </a:solidFill>
                <a:latin typeface="Gill Sans Infant Std" panose="020B0502020104020203" pitchFamily="34" charset="0"/>
              </a:rPr>
              <a:t>CTP suitable to needs</a:t>
            </a:r>
            <a:r>
              <a:rPr lang="en-GB" altLang="en-US" sz="2585" b="0">
                <a:solidFill>
                  <a:srgbClr val="FF0000"/>
                </a:solidFill>
                <a:latin typeface="Gill Sans Infant Std" panose="020B0502020104020203" pitchFamily="34" charset="0"/>
              </a:rPr>
              <a:t>, if main  source is market</a:t>
            </a:r>
          </a:p>
        </p:txBody>
      </p:sp>
      <p:sp>
        <p:nvSpPr>
          <p:cNvPr id="22" name="Left Brace 21">
            <a:extLst>
              <a:ext uri="{FF2B5EF4-FFF2-40B4-BE49-F238E27FC236}">
                <a16:creationId xmlns="" xmlns:a16="http://schemas.microsoft.com/office/drawing/2014/main" id="{76CA5DB5-80B6-4E8B-A0E6-C7C8A8E797D6}"/>
              </a:ext>
            </a:extLst>
          </p:cNvPr>
          <p:cNvSpPr/>
          <p:nvPr/>
        </p:nvSpPr>
        <p:spPr>
          <a:xfrm>
            <a:off x="5972908" y="9283212"/>
            <a:ext cx="572966" cy="1688123"/>
          </a:xfrm>
          <a:prstGeom prst="leftBrace">
            <a:avLst>
              <a:gd name="adj1" fmla="val 41300"/>
              <a:gd name="adj2" fmla="val 50938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662"/>
          </a:p>
        </p:txBody>
      </p:sp>
      <p:sp>
        <p:nvSpPr>
          <p:cNvPr id="59399" name="TextBox 22">
            <a:extLst>
              <a:ext uri="{FF2B5EF4-FFF2-40B4-BE49-F238E27FC236}">
                <a16:creationId xmlns="" xmlns:a16="http://schemas.microsoft.com/office/drawing/2014/main" id="{9D69C20F-D51C-4358-B72B-D72D1D51E0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7808" y="9530862"/>
            <a:ext cx="2461846" cy="159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 sz="2585">
                <a:solidFill>
                  <a:srgbClr val="FF0000"/>
                </a:solidFill>
                <a:latin typeface="Gill Sans Infant Std" panose="020B0502020104020203" pitchFamily="34" charset="0"/>
              </a:rPr>
              <a:t>Cash not suitable</a:t>
            </a:r>
            <a:r>
              <a:rPr lang="en-GB" altLang="en-US" sz="2585" b="0">
                <a:solidFill>
                  <a:srgbClr val="FF0000"/>
                </a:solidFill>
                <a:latin typeface="Gill Sans Infant Std" panose="020B0502020104020203" pitchFamily="34" charset="0"/>
              </a:rPr>
              <a:t>, but </a:t>
            </a:r>
            <a:r>
              <a:rPr lang="en-GB" altLang="en-US" sz="2585" b="0" i="1">
                <a:solidFill>
                  <a:srgbClr val="FF0000"/>
                </a:solidFill>
                <a:latin typeface="Gill Sans Infant Std" panose="020B0502020104020203" pitchFamily="34" charset="0"/>
              </a:rPr>
              <a:t>voucher at traders fair</a:t>
            </a:r>
            <a:r>
              <a:rPr lang="en-GB" altLang="en-US" sz="2585" b="0">
                <a:solidFill>
                  <a:srgbClr val="FF0000"/>
                </a:solidFill>
                <a:latin typeface="Gill Sans Infant Std" panose="020B0502020104020203" pitchFamily="34" charset="0"/>
              </a:rPr>
              <a:t> an option</a:t>
            </a:r>
          </a:p>
        </p:txBody>
      </p:sp>
      <p:sp>
        <p:nvSpPr>
          <p:cNvPr id="59400" name="TextBox 23">
            <a:extLst>
              <a:ext uri="{FF2B5EF4-FFF2-40B4-BE49-F238E27FC236}">
                <a16:creationId xmlns="" xmlns:a16="http://schemas.microsoft.com/office/drawing/2014/main" id="{34A10116-2EF6-47BF-B868-412D338600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4267" y="8505092"/>
            <a:ext cx="3516923" cy="397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 sz="2585" b="0">
                <a:solidFill>
                  <a:srgbClr val="FF0000"/>
                </a:solidFill>
                <a:latin typeface="Gill Sans Infant Std" panose="020B0502020104020203" pitchFamily="34" charset="0"/>
              </a:rPr>
              <a:t>CTP could be considered</a:t>
            </a:r>
          </a:p>
        </p:txBody>
      </p:sp>
      <p:pic>
        <p:nvPicPr>
          <p:cNvPr id="12" name="Picture 2" descr="C:\Users\bastian.k\Desktop\straße.png">
            <a:extLst>
              <a:ext uri="{FF2B5EF4-FFF2-40B4-BE49-F238E27FC236}">
                <a16:creationId xmlns="" xmlns:a16="http://schemas.microsoft.com/office/drawing/2014/main" id="{786D8FEC-D95B-4638-810E-5564FB6348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rgbClr val="808080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1516341" y="2549305"/>
            <a:ext cx="6940072" cy="361814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" name="Gruppieren 41">
            <a:extLst>
              <a:ext uri="{FF2B5EF4-FFF2-40B4-BE49-F238E27FC236}">
                <a16:creationId xmlns="" xmlns:a16="http://schemas.microsoft.com/office/drawing/2014/main" id="{FB929982-BB50-4042-B700-730BE4439ED9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2765182" y="3887667"/>
            <a:ext cx="2324100" cy="1708638"/>
            <a:chOff x="9511263" y="3822306"/>
            <a:chExt cx="3553004" cy="3075653"/>
          </a:xfrm>
        </p:grpSpPr>
        <p:sp>
          <p:nvSpPr>
            <p:cNvPr id="71" name="Rechteck 42">
              <a:extLst>
                <a:ext uri="{FF2B5EF4-FFF2-40B4-BE49-F238E27FC236}">
                  <a16:creationId xmlns="" xmlns:a16="http://schemas.microsoft.com/office/drawing/2014/main" id="{8D77CA62-F3F3-4FA7-B9F8-C1B0F1C8A222}"/>
                </a:ext>
              </a:extLst>
            </p:cNvPr>
            <p:cNvSpPr/>
            <p:nvPr/>
          </p:nvSpPr>
          <p:spPr bwMode="auto">
            <a:xfrm>
              <a:off x="11005497" y="3822306"/>
              <a:ext cx="1288131" cy="2255302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1270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 sz="1662" kern="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59465" name="Gruppieren 43">
              <a:extLst>
                <a:ext uri="{FF2B5EF4-FFF2-40B4-BE49-F238E27FC236}">
                  <a16:creationId xmlns="" xmlns:a16="http://schemas.microsoft.com/office/drawing/2014/main" id="{15C672B2-274B-4142-93AE-4F3E03A93F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68369" y="3822306"/>
              <a:ext cx="1995898" cy="2871863"/>
              <a:chOff x="8052122" y="3112128"/>
              <a:chExt cx="3030218" cy="4360113"/>
            </a:xfrm>
          </p:grpSpPr>
          <p:sp>
            <p:nvSpPr>
              <p:cNvPr id="74" name="Freeform 6">
                <a:extLst>
                  <a:ext uri="{FF2B5EF4-FFF2-40B4-BE49-F238E27FC236}">
                    <a16:creationId xmlns="" xmlns:a16="http://schemas.microsoft.com/office/drawing/2014/main" id="{7D1D3687-967A-4801-8B69-2F7A7000B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4750" y="3172198"/>
                <a:ext cx="2887590" cy="3027572"/>
              </a:xfrm>
              <a:custGeom>
                <a:avLst/>
                <a:gdLst>
                  <a:gd name="T0" fmla="*/ 504 w 534"/>
                  <a:gd name="T1" fmla="*/ 189 h 418"/>
                  <a:gd name="T2" fmla="*/ 0 w 534"/>
                  <a:gd name="T3" fmla="*/ 0 h 418"/>
                  <a:gd name="T4" fmla="*/ 0 w 534"/>
                  <a:gd name="T5" fmla="*/ 418 h 418"/>
                  <a:gd name="T6" fmla="*/ 504 w 534"/>
                  <a:gd name="T7" fmla="*/ 229 h 418"/>
                  <a:gd name="T8" fmla="*/ 504 w 534"/>
                  <a:gd name="T9" fmla="*/ 189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4" h="418">
                    <a:moveTo>
                      <a:pt x="504" y="189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18"/>
                      <a:pt x="0" y="418"/>
                      <a:pt x="0" y="418"/>
                    </a:cubicBezTo>
                    <a:cubicBezTo>
                      <a:pt x="504" y="229"/>
                      <a:pt x="504" y="229"/>
                      <a:pt x="504" y="229"/>
                    </a:cubicBezTo>
                    <a:cubicBezTo>
                      <a:pt x="534" y="218"/>
                      <a:pt x="534" y="200"/>
                      <a:pt x="504" y="189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lIns="49846" tIns="66462" rIns="265846" bIns="66462" anchor="ctr"/>
              <a:lstStyle/>
              <a:p>
                <a:pPr marL="413249">
                  <a:defRPr/>
                </a:pPr>
                <a:r>
                  <a:rPr lang="de-DE" sz="1662" kern="0" dirty="0">
                    <a:latin typeface="Gill Sans Infant Std" panose="020B0502020104020203" pitchFamily="34" charset="0"/>
                  </a:rPr>
                  <a:t>Local</a:t>
                </a:r>
              </a:p>
              <a:p>
                <a:pPr marL="413249">
                  <a:defRPr/>
                </a:pPr>
                <a:r>
                  <a:rPr lang="de-DE" sz="1662" kern="0" dirty="0">
                    <a:latin typeface="Gill Sans Infant Std" panose="020B0502020104020203" pitchFamily="34" charset="0"/>
                  </a:rPr>
                  <a:t>5 m – 1hr</a:t>
                </a:r>
              </a:p>
            </p:txBody>
          </p:sp>
          <p:sp>
            <p:nvSpPr>
              <p:cNvPr id="75" name="Abgerundetes Rechteck 45">
                <a:extLst>
                  <a:ext uri="{FF2B5EF4-FFF2-40B4-BE49-F238E27FC236}">
                    <a16:creationId xmlns="" xmlns:a16="http://schemas.microsoft.com/office/drawing/2014/main" id="{50F54F1E-1FF8-43D7-8746-243B6F5985BF}"/>
                  </a:ext>
                </a:extLst>
              </p:cNvPr>
              <p:cNvSpPr/>
              <p:nvPr/>
            </p:nvSpPr>
            <p:spPr bwMode="auto">
              <a:xfrm>
                <a:off x="8068906" y="3112128"/>
                <a:ext cx="108837" cy="4361145"/>
              </a:xfrm>
              <a:prstGeom prst="roundRect">
                <a:avLst>
                  <a:gd name="adj" fmla="val 50000"/>
                </a:avLst>
              </a:prstGeom>
              <a:solidFill>
                <a:srgbClr val="F0F0F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e-DE" sz="1662" kern="0" dirty="0">
                  <a:solidFill>
                    <a:srgbClr val="808080"/>
                  </a:solidFill>
                  <a:latin typeface="Arial"/>
                </a:endParaRPr>
              </a:p>
            </p:txBody>
          </p:sp>
          <p:sp>
            <p:nvSpPr>
              <p:cNvPr id="76" name="Abgerundetes Rechteck 46">
                <a:extLst>
                  <a:ext uri="{FF2B5EF4-FFF2-40B4-BE49-F238E27FC236}">
                    <a16:creationId xmlns="" xmlns:a16="http://schemas.microsoft.com/office/drawing/2014/main" id="{7D254DCD-0E1C-4B98-86C5-1BBB9CC4AA85}"/>
                  </a:ext>
                </a:extLst>
              </p:cNvPr>
              <p:cNvSpPr/>
              <p:nvPr/>
            </p:nvSpPr>
            <p:spPr bwMode="auto">
              <a:xfrm>
                <a:off x="8051901" y="3172198"/>
                <a:ext cx="142849" cy="1329569"/>
              </a:xfrm>
              <a:prstGeom prst="roundRect">
                <a:avLst>
                  <a:gd name="adj" fmla="val 0"/>
                </a:avLst>
              </a:prstGeom>
              <a:solidFill>
                <a:srgbClr val="808080"/>
              </a:solidFill>
              <a:ln w="1270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de-DE" sz="1662" kern="0" dirty="0">
                  <a:solidFill>
                    <a:srgbClr val="808080"/>
                  </a:solidFill>
                  <a:latin typeface="Arial"/>
                </a:endParaRPr>
              </a:p>
            </p:txBody>
          </p:sp>
        </p:grpSp>
        <p:sp>
          <p:nvSpPr>
            <p:cNvPr id="73" name="Rechteck 44">
              <a:extLst>
                <a:ext uri="{FF2B5EF4-FFF2-40B4-BE49-F238E27FC236}">
                  <a16:creationId xmlns="" xmlns:a16="http://schemas.microsoft.com/office/drawing/2014/main" id="{AF36312F-E2BA-49ED-9467-CB59AC8ED743}"/>
                </a:ext>
              </a:extLst>
            </p:cNvPr>
            <p:cNvSpPr/>
            <p:nvPr/>
          </p:nvSpPr>
          <p:spPr bwMode="auto">
            <a:xfrm>
              <a:off x="9511263" y="4642655"/>
              <a:ext cx="1283652" cy="2255304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1270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 sz="1662" kern="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5F441161-C6D6-43A1-A949-D6DDE0C001B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901105" y="5197720"/>
            <a:ext cx="1286608" cy="751742"/>
            <a:chOff x="1771651" y="5840123"/>
            <a:chExt cx="981075" cy="590550"/>
          </a:xfrm>
        </p:grpSpPr>
        <p:sp>
          <p:nvSpPr>
            <p:cNvPr id="37" name="Freeform 156">
              <a:extLst>
                <a:ext uri="{FF2B5EF4-FFF2-40B4-BE49-F238E27FC236}">
                  <a16:creationId xmlns="" xmlns:a16="http://schemas.microsoft.com/office/drawing/2014/main" id="{7405C85C-3E42-472A-905E-EEEF4F4FE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0689" y="6371964"/>
              <a:ext cx="12291" cy="1151"/>
            </a:xfrm>
            <a:custGeom>
              <a:avLst/>
              <a:gdLst>
                <a:gd name="T0" fmla="*/ 7 w 14"/>
                <a:gd name="T1" fmla="*/ 1 h 1"/>
                <a:gd name="T2" fmla="*/ 14 w 14"/>
                <a:gd name="T3" fmla="*/ 0 h 1"/>
                <a:gd name="T4" fmla="*/ 0 w 14"/>
                <a:gd name="T5" fmla="*/ 0 h 1"/>
                <a:gd name="T6" fmla="*/ 7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7" y="1"/>
                  </a:moveTo>
                  <a:cubicBezTo>
                    <a:pt x="9" y="1"/>
                    <a:pt x="11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FFCD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8" name="Freeform 157">
              <a:extLst>
                <a:ext uri="{FF2B5EF4-FFF2-40B4-BE49-F238E27FC236}">
                  <a16:creationId xmlns="" xmlns:a16="http://schemas.microsoft.com/office/drawing/2014/main" id="{8760EC8C-EAD3-44E5-BAEF-1F5358602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2089" y="6371964"/>
              <a:ext cx="12291" cy="1151"/>
            </a:xfrm>
            <a:custGeom>
              <a:avLst/>
              <a:gdLst>
                <a:gd name="T0" fmla="*/ 7 w 14"/>
                <a:gd name="T1" fmla="*/ 1 h 1"/>
                <a:gd name="T2" fmla="*/ 14 w 14"/>
                <a:gd name="T3" fmla="*/ 0 h 1"/>
                <a:gd name="T4" fmla="*/ 0 w 14"/>
                <a:gd name="T5" fmla="*/ 0 h 1"/>
                <a:gd name="T6" fmla="*/ 7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7" y="1"/>
                  </a:moveTo>
                  <a:cubicBezTo>
                    <a:pt x="9" y="1"/>
                    <a:pt x="12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FFCD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" name="Freeform 158">
              <a:extLst>
                <a:ext uri="{FF2B5EF4-FFF2-40B4-BE49-F238E27FC236}">
                  <a16:creationId xmlns="" xmlns:a16="http://schemas.microsoft.com/office/drawing/2014/main" id="{89C49554-8C07-49B6-8686-2F924C732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983" y="5840123"/>
              <a:ext cx="103918" cy="104756"/>
            </a:xfrm>
            <a:custGeom>
              <a:avLst/>
              <a:gdLst>
                <a:gd name="T0" fmla="*/ 56 w 111"/>
                <a:gd name="T1" fmla="*/ 0 h 113"/>
                <a:gd name="T2" fmla="*/ 0 w 111"/>
                <a:gd name="T3" fmla="*/ 56 h 113"/>
                <a:gd name="T4" fmla="*/ 0 w 111"/>
                <a:gd name="T5" fmla="*/ 62 h 113"/>
                <a:gd name="T6" fmla="*/ 56 w 111"/>
                <a:gd name="T7" fmla="*/ 113 h 113"/>
                <a:gd name="T8" fmla="*/ 111 w 111"/>
                <a:gd name="T9" fmla="*/ 62 h 113"/>
                <a:gd name="T10" fmla="*/ 111 w 111"/>
                <a:gd name="T11" fmla="*/ 56 h 113"/>
                <a:gd name="T12" fmla="*/ 56 w 111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13">
                  <a:moveTo>
                    <a:pt x="56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3" y="91"/>
                    <a:pt x="27" y="113"/>
                    <a:pt x="56" y="113"/>
                  </a:cubicBezTo>
                  <a:cubicBezTo>
                    <a:pt x="84" y="113"/>
                    <a:pt x="108" y="91"/>
                    <a:pt x="111" y="62"/>
                  </a:cubicBezTo>
                  <a:cubicBezTo>
                    <a:pt x="111" y="60"/>
                    <a:pt x="111" y="58"/>
                    <a:pt x="111" y="56"/>
                  </a:cubicBezTo>
                  <a:cubicBezTo>
                    <a:pt x="111" y="25"/>
                    <a:pt x="86" y="0"/>
                    <a:pt x="56" y="0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" name="Freeform 159">
              <a:extLst>
                <a:ext uri="{FF2B5EF4-FFF2-40B4-BE49-F238E27FC236}">
                  <a16:creationId xmlns="" xmlns:a16="http://schemas.microsoft.com/office/drawing/2014/main" id="{85B94F03-354D-43EB-92A3-EDC6B6526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281" y="5881565"/>
              <a:ext cx="93861" cy="92094"/>
            </a:xfrm>
            <a:custGeom>
              <a:avLst/>
              <a:gdLst>
                <a:gd name="T0" fmla="*/ 88 w 100"/>
                <a:gd name="T1" fmla="*/ 18 h 100"/>
                <a:gd name="T2" fmla="*/ 50 w 100"/>
                <a:gd name="T3" fmla="*/ 0 h 100"/>
                <a:gd name="T4" fmla="*/ 11 w 100"/>
                <a:gd name="T5" fmla="*/ 18 h 100"/>
                <a:gd name="T6" fmla="*/ 0 w 100"/>
                <a:gd name="T7" fmla="*/ 50 h 100"/>
                <a:gd name="T8" fmla="*/ 12 w 100"/>
                <a:gd name="T9" fmla="*/ 82 h 100"/>
                <a:gd name="T10" fmla="*/ 50 w 100"/>
                <a:gd name="T11" fmla="*/ 100 h 100"/>
                <a:gd name="T12" fmla="*/ 88 w 100"/>
                <a:gd name="T13" fmla="*/ 82 h 100"/>
                <a:gd name="T14" fmla="*/ 100 w 100"/>
                <a:gd name="T15" fmla="*/ 50 h 100"/>
                <a:gd name="T16" fmla="*/ 88 w 100"/>
                <a:gd name="T17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100">
                  <a:moveTo>
                    <a:pt x="88" y="18"/>
                  </a:moveTo>
                  <a:cubicBezTo>
                    <a:pt x="79" y="7"/>
                    <a:pt x="65" y="0"/>
                    <a:pt x="50" y="0"/>
                  </a:cubicBezTo>
                  <a:cubicBezTo>
                    <a:pt x="34" y="0"/>
                    <a:pt x="20" y="7"/>
                    <a:pt x="11" y="18"/>
                  </a:cubicBezTo>
                  <a:cubicBezTo>
                    <a:pt x="4" y="27"/>
                    <a:pt x="0" y="38"/>
                    <a:pt x="0" y="50"/>
                  </a:cubicBezTo>
                  <a:cubicBezTo>
                    <a:pt x="0" y="62"/>
                    <a:pt x="5" y="74"/>
                    <a:pt x="12" y="82"/>
                  </a:cubicBezTo>
                  <a:cubicBezTo>
                    <a:pt x="21" y="93"/>
                    <a:pt x="35" y="100"/>
                    <a:pt x="50" y="100"/>
                  </a:cubicBezTo>
                  <a:cubicBezTo>
                    <a:pt x="65" y="100"/>
                    <a:pt x="79" y="93"/>
                    <a:pt x="88" y="82"/>
                  </a:cubicBezTo>
                  <a:cubicBezTo>
                    <a:pt x="95" y="74"/>
                    <a:pt x="100" y="62"/>
                    <a:pt x="100" y="50"/>
                  </a:cubicBezTo>
                  <a:cubicBezTo>
                    <a:pt x="100" y="38"/>
                    <a:pt x="95" y="27"/>
                    <a:pt x="88" y="18"/>
                  </a:cubicBezTo>
                  <a:close/>
                </a:path>
              </a:pathLst>
            </a:custGeom>
            <a:solidFill>
              <a:srgbClr val="808080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1" name="Freeform 160">
              <a:extLst>
                <a:ext uri="{FF2B5EF4-FFF2-40B4-BE49-F238E27FC236}">
                  <a16:creationId xmlns="" xmlns:a16="http://schemas.microsoft.com/office/drawing/2014/main" id="{D3718F36-B0F7-4C56-B930-676AA69FA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407" y="5881565"/>
              <a:ext cx="93861" cy="92094"/>
            </a:xfrm>
            <a:custGeom>
              <a:avLst/>
              <a:gdLst>
                <a:gd name="T0" fmla="*/ 89 w 101"/>
                <a:gd name="T1" fmla="*/ 18 h 100"/>
                <a:gd name="T2" fmla="*/ 51 w 101"/>
                <a:gd name="T3" fmla="*/ 0 h 100"/>
                <a:gd name="T4" fmla="*/ 12 w 101"/>
                <a:gd name="T5" fmla="*/ 18 h 100"/>
                <a:gd name="T6" fmla="*/ 0 w 101"/>
                <a:gd name="T7" fmla="*/ 50 h 100"/>
                <a:gd name="T8" fmla="*/ 12 w 101"/>
                <a:gd name="T9" fmla="*/ 82 h 100"/>
                <a:gd name="T10" fmla="*/ 51 w 101"/>
                <a:gd name="T11" fmla="*/ 100 h 100"/>
                <a:gd name="T12" fmla="*/ 89 w 101"/>
                <a:gd name="T13" fmla="*/ 82 h 100"/>
                <a:gd name="T14" fmla="*/ 101 w 101"/>
                <a:gd name="T15" fmla="*/ 50 h 100"/>
                <a:gd name="T16" fmla="*/ 89 w 101"/>
                <a:gd name="T17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00">
                  <a:moveTo>
                    <a:pt x="89" y="18"/>
                  </a:moveTo>
                  <a:cubicBezTo>
                    <a:pt x="80" y="7"/>
                    <a:pt x="66" y="0"/>
                    <a:pt x="51" y="0"/>
                  </a:cubicBezTo>
                  <a:cubicBezTo>
                    <a:pt x="35" y="0"/>
                    <a:pt x="21" y="7"/>
                    <a:pt x="12" y="18"/>
                  </a:cubicBezTo>
                  <a:cubicBezTo>
                    <a:pt x="5" y="27"/>
                    <a:pt x="0" y="38"/>
                    <a:pt x="0" y="50"/>
                  </a:cubicBezTo>
                  <a:cubicBezTo>
                    <a:pt x="0" y="62"/>
                    <a:pt x="5" y="74"/>
                    <a:pt x="12" y="82"/>
                  </a:cubicBezTo>
                  <a:cubicBezTo>
                    <a:pt x="21" y="93"/>
                    <a:pt x="35" y="100"/>
                    <a:pt x="51" y="100"/>
                  </a:cubicBezTo>
                  <a:cubicBezTo>
                    <a:pt x="66" y="100"/>
                    <a:pt x="80" y="93"/>
                    <a:pt x="89" y="82"/>
                  </a:cubicBezTo>
                  <a:cubicBezTo>
                    <a:pt x="96" y="74"/>
                    <a:pt x="101" y="62"/>
                    <a:pt x="101" y="50"/>
                  </a:cubicBezTo>
                  <a:cubicBezTo>
                    <a:pt x="101" y="38"/>
                    <a:pt x="96" y="27"/>
                    <a:pt x="89" y="18"/>
                  </a:cubicBezTo>
                  <a:close/>
                </a:path>
              </a:pathLst>
            </a:custGeom>
            <a:solidFill>
              <a:srgbClr val="808080">
                <a:lumMod val="40000"/>
                <a:lumOff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" name="Freeform 161">
              <a:extLst>
                <a:ext uri="{FF2B5EF4-FFF2-40B4-BE49-F238E27FC236}">
                  <a16:creationId xmlns="" xmlns:a16="http://schemas.microsoft.com/office/drawing/2014/main" id="{74834371-8715-43DC-9799-63694247B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6220" y="5960996"/>
              <a:ext cx="72630" cy="72524"/>
            </a:xfrm>
            <a:custGeom>
              <a:avLst/>
              <a:gdLst>
                <a:gd name="T0" fmla="*/ 39 w 78"/>
                <a:gd name="T1" fmla="*/ 0 h 79"/>
                <a:gd name="T2" fmla="*/ 0 w 78"/>
                <a:gd name="T3" fmla="*/ 40 h 79"/>
                <a:gd name="T4" fmla="*/ 6 w 78"/>
                <a:gd name="T5" fmla="*/ 60 h 79"/>
                <a:gd name="T6" fmla="*/ 39 w 78"/>
                <a:gd name="T7" fmla="*/ 79 h 79"/>
                <a:gd name="T8" fmla="*/ 72 w 78"/>
                <a:gd name="T9" fmla="*/ 60 h 79"/>
                <a:gd name="T10" fmla="*/ 78 w 78"/>
                <a:gd name="T11" fmla="*/ 40 h 79"/>
                <a:gd name="T12" fmla="*/ 39 w 78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9">
                  <a:moveTo>
                    <a:pt x="39" y="0"/>
                  </a:moveTo>
                  <a:cubicBezTo>
                    <a:pt x="17" y="0"/>
                    <a:pt x="0" y="18"/>
                    <a:pt x="0" y="40"/>
                  </a:cubicBezTo>
                  <a:cubicBezTo>
                    <a:pt x="0" y="47"/>
                    <a:pt x="2" y="54"/>
                    <a:pt x="6" y="60"/>
                  </a:cubicBezTo>
                  <a:cubicBezTo>
                    <a:pt x="12" y="71"/>
                    <a:pt x="25" y="79"/>
                    <a:pt x="39" y="79"/>
                  </a:cubicBezTo>
                  <a:cubicBezTo>
                    <a:pt x="53" y="79"/>
                    <a:pt x="65" y="71"/>
                    <a:pt x="72" y="60"/>
                  </a:cubicBezTo>
                  <a:cubicBezTo>
                    <a:pt x="76" y="54"/>
                    <a:pt x="78" y="47"/>
                    <a:pt x="78" y="40"/>
                  </a:cubicBezTo>
                  <a:cubicBezTo>
                    <a:pt x="78" y="18"/>
                    <a:pt x="61" y="0"/>
                    <a:pt x="39" y="0"/>
                  </a:cubicBezTo>
                  <a:close/>
                </a:path>
              </a:pathLst>
            </a:custGeom>
            <a:solidFill>
              <a:srgbClr val="808080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3" name="Freeform 162">
              <a:extLst>
                <a:ext uri="{FF2B5EF4-FFF2-40B4-BE49-F238E27FC236}">
                  <a16:creationId xmlns="" xmlns:a16="http://schemas.microsoft.com/office/drawing/2014/main" id="{4F2F3B96-E2AF-4CA3-8A1D-FE22774D2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296" y="5954088"/>
              <a:ext cx="270410" cy="359165"/>
            </a:xfrm>
            <a:custGeom>
              <a:avLst/>
              <a:gdLst>
                <a:gd name="T0" fmla="*/ 288 w 292"/>
                <a:gd name="T1" fmla="*/ 197 h 387"/>
                <a:gd name="T2" fmla="*/ 288 w 292"/>
                <a:gd name="T3" fmla="*/ 195 h 387"/>
                <a:gd name="T4" fmla="*/ 267 w 292"/>
                <a:gd name="T5" fmla="*/ 131 h 387"/>
                <a:gd name="T6" fmla="*/ 247 w 292"/>
                <a:gd name="T7" fmla="*/ 67 h 387"/>
                <a:gd name="T8" fmla="*/ 244 w 292"/>
                <a:gd name="T9" fmla="*/ 58 h 387"/>
                <a:gd name="T10" fmla="*/ 243 w 292"/>
                <a:gd name="T11" fmla="*/ 56 h 387"/>
                <a:gd name="T12" fmla="*/ 189 w 292"/>
                <a:gd name="T13" fmla="*/ 3 h 387"/>
                <a:gd name="T14" fmla="*/ 172 w 292"/>
                <a:gd name="T15" fmla="*/ 0 h 387"/>
                <a:gd name="T16" fmla="*/ 120 w 292"/>
                <a:gd name="T17" fmla="*/ 0 h 387"/>
                <a:gd name="T18" fmla="*/ 103 w 292"/>
                <a:gd name="T19" fmla="*/ 3 h 387"/>
                <a:gd name="T20" fmla="*/ 102 w 292"/>
                <a:gd name="T21" fmla="*/ 3 h 387"/>
                <a:gd name="T22" fmla="*/ 49 w 292"/>
                <a:gd name="T23" fmla="*/ 56 h 387"/>
                <a:gd name="T24" fmla="*/ 48 w 292"/>
                <a:gd name="T25" fmla="*/ 58 h 387"/>
                <a:gd name="T26" fmla="*/ 45 w 292"/>
                <a:gd name="T27" fmla="*/ 67 h 387"/>
                <a:gd name="T28" fmla="*/ 25 w 292"/>
                <a:gd name="T29" fmla="*/ 131 h 387"/>
                <a:gd name="T30" fmla="*/ 4 w 292"/>
                <a:gd name="T31" fmla="*/ 195 h 387"/>
                <a:gd name="T32" fmla="*/ 4 w 292"/>
                <a:gd name="T33" fmla="*/ 197 h 387"/>
                <a:gd name="T34" fmla="*/ 17 w 292"/>
                <a:gd name="T35" fmla="*/ 225 h 387"/>
                <a:gd name="T36" fmla="*/ 45 w 292"/>
                <a:gd name="T37" fmla="*/ 211 h 387"/>
                <a:gd name="T38" fmla="*/ 50 w 292"/>
                <a:gd name="T39" fmla="*/ 195 h 387"/>
                <a:gd name="T40" fmla="*/ 71 w 292"/>
                <a:gd name="T41" fmla="*/ 131 h 387"/>
                <a:gd name="T42" fmla="*/ 88 w 292"/>
                <a:gd name="T43" fmla="*/ 77 h 387"/>
                <a:gd name="T44" fmla="*/ 98 w 292"/>
                <a:gd name="T45" fmla="*/ 77 h 387"/>
                <a:gd name="T46" fmla="*/ 81 w 292"/>
                <a:gd name="T47" fmla="*/ 131 h 387"/>
                <a:gd name="T48" fmla="*/ 61 w 292"/>
                <a:gd name="T49" fmla="*/ 195 h 387"/>
                <a:gd name="T50" fmla="*/ 40 w 292"/>
                <a:gd name="T51" fmla="*/ 259 h 387"/>
                <a:gd name="T52" fmla="*/ 25 w 292"/>
                <a:gd name="T53" fmla="*/ 307 h 387"/>
                <a:gd name="T54" fmla="*/ 84 w 292"/>
                <a:gd name="T55" fmla="*/ 307 h 387"/>
                <a:gd name="T56" fmla="*/ 84 w 292"/>
                <a:gd name="T57" fmla="*/ 323 h 387"/>
                <a:gd name="T58" fmla="*/ 84 w 292"/>
                <a:gd name="T59" fmla="*/ 387 h 387"/>
                <a:gd name="T60" fmla="*/ 136 w 292"/>
                <a:gd name="T61" fmla="*/ 387 h 387"/>
                <a:gd name="T62" fmla="*/ 136 w 292"/>
                <a:gd name="T63" fmla="*/ 323 h 387"/>
                <a:gd name="T64" fmla="*/ 136 w 292"/>
                <a:gd name="T65" fmla="*/ 307 h 387"/>
                <a:gd name="T66" fmla="*/ 156 w 292"/>
                <a:gd name="T67" fmla="*/ 307 h 387"/>
                <a:gd name="T68" fmla="*/ 156 w 292"/>
                <a:gd name="T69" fmla="*/ 323 h 387"/>
                <a:gd name="T70" fmla="*/ 156 w 292"/>
                <a:gd name="T71" fmla="*/ 387 h 387"/>
                <a:gd name="T72" fmla="*/ 208 w 292"/>
                <a:gd name="T73" fmla="*/ 387 h 387"/>
                <a:gd name="T74" fmla="*/ 208 w 292"/>
                <a:gd name="T75" fmla="*/ 323 h 387"/>
                <a:gd name="T76" fmla="*/ 208 w 292"/>
                <a:gd name="T77" fmla="*/ 307 h 387"/>
                <a:gd name="T78" fmla="*/ 267 w 292"/>
                <a:gd name="T79" fmla="*/ 307 h 387"/>
                <a:gd name="T80" fmla="*/ 252 w 292"/>
                <a:gd name="T81" fmla="*/ 259 h 387"/>
                <a:gd name="T82" fmla="*/ 231 w 292"/>
                <a:gd name="T83" fmla="*/ 195 h 387"/>
                <a:gd name="T84" fmla="*/ 211 w 292"/>
                <a:gd name="T85" fmla="*/ 131 h 387"/>
                <a:gd name="T86" fmla="*/ 194 w 292"/>
                <a:gd name="T87" fmla="*/ 77 h 387"/>
                <a:gd name="T88" fmla="*/ 204 w 292"/>
                <a:gd name="T89" fmla="*/ 77 h 387"/>
                <a:gd name="T90" fmla="*/ 221 w 292"/>
                <a:gd name="T91" fmla="*/ 131 h 387"/>
                <a:gd name="T92" fmla="*/ 242 w 292"/>
                <a:gd name="T93" fmla="*/ 195 h 387"/>
                <a:gd name="T94" fmla="*/ 247 w 292"/>
                <a:gd name="T95" fmla="*/ 211 h 387"/>
                <a:gd name="T96" fmla="*/ 274 w 292"/>
                <a:gd name="T97" fmla="*/ 225 h 387"/>
                <a:gd name="T98" fmla="*/ 288 w 292"/>
                <a:gd name="T99" fmla="*/ 19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2" h="387">
                  <a:moveTo>
                    <a:pt x="288" y="197"/>
                  </a:moveTo>
                  <a:cubicBezTo>
                    <a:pt x="288" y="195"/>
                    <a:pt x="288" y="195"/>
                    <a:pt x="288" y="195"/>
                  </a:cubicBezTo>
                  <a:cubicBezTo>
                    <a:pt x="267" y="131"/>
                    <a:pt x="267" y="131"/>
                    <a:pt x="267" y="131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4" y="58"/>
                    <a:pt x="244" y="58"/>
                    <a:pt x="244" y="58"/>
                  </a:cubicBezTo>
                  <a:cubicBezTo>
                    <a:pt x="244" y="57"/>
                    <a:pt x="243" y="57"/>
                    <a:pt x="243" y="56"/>
                  </a:cubicBezTo>
                  <a:cubicBezTo>
                    <a:pt x="230" y="24"/>
                    <a:pt x="207" y="9"/>
                    <a:pt x="189" y="3"/>
                  </a:cubicBezTo>
                  <a:cubicBezTo>
                    <a:pt x="182" y="1"/>
                    <a:pt x="176" y="0"/>
                    <a:pt x="172" y="0"/>
                  </a:cubicBezTo>
                  <a:cubicBezTo>
                    <a:pt x="160" y="0"/>
                    <a:pt x="132" y="0"/>
                    <a:pt x="120" y="0"/>
                  </a:cubicBezTo>
                  <a:cubicBezTo>
                    <a:pt x="116" y="0"/>
                    <a:pt x="110" y="1"/>
                    <a:pt x="103" y="3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85" y="9"/>
                    <a:pt x="61" y="24"/>
                    <a:pt x="49" y="56"/>
                  </a:cubicBezTo>
                  <a:cubicBezTo>
                    <a:pt x="49" y="57"/>
                    <a:pt x="48" y="57"/>
                    <a:pt x="48" y="58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0" y="209"/>
                    <a:pt x="6" y="221"/>
                    <a:pt x="17" y="225"/>
                  </a:cubicBezTo>
                  <a:cubicBezTo>
                    <a:pt x="29" y="229"/>
                    <a:pt x="41" y="223"/>
                    <a:pt x="45" y="211"/>
                  </a:cubicBezTo>
                  <a:cubicBezTo>
                    <a:pt x="50" y="195"/>
                    <a:pt x="50" y="195"/>
                    <a:pt x="50" y="195"/>
                  </a:cubicBezTo>
                  <a:cubicBezTo>
                    <a:pt x="71" y="131"/>
                    <a:pt x="71" y="131"/>
                    <a:pt x="71" y="131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61" y="195"/>
                    <a:pt x="61" y="195"/>
                    <a:pt x="61" y="195"/>
                  </a:cubicBezTo>
                  <a:cubicBezTo>
                    <a:pt x="40" y="259"/>
                    <a:pt x="40" y="259"/>
                    <a:pt x="40" y="259"/>
                  </a:cubicBezTo>
                  <a:cubicBezTo>
                    <a:pt x="25" y="307"/>
                    <a:pt x="25" y="307"/>
                    <a:pt x="25" y="307"/>
                  </a:cubicBezTo>
                  <a:cubicBezTo>
                    <a:pt x="84" y="307"/>
                    <a:pt x="84" y="307"/>
                    <a:pt x="84" y="307"/>
                  </a:cubicBezTo>
                  <a:cubicBezTo>
                    <a:pt x="84" y="323"/>
                    <a:pt x="84" y="323"/>
                    <a:pt x="84" y="323"/>
                  </a:cubicBezTo>
                  <a:cubicBezTo>
                    <a:pt x="84" y="387"/>
                    <a:pt x="84" y="387"/>
                    <a:pt x="84" y="387"/>
                  </a:cubicBezTo>
                  <a:cubicBezTo>
                    <a:pt x="136" y="387"/>
                    <a:pt x="136" y="387"/>
                    <a:pt x="136" y="387"/>
                  </a:cubicBezTo>
                  <a:cubicBezTo>
                    <a:pt x="136" y="323"/>
                    <a:pt x="136" y="323"/>
                    <a:pt x="136" y="323"/>
                  </a:cubicBezTo>
                  <a:cubicBezTo>
                    <a:pt x="136" y="307"/>
                    <a:pt x="136" y="307"/>
                    <a:pt x="136" y="307"/>
                  </a:cubicBezTo>
                  <a:cubicBezTo>
                    <a:pt x="156" y="307"/>
                    <a:pt x="156" y="307"/>
                    <a:pt x="156" y="307"/>
                  </a:cubicBezTo>
                  <a:cubicBezTo>
                    <a:pt x="156" y="323"/>
                    <a:pt x="156" y="323"/>
                    <a:pt x="156" y="323"/>
                  </a:cubicBezTo>
                  <a:cubicBezTo>
                    <a:pt x="156" y="387"/>
                    <a:pt x="156" y="387"/>
                    <a:pt x="156" y="387"/>
                  </a:cubicBezTo>
                  <a:cubicBezTo>
                    <a:pt x="208" y="387"/>
                    <a:pt x="208" y="387"/>
                    <a:pt x="208" y="387"/>
                  </a:cubicBezTo>
                  <a:cubicBezTo>
                    <a:pt x="208" y="323"/>
                    <a:pt x="208" y="323"/>
                    <a:pt x="208" y="323"/>
                  </a:cubicBezTo>
                  <a:cubicBezTo>
                    <a:pt x="208" y="307"/>
                    <a:pt x="208" y="307"/>
                    <a:pt x="208" y="307"/>
                  </a:cubicBezTo>
                  <a:cubicBezTo>
                    <a:pt x="267" y="307"/>
                    <a:pt x="267" y="307"/>
                    <a:pt x="267" y="307"/>
                  </a:cubicBezTo>
                  <a:cubicBezTo>
                    <a:pt x="252" y="259"/>
                    <a:pt x="252" y="259"/>
                    <a:pt x="252" y="259"/>
                  </a:cubicBezTo>
                  <a:cubicBezTo>
                    <a:pt x="231" y="195"/>
                    <a:pt x="231" y="195"/>
                    <a:pt x="231" y="195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194" y="77"/>
                    <a:pt x="194" y="77"/>
                    <a:pt x="194" y="77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21" y="131"/>
                    <a:pt x="221" y="131"/>
                    <a:pt x="221" y="131"/>
                  </a:cubicBezTo>
                  <a:cubicBezTo>
                    <a:pt x="242" y="195"/>
                    <a:pt x="242" y="195"/>
                    <a:pt x="242" y="195"/>
                  </a:cubicBezTo>
                  <a:cubicBezTo>
                    <a:pt x="247" y="211"/>
                    <a:pt x="247" y="211"/>
                    <a:pt x="247" y="211"/>
                  </a:cubicBezTo>
                  <a:cubicBezTo>
                    <a:pt x="250" y="223"/>
                    <a:pt x="263" y="229"/>
                    <a:pt x="274" y="225"/>
                  </a:cubicBezTo>
                  <a:cubicBezTo>
                    <a:pt x="286" y="221"/>
                    <a:pt x="292" y="209"/>
                    <a:pt x="288" y="197"/>
                  </a:cubicBezTo>
                  <a:close/>
                </a:path>
              </a:pathLst>
            </a:custGeom>
            <a:solidFill>
              <a:srgbClr val="808080">
                <a:lumMod val="20000"/>
                <a:lumOff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" name="Freeform 163">
              <a:extLst>
                <a:ext uri="{FF2B5EF4-FFF2-40B4-BE49-F238E27FC236}">
                  <a16:creationId xmlns="" xmlns:a16="http://schemas.microsoft.com/office/drawing/2014/main" id="{E8DF9DDC-9F1D-44A9-8E5F-CAFCEA6D0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651" y="5981717"/>
              <a:ext cx="240240" cy="331537"/>
            </a:xfrm>
            <a:custGeom>
              <a:avLst/>
              <a:gdLst>
                <a:gd name="T0" fmla="*/ 257 w 260"/>
                <a:gd name="T1" fmla="*/ 176 h 357"/>
                <a:gd name="T2" fmla="*/ 253 w 260"/>
                <a:gd name="T3" fmla="*/ 165 h 357"/>
                <a:gd name="T4" fmla="*/ 233 w 260"/>
                <a:gd name="T5" fmla="*/ 101 h 357"/>
                <a:gd name="T6" fmla="*/ 218 w 260"/>
                <a:gd name="T7" fmla="*/ 52 h 357"/>
                <a:gd name="T8" fmla="*/ 216 w 260"/>
                <a:gd name="T9" fmla="*/ 50 h 357"/>
                <a:gd name="T10" fmla="*/ 210 w 260"/>
                <a:gd name="T11" fmla="*/ 37 h 357"/>
                <a:gd name="T12" fmla="*/ 154 w 260"/>
                <a:gd name="T13" fmla="*/ 0 h 357"/>
                <a:gd name="T14" fmla="*/ 107 w 260"/>
                <a:gd name="T15" fmla="*/ 0 h 357"/>
                <a:gd name="T16" fmla="*/ 50 w 260"/>
                <a:gd name="T17" fmla="*/ 37 h 357"/>
                <a:gd name="T18" fmla="*/ 44 w 260"/>
                <a:gd name="T19" fmla="*/ 50 h 357"/>
                <a:gd name="T20" fmla="*/ 43 w 260"/>
                <a:gd name="T21" fmla="*/ 52 h 357"/>
                <a:gd name="T22" fmla="*/ 27 w 260"/>
                <a:gd name="T23" fmla="*/ 101 h 357"/>
                <a:gd name="T24" fmla="*/ 7 w 260"/>
                <a:gd name="T25" fmla="*/ 165 h 357"/>
                <a:gd name="T26" fmla="*/ 4 w 260"/>
                <a:gd name="T27" fmla="*/ 176 h 357"/>
                <a:gd name="T28" fmla="*/ 16 w 260"/>
                <a:gd name="T29" fmla="*/ 201 h 357"/>
                <a:gd name="T30" fmla="*/ 41 w 260"/>
                <a:gd name="T31" fmla="*/ 188 h 357"/>
                <a:gd name="T32" fmla="*/ 48 w 260"/>
                <a:gd name="T33" fmla="*/ 165 h 357"/>
                <a:gd name="T34" fmla="*/ 68 w 260"/>
                <a:gd name="T35" fmla="*/ 101 h 357"/>
                <a:gd name="T36" fmla="*/ 78 w 260"/>
                <a:gd name="T37" fmla="*/ 69 h 357"/>
                <a:gd name="T38" fmla="*/ 87 w 260"/>
                <a:gd name="T39" fmla="*/ 69 h 357"/>
                <a:gd name="T40" fmla="*/ 77 w 260"/>
                <a:gd name="T41" fmla="*/ 101 h 357"/>
                <a:gd name="T42" fmla="*/ 57 w 260"/>
                <a:gd name="T43" fmla="*/ 165 h 357"/>
                <a:gd name="T44" fmla="*/ 37 w 260"/>
                <a:gd name="T45" fmla="*/ 229 h 357"/>
                <a:gd name="T46" fmla="*/ 23 w 260"/>
                <a:gd name="T47" fmla="*/ 273 h 357"/>
                <a:gd name="T48" fmla="*/ 75 w 260"/>
                <a:gd name="T49" fmla="*/ 273 h 357"/>
                <a:gd name="T50" fmla="*/ 75 w 260"/>
                <a:gd name="T51" fmla="*/ 293 h 357"/>
                <a:gd name="T52" fmla="*/ 75 w 260"/>
                <a:gd name="T53" fmla="*/ 357 h 357"/>
                <a:gd name="T54" fmla="*/ 121 w 260"/>
                <a:gd name="T55" fmla="*/ 357 h 357"/>
                <a:gd name="T56" fmla="*/ 121 w 260"/>
                <a:gd name="T57" fmla="*/ 293 h 357"/>
                <a:gd name="T58" fmla="*/ 121 w 260"/>
                <a:gd name="T59" fmla="*/ 273 h 357"/>
                <a:gd name="T60" fmla="*/ 139 w 260"/>
                <a:gd name="T61" fmla="*/ 273 h 357"/>
                <a:gd name="T62" fmla="*/ 139 w 260"/>
                <a:gd name="T63" fmla="*/ 293 h 357"/>
                <a:gd name="T64" fmla="*/ 139 w 260"/>
                <a:gd name="T65" fmla="*/ 357 h 357"/>
                <a:gd name="T66" fmla="*/ 185 w 260"/>
                <a:gd name="T67" fmla="*/ 357 h 357"/>
                <a:gd name="T68" fmla="*/ 185 w 260"/>
                <a:gd name="T69" fmla="*/ 293 h 357"/>
                <a:gd name="T70" fmla="*/ 185 w 260"/>
                <a:gd name="T71" fmla="*/ 273 h 357"/>
                <a:gd name="T72" fmla="*/ 238 w 260"/>
                <a:gd name="T73" fmla="*/ 273 h 357"/>
                <a:gd name="T74" fmla="*/ 224 w 260"/>
                <a:gd name="T75" fmla="*/ 229 h 357"/>
                <a:gd name="T76" fmla="*/ 203 w 260"/>
                <a:gd name="T77" fmla="*/ 165 h 357"/>
                <a:gd name="T78" fmla="*/ 183 w 260"/>
                <a:gd name="T79" fmla="*/ 101 h 357"/>
                <a:gd name="T80" fmla="*/ 173 w 260"/>
                <a:gd name="T81" fmla="*/ 69 h 357"/>
                <a:gd name="T82" fmla="*/ 182 w 260"/>
                <a:gd name="T83" fmla="*/ 69 h 357"/>
                <a:gd name="T84" fmla="*/ 192 w 260"/>
                <a:gd name="T85" fmla="*/ 101 h 357"/>
                <a:gd name="T86" fmla="*/ 213 w 260"/>
                <a:gd name="T87" fmla="*/ 165 h 357"/>
                <a:gd name="T88" fmla="*/ 220 w 260"/>
                <a:gd name="T89" fmla="*/ 188 h 357"/>
                <a:gd name="T90" fmla="*/ 244 w 260"/>
                <a:gd name="T91" fmla="*/ 201 h 357"/>
                <a:gd name="T92" fmla="*/ 257 w 260"/>
                <a:gd name="T93" fmla="*/ 17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0" h="357">
                  <a:moveTo>
                    <a:pt x="257" y="176"/>
                  </a:moveTo>
                  <a:cubicBezTo>
                    <a:pt x="253" y="165"/>
                    <a:pt x="253" y="165"/>
                    <a:pt x="253" y="165"/>
                  </a:cubicBezTo>
                  <a:cubicBezTo>
                    <a:pt x="233" y="101"/>
                    <a:pt x="233" y="101"/>
                    <a:pt x="233" y="101"/>
                  </a:cubicBezTo>
                  <a:cubicBezTo>
                    <a:pt x="218" y="52"/>
                    <a:pt x="218" y="52"/>
                    <a:pt x="218" y="52"/>
                  </a:cubicBezTo>
                  <a:cubicBezTo>
                    <a:pt x="217" y="51"/>
                    <a:pt x="217" y="51"/>
                    <a:pt x="216" y="50"/>
                  </a:cubicBezTo>
                  <a:cubicBezTo>
                    <a:pt x="215" y="45"/>
                    <a:pt x="213" y="41"/>
                    <a:pt x="210" y="37"/>
                  </a:cubicBezTo>
                  <a:cubicBezTo>
                    <a:pt x="193" y="8"/>
                    <a:pt x="165" y="0"/>
                    <a:pt x="154" y="0"/>
                  </a:cubicBezTo>
                  <a:cubicBezTo>
                    <a:pt x="143" y="0"/>
                    <a:pt x="118" y="0"/>
                    <a:pt x="107" y="0"/>
                  </a:cubicBezTo>
                  <a:cubicBezTo>
                    <a:pt x="96" y="0"/>
                    <a:pt x="67" y="8"/>
                    <a:pt x="50" y="37"/>
                  </a:cubicBezTo>
                  <a:cubicBezTo>
                    <a:pt x="48" y="41"/>
                    <a:pt x="46" y="45"/>
                    <a:pt x="44" y="50"/>
                  </a:cubicBezTo>
                  <a:cubicBezTo>
                    <a:pt x="43" y="51"/>
                    <a:pt x="43" y="51"/>
                    <a:pt x="43" y="52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4" y="176"/>
                    <a:pt x="4" y="176"/>
                    <a:pt x="4" y="176"/>
                  </a:cubicBezTo>
                  <a:cubicBezTo>
                    <a:pt x="0" y="186"/>
                    <a:pt x="6" y="197"/>
                    <a:pt x="16" y="201"/>
                  </a:cubicBezTo>
                  <a:cubicBezTo>
                    <a:pt x="26" y="204"/>
                    <a:pt x="37" y="198"/>
                    <a:pt x="41" y="188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77" y="101"/>
                    <a:pt x="77" y="101"/>
                    <a:pt x="77" y="101"/>
                  </a:cubicBezTo>
                  <a:cubicBezTo>
                    <a:pt x="57" y="165"/>
                    <a:pt x="57" y="165"/>
                    <a:pt x="57" y="165"/>
                  </a:cubicBezTo>
                  <a:cubicBezTo>
                    <a:pt x="37" y="229"/>
                    <a:pt x="37" y="229"/>
                    <a:pt x="37" y="229"/>
                  </a:cubicBezTo>
                  <a:cubicBezTo>
                    <a:pt x="23" y="273"/>
                    <a:pt x="23" y="273"/>
                    <a:pt x="23" y="273"/>
                  </a:cubicBezTo>
                  <a:cubicBezTo>
                    <a:pt x="75" y="273"/>
                    <a:pt x="75" y="273"/>
                    <a:pt x="75" y="273"/>
                  </a:cubicBezTo>
                  <a:cubicBezTo>
                    <a:pt x="75" y="293"/>
                    <a:pt x="75" y="293"/>
                    <a:pt x="75" y="293"/>
                  </a:cubicBezTo>
                  <a:cubicBezTo>
                    <a:pt x="75" y="357"/>
                    <a:pt x="75" y="357"/>
                    <a:pt x="75" y="357"/>
                  </a:cubicBezTo>
                  <a:cubicBezTo>
                    <a:pt x="121" y="357"/>
                    <a:pt x="121" y="357"/>
                    <a:pt x="121" y="357"/>
                  </a:cubicBezTo>
                  <a:cubicBezTo>
                    <a:pt x="121" y="293"/>
                    <a:pt x="121" y="293"/>
                    <a:pt x="121" y="293"/>
                  </a:cubicBezTo>
                  <a:cubicBezTo>
                    <a:pt x="121" y="273"/>
                    <a:pt x="121" y="273"/>
                    <a:pt x="121" y="273"/>
                  </a:cubicBezTo>
                  <a:cubicBezTo>
                    <a:pt x="139" y="273"/>
                    <a:pt x="139" y="273"/>
                    <a:pt x="139" y="273"/>
                  </a:cubicBezTo>
                  <a:cubicBezTo>
                    <a:pt x="139" y="293"/>
                    <a:pt x="139" y="293"/>
                    <a:pt x="139" y="293"/>
                  </a:cubicBezTo>
                  <a:cubicBezTo>
                    <a:pt x="139" y="357"/>
                    <a:pt x="139" y="357"/>
                    <a:pt x="139" y="357"/>
                  </a:cubicBezTo>
                  <a:cubicBezTo>
                    <a:pt x="185" y="357"/>
                    <a:pt x="185" y="357"/>
                    <a:pt x="185" y="357"/>
                  </a:cubicBezTo>
                  <a:cubicBezTo>
                    <a:pt x="185" y="293"/>
                    <a:pt x="185" y="293"/>
                    <a:pt x="185" y="293"/>
                  </a:cubicBezTo>
                  <a:cubicBezTo>
                    <a:pt x="185" y="273"/>
                    <a:pt x="185" y="273"/>
                    <a:pt x="185" y="273"/>
                  </a:cubicBezTo>
                  <a:cubicBezTo>
                    <a:pt x="238" y="273"/>
                    <a:pt x="238" y="273"/>
                    <a:pt x="238" y="273"/>
                  </a:cubicBezTo>
                  <a:cubicBezTo>
                    <a:pt x="224" y="229"/>
                    <a:pt x="224" y="229"/>
                    <a:pt x="224" y="229"/>
                  </a:cubicBezTo>
                  <a:cubicBezTo>
                    <a:pt x="203" y="165"/>
                    <a:pt x="203" y="165"/>
                    <a:pt x="203" y="165"/>
                  </a:cubicBezTo>
                  <a:cubicBezTo>
                    <a:pt x="183" y="101"/>
                    <a:pt x="183" y="101"/>
                    <a:pt x="183" y="101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82" y="69"/>
                    <a:pt x="182" y="69"/>
                    <a:pt x="182" y="69"/>
                  </a:cubicBezTo>
                  <a:cubicBezTo>
                    <a:pt x="192" y="101"/>
                    <a:pt x="192" y="101"/>
                    <a:pt x="192" y="101"/>
                  </a:cubicBezTo>
                  <a:cubicBezTo>
                    <a:pt x="213" y="165"/>
                    <a:pt x="213" y="165"/>
                    <a:pt x="213" y="165"/>
                  </a:cubicBezTo>
                  <a:cubicBezTo>
                    <a:pt x="220" y="188"/>
                    <a:pt x="220" y="188"/>
                    <a:pt x="220" y="188"/>
                  </a:cubicBezTo>
                  <a:cubicBezTo>
                    <a:pt x="223" y="198"/>
                    <a:pt x="234" y="204"/>
                    <a:pt x="244" y="201"/>
                  </a:cubicBezTo>
                  <a:cubicBezTo>
                    <a:pt x="255" y="197"/>
                    <a:pt x="260" y="186"/>
                    <a:pt x="257" y="17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5" name="Freeform 164">
              <a:extLst>
                <a:ext uri="{FF2B5EF4-FFF2-40B4-BE49-F238E27FC236}">
                  <a16:creationId xmlns="" xmlns:a16="http://schemas.microsoft.com/office/drawing/2014/main" id="{410DCD3A-E991-4935-86CB-B58926D05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833" y="5984019"/>
              <a:ext cx="217893" cy="329235"/>
            </a:xfrm>
            <a:custGeom>
              <a:avLst/>
              <a:gdLst>
                <a:gd name="T0" fmla="*/ 227 w 235"/>
                <a:gd name="T1" fmla="*/ 35 h 355"/>
                <a:gd name="T2" fmla="*/ 167 w 235"/>
                <a:gd name="T3" fmla="*/ 0 h 355"/>
                <a:gd name="T4" fmla="*/ 68 w 235"/>
                <a:gd name="T5" fmla="*/ 0 h 355"/>
                <a:gd name="T6" fmla="*/ 8 w 235"/>
                <a:gd name="T7" fmla="*/ 35 h 355"/>
                <a:gd name="T8" fmla="*/ 0 w 235"/>
                <a:gd name="T9" fmla="*/ 67 h 355"/>
                <a:gd name="T10" fmla="*/ 0 w 235"/>
                <a:gd name="T11" fmla="*/ 99 h 355"/>
                <a:gd name="T12" fmla="*/ 0 w 235"/>
                <a:gd name="T13" fmla="*/ 163 h 355"/>
                <a:gd name="T14" fmla="*/ 0 w 235"/>
                <a:gd name="T15" fmla="*/ 200 h 355"/>
                <a:gd name="T16" fmla="*/ 22 w 235"/>
                <a:gd name="T17" fmla="*/ 222 h 355"/>
                <a:gd name="T18" fmla="*/ 44 w 235"/>
                <a:gd name="T19" fmla="*/ 200 h 355"/>
                <a:gd name="T20" fmla="*/ 44 w 235"/>
                <a:gd name="T21" fmla="*/ 163 h 355"/>
                <a:gd name="T22" fmla="*/ 44 w 235"/>
                <a:gd name="T23" fmla="*/ 99 h 355"/>
                <a:gd name="T24" fmla="*/ 44 w 235"/>
                <a:gd name="T25" fmla="*/ 77 h 355"/>
                <a:gd name="T26" fmla="*/ 54 w 235"/>
                <a:gd name="T27" fmla="*/ 77 h 355"/>
                <a:gd name="T28" fmla="*/ 54 w 235"/>
                <a:gd name="T29" fmla="*/ 99 h 355"/>
                <a:gd name="T30" fmla="*/ 54 w 235"/>
                <a:gd name="T31" fmla="*/ 163 h 355"/>
                <a:gd name="T32" fmla="*/ 54 w 235"/>
                <a:gd name="T33" fmla="*/ 227 h 355"/>
                <a:gd name="T34" fmla="*/ 54 w 235"/>
                <a:gd name="T35" fmla="*/ 291 h 355"/>
                <a:gd name="T36" fmla="*/ 54 w 235"/>
                <a:gd name="T37" fmla="*/ 355 h 355"/>
                <a:gd name="T38" fmla="*/ 112 w 235"/>
                <a:gd name="T39" fmla="*/ 355 h 355"/>
                <a:gd name="T40" fmla="*/ 112 w 235"/>
                <a:gd name="T41" fmla="*/ 291 h 355"/>
                <a:gd name="T42" fmla="*/ 112 w 235"/>
                <a:gd name="T43" fmla="*/ 227 h 355"/>
                <a:gd name="T44" fmla="*/ 112 w 235"/>
                <a:gd name="T45" fmla="*/ 221 h 355"/>
                <a:gd name="T46" fmla="*/ 123 w 235"/>
                <a:gd name="T47" fmla="*/ 221 h 355"/>
                <a:gd name="T48" fmla="*/ 123 w 235"/>
                <a:gd name="T49" fmla="*/ 227 h 355"/>
                <a:gd name="T50" fmla="*/ 123 w 235"/>
                <a:gd name="T51" fmla="*/ 291 h 355"/>
                <a:gd name="T52" fmla="*/ 123 w 235"/>
                <a:gd name="T53" fmla="*/ 355 h 355"/>
                <a:gd name="T54" fmla="*/ 181 w 235"/>
                <a:gd name="T55" fmla="*/ 355 h 355"/>
                <a:gd name="T56" fmla="*/ 181 w 235"/>
                <a:gd name="T57" fmla="*/ 291 h 355"/>
                <a:gd name="T58" fmla="*/ 181 w 235"/>
                <a:gd name="T59" fmla="*/ 227 h 355"/>
                <a:gd name="T60" fmla="*/ 181 w 235"/>
                <a:gd name="T61" fmla="*/ 163 h 355"/>
                <a:gd name="T62" fmla="*/ 181 w 235"/>
                <a:gd name="T63" fmla="*/ 99 h 355"/>
                <a:gd name="T64" fmla="*/ 181 w 235"/>
                <a:gd name="T65" fmla="*/ 77 h 355"/>
                <a:gd name="T66" fmla="*/ 191 w 235"/>
                <a:gd name="T67" fmla="*/ 77 h 355"/>
                <a:gd name="T68" fmla="*/ 191 w 235"/>
                <a:gd name="T69" fmla="*/ 99 h 355"/>
                <a:gd name="T70" fmla="*/ 191 w 235"/>
                <a:gd name="T71" fmla="*/ 163 h 355"/>
                <a:gd name="T72" fmla="*/ 191 w 235"/>
                <a:gd name="T73" fmla="*/ 200 h 355"/>
                <a:gd name="T74" fmla="*/ 213 w 235"/>
                <a:gd name="T75" fmla="*/ 222 h 355"/>
                <a:gd name="T76" fmla="*/ 235 w 235"/>
                <a:gd name="T77" fmla="*/ 200 h 355"/>
                <a:gd name="T78" fmla="*/ 235 w 235"/>
                <a:gd name="T79" fmla="*/ 163 h 355"/>
                <a:gd name="T80" fmla="*/ 235 w 235"/>
                <a:gd name="T81" fmla="*/ 99 h 355"/>
                <a:gd name="T82" fmla="*/ 235 w 235"/>
                <a:gd name="T83" fmla="*/ 67 h 355"/>
                <a:gd name="T84" fmla="*/ 227 w 235"/>
                <a:gd name="T85" fmla="*/ 3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5" h="355">
                  <a:moveTo>
                    <a:pt x="227" y="35"/>
                  </a:moveTo>
                  <a:cubicBezTo>
                    <a:pt x="215" y="14"/>
                    <a:pt x="193" y="0"/>
                    <a:pt x="167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2" y="0"/>
                    <a:pt x="20" y="14"/>
                    <a:pt x="8" y="35"/>
                  </a:cubicBezTo>
                  <a:cubicBezTo>
                    <a:pt x="3" y="45"/>
                    <a:pt x="0" y="55"/>
                    <a:pt x="0" y="67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12"/>
                    <a:pt x="10" y="222"/>
                    <a:pt x="22" y="222"/>
                  </a:cubicBezTo>
                  <a:cubicBezTo>
                    <a:pt x="34" y="222"/>
                    <a:pt x="44" y="212"/>
                    <a:pt x="44" y="200"/>
                  </a:cubicBezTo>
                  <a:cubicBezTo>
                    <a:pt x="44" y="163"/>
                    <a:pt x="44" y="163"/>
                    <a:pt x="44" y="163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4" y="227"/>
                    <a:pt x="54" y="227"/>
                    <a:pt x="54" y="227"/>
                  </a:cubicBezTo>
                  <a:cubicBezTo>
                    <a:pt x="54" y="291"/>
                    <a:pt x="54" y="291"/>
                    <a:pt x="54" y="291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112" y="355"/>
                    <a:pt x="112" y="355"/>
                    <a:pt x="112" y="355"/>
                  </a:cubicBezTo>
                  <a:cubicBezTo>
                    <a:pt x="112" y="291"/>
                    <a:pt x="112" y="291"/>
                    <a:pt x="112" y="291"/>
                  </a:cubicBezTo>
                  <a:cubicBezTo>
                    <a:pt x="112" y="227"/>
                    <a:pt x="112" y="227"/>
                    <a:pt x="112" y="227"/>
                  </a:cubicBezTo>
                  <a:cubicBezTo>
                    <a:pt x="112" y="221"/>
                    <a:pt x="112" y="221"/>
                    <a:pt x="112" y="221"/>
                  </a:cubicBezTo>
                  <a:cubicBezTo>
                    <a:pt x="123" y="221"/>
                    <a:pt x="123" y="221"/>
                    <a:pt x="123" y="221"/>
                  </a:cubicBezTo>
                  <a:cubicBezTo>
                    <a:pt x="123" y="227"/>
                    <a:pt x="123" y="227"/>
                    <a:pt x="123" y="227"/>
                  </a:cubicBezTo>
                  <a:cubicBezTo>
                    <a:pt x="123" y="291"/>
                    <a:pt x="123" y="291"/>
                    <a:pt x="123" y="291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81" y="355"/>
                    <a:pt x="181" y="355"/>
                    <a:pt x="181" y="355"/>
                  </a:cubicBezTo>
                  <a:cubicBezTo>
                    <a:pt x="181" y="291"/>
                    <a:pt x="181" y="291"/>
                    <a:pt x="181" y="291"/>
                  </a:cubicBezTo>
                  <a:cubicBezTo>
                    <a:pt x="181" y="227"/>
                    <a:pt x="181" y="227"/>
                    <a:pt x="181" y="227"/>
                  </a:cubicBezTo>
                  <a:cubicBezTo>
                    <a:pt x="181" y="163"/>
                    <a:pt x="181" y="163"/>
                    <a:pt x="181" y="163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91" y="77"/>
                    <a:pt x="191" y="77"/>
                    <a:pt x="191" y="77"/>
                  </a:cubicBezTo>
                  <a:cubicBezTo>
                    <a:pt x="191" y="99"/>
                    <a:pt x="191" y="99"/>
                    <a:pt x="191" y="99"/>
                  </a:cubicBezTo>
                  <a:cubicBezTo>
                    <a:pt x="191" y="163"/>
                    <a:pt x="191" y="163"/>
                    <a:pt x="191" y="163"/>
                  </a:cubicBezTo>
                  <a:cubicBezTo>
                    <a:pt x="191" y="200"/>
                    <a:pt x="191" y="200"/>
                    <a:pt x="191" y="200"/>
                  </a:cubicBezTo>
                  <a:cubicBezTo>
                    <a:pt x="191" y="212"/>
                    <a:pt x="201" y="222"/>
                    <a:pt x="213" y="222"/>
                  </a:cubicBezTo>
                  <a:cubicBezTo>
                    <a:pt x="225" y="222"/>
                    <a:pt x="235" y="212"/>
                    <a:pt x="235" y="200"/>
                  </a:cubicBezTo>
                  <a:cubicBezTo>
                    <a:pt x="235" y="163"/>
                    <a:pt x="235" y="163"/>
                    <a:pt x="235" y="163"/>
                  </a:cubicBezTo>
                  <a:cubicBezTo>
                    <a:pt x="235" y="99"/>
                    <a:pt x="235" y="99"/>
                    <a:pt x="235" y="99"/>
                  </a:cubicBezTo>
                  <a:cubicBezTo>
                    <a:pt x="235" y="67"/>
                    <a:pt x="235" y="67"/>
                    <a:pt x="235" y="67"/>
                  </a:cubicBezTo>
                  <a:cubicBezTo>
                    <a:pt x="235" y="55"/>
                    <a:pt x="232" y="45"/>
                    <a:pt x="227" y="35"/>
                  </a:cubicBezTo>
                  <a:close/>
                </a:path>
              </a:pathLst>
            </a:custGeom>
            <a:solidFill>
              <a:srgbClr val="808080">
                <a:lumMod val="40000"/>
                <a:lumOff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6" name="Freeform 165">
              <a:extLst>
                <a:ext uri="{FF2B5EF4-FFF2-40B4-BE49-F238E27FC236}">
                  <a16:creationId xmlns="" xmlns:a16="http://schemas.microsoft.com/office/drawing/2014/main" id="{74B08832-DD63-4685-A24A-ECE71F00F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7054" y="6041577"/>
              <a:ext cx="169844" cy="271676"/>
            </a:xfrm>
            <a:custGeom>
              <a:avLst/>
              <a:gdLst>
                <a:gd name="T0" fmla="*/ 181 w 184"/>
                <a:gd name="T1" fmla="*/ 37 h 293"/>
                <a:gd name="T2" fmla="*/ 131 w 184"/>
                <a:gd name="T3" fmla="*/ 0 h 293"/>
                <a:gd name="T4" fmla="*/ 53 w 184"/>
                <a:gd name="T5" fmla="*/ 0 h 293"/>
                <a:gd name="T6" fmla="*/ 3 w 184"/>
                <a:gd name="T7" fmla="*/ 37 h 293"/>
                <a:gd name="T8" fmla="*/ 0 w 184"/>
                <a:gd name="T9" fmla="*/ 53 h 293"/>
                <a:gd name="T10" fmla="*/ 0 w 184"/>
                <a:gd name="T11" fmla="*/ 101 h 293"/>
                <a:gd name="T12" fmla="*/ 0 w 184"/>
                <a:gd name="T13" fmla="*/ 157 h 293"/>
                <a:gd name="T14" fmla="*/ 2 w 184"/>
                <a:gd name="T15" fmla="*/ 165 h 293"/>
                <a:gd name="T16" fmla="*/ 17 w 184"/>
                <a:gd name="T17" fmla="*/ 174 h 293"/>
                <a:gd name="T18" fmla="*/ 32 w 184"/>
                <a:gd name="T19" fmla="*/ 165 h 293"/>
                <a:gd name="T20" fmla="*/ 34 w 184"/>
                <a:gd name="T21" fmla="*/ 157 h 293"/>
                <a:gd name="T22" fmla="*/ 34 w 184"/>
                <a:gd name="T23" fmla="*/ 101 h 293"/>
                <a:gd name="T24" fmla="*/ 34 w 184"/>
                <a:gd name="T25" fmla="*/ 61 h 293"/>
                <a:gd name="T26" fmla="*/ 42 w 184"/>
                <a:gd name="T27" fmla="*/ 61 h 293"/>
                <a:gd name="T28" fmla="*/ 42 w 184"/>
                <a:gd name="T29" fmla="*/ 101 h 293"/>
                <a:gd name="T30" fmla="*/ 42 w 184"/>
                <a:gd name="T31" fmla="*/ 165 h 293"/>
                <a:gd name="T32" fmla="*/ 42 w 184"/>
                <a:gd name="T33" fmla="*/ 229 h 293"/>
                <a:gd name="T34" fmla="*/ 42 w 184"/>
                <a:gd name="T35" fmla="*/ 293 h 293"/>
                <a:gd name="T36" fmla="*/ 88 w 184"/>
                <a:gd name="T37" fmla="*/ 293 h 293"/>
                <a:gd name="T38" fmla="*/ 88 w 184"/>
                <a:gd name="T39" fmla="*/ 229 h 293"/>
                <a:gd name="T40" fmla="*/ 88 w 184"/>
                <a:gd name="T41" fmla="*/ 174 h 293"/>
                <a:gd name="T42" fmla="*/ 96 w 184"/>
                <a:gd name="T43" fmla="*/ 174 h 293"/>
                <a:gd name="T44" fmla="*/ 96 w 184"/>
                <a:gd name="T45" fmla="*/ 229 h 293"/>
                <a:gd name="T46" fmla="*/ 96 w 184"/>
                <a:gd name="T47" fmla="*/ 293 h 293"/>
                <a:gd name="T48" fmla="*/ 142 w 184"/>
                <a:gd name="T49" fmla="*/ 293 h 293"/>
                <a:gd name="T50" fmla="*/ 142 w 184"/>
                <a:gd name="T51" fmla="*/ 229 h 293"/>
                <a:gd name="T52" fmla="*/ 142 w 184"/>
                <a:gd name="T53" fmla="*/ 165 h 293"/>
                <a:gd name="T54" fmla="*/ 142 w 184"/>
                <a:gd name="T55" fmla="*/ 101 h 293"/>
                <a:gd name="T56" fmla="*/ 142 w 184"/>
                <a:gd name="T57" fmla="*/ 61 h 293"/>
                <a:gd name="T58" fmla="*/ 150 w 184"/>
                <a:gd name="T59" fmla="*/ 61 h 293"/>
                <a:gd name="T60" fmla="*/ 150 w 184"/>
                <a:gd name="T61" fmla="*/ 101 h 293"/>
                <a:gd name="T62" fmla="*/ 150 w 184"/>
                <a:gd name="T63" fmla="*/ 157 h 293"/>
                <a:gd name="T64" fmla="*/ 152 w 184"/>
                <a:gd name="T65" fmla="*/ 165 h 293"/>
                <a:gd name="T66" fmla="*/ 167 w 184"/>
                <a:gd name="T67" fmla="*/ 174 h 293"/>
                <a:gd name="T68" fmla="*/ 182 w 184"/>
                <a:gd name="T69" fmla="*/ 165 h 293"/>
                <a:gd name="T70" fmla="*/ 184 w 184"/>
                <a:gd name="T71" fmla="*/ 157 h 293"/>
                <a:gd name="T72" fmla="*/ 184 w 184"/>
                <a:gd name="T73" fmla="*/ 101 h 293"/>
                <a:gd name="T74" fmla="*/ 184 w 184"/>
                <a:gd name="T75" fmla="*/ 53 h 293"/>
                <a:gd name="T76" fmla="*/ 181 w 184"/>
                <a:gd name="T77" fmla="*/ 37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4" h="293">
                  <a:moveTo>
                    <a:pt x="181" y="37"/>
                  </a:moveTo>
                  <a:cubicBezTo>
                    <a:pt x="175" y="16"/>
                    <a:pt x="154" y="0"/>
                    <a:pt x="13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9" y="0"/>
                    <a:pt x="9" y="16"/>
                    <a:pt x="3" y="37"/>
                  </a:cubicBezTo>
                  <a:cubicBezTo>
                    <a:pt x="1" y="42"/>
                    <a:pt x="0" y="47"/>
                    <a:pt x="0" y="5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0"/>
                    <a:pt x="1" y="163"/>
                    <a:pt x="2" y="165"/>
                  </a:cubicBezTo>
                  <a:cubicBezTo>
                    <a:pt x="5" y="170"/>
                    <a:pt x="11" y="174"/>
                    <a:pt x="17" y="174"/>
                  </a:cubicBezTo>
                  <a:cubicBezTo>
                    <a:pt x="24" y="174"/>
                    <a:pt x="29" y="170"/>
                    <a:pt x="32" y="165"/>
                  </a:cubicBezTo>
                  <a:cubicBezTo>
                    <a:pt x="33" y="163"/>
                    <a:pt x="34" y="160"/>
                    <a:pt x="34" y="157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65"/>
                    <a:pt x="42" y="165"/>
                    <a:pt x="42" y="165"/>
                  </a:cubicBezTo>
                  <a:cubicBezTo>
                    <a:pt x="42" y="229"/>
                    <a:pt x="42" y="229"/>
                    <a:pt x="42" y="229"/>
                  </a:cubicBezTo>
                  <a:cubicBezTo>
                    <a:pt x="42" y="293"/>
                    <a:pt x="42" y="293"/>
                    <a:pt x="42" y="293"/>
                  </a:cubicBezTo>
                  <a:cubicBezTo>
                    <a:pt x="88" y="293"/>
                    <a:pt x="88" y="293"/>
                    <a:pt x="88" y="293"/>
                  </a:cubicBezTo>
                  <a:cubicBezTo>
                    <a:pt x="88" y="229"/>
                    <a:pt x="88" y="229"/>
                    <a:pt x="88" y="229"/>
                  </a:cubicBezTo>
                  <a:cubicBezTo>
                    <a:pt x="88" y="174"/>
                    <a:pt x="88" y="174"/>
                    <a:pt x="88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229"/>
                    <a:pt x="96" y="229"/>
                    <a:pt x="96" y="229"/>
                  </a:cubicBezTo>
                  <a:cubicBezTo>
                    <a:pt x="96" y="293"/>
                    <a:pt x="96" y="293"/>
                    <a:pt x="96" y="293"/>
                  </a:cubicBezTo>
                  <a:cubicBezTo>
                    <a:pt x="142" y="293"/>
                    <a:pt x="142" y="293"/>
                    <a:pt x="142" y="293"/>
                  </a:cubicBezTo>
                  <a:cubicBezTo>
                    <a:pt x="142" y="229"/>
                    <a:pt x="142" y="229"/>
                    <a:pt x="142" y="229"/>
                  </a:cubicBezTo>
                  <a:cubicBezTo>
                    <a:pt x="142" y="165"/>
                    <a:pt x="142" y="165"/>
                    <a:pt x="142" y="165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50" y="101"/>
                    <a:pt x="150" y="101"/>
                    <a:pt x="150" y="101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0" y="160"/>
                    <a:pt x="151" y="163"/>
                    <a:pt x="152" y="165"/>
                  </a:cubicBezTo>
                  <a:cubicBezTo>
                    <a:pt x="155" y="170"/>
                    <a:pt x="160" y="174"/>
                    <a:pt x="167" y="174"/>
                  </a:cubicBezTo>
                  <a:cubicBezTo>
                    <a:pt x="173" y="174"/>
                    <a:pt x="179" y="170"/>
                    <a:pt x="182" y="165"/>
                  </a:cubicBezTo>
                  <a:cubicBezTo>
                    <a:pt x="183" y="163"/>
                    <a:pt x="184" y="160"/>
                    <a:pt x="184" y="157"/>
                  </a:cubicBezTo>
                  <a:cubicBezTo>
                    <a:pt x="184" y="101"/>
                    <a:pt x="184" y="101"/>
                    <a:pt x="184" y="101"/>
                  </a:cubicBezTo>
                  <a:cubicBezTo>
                    <a:pt x="184" y="53"/>
                    <a:pt x="184" y="53"/>
                    <a:pt x="184" y="53"/>
                  </a:cubicBezTo>
                  <a:cubicBezTo>
                    <a:pt x="184" y="47"/>
                    <a:pt x="183" y="42"/>
                    <a:pt x="181" y="37"/>
                  </a:cubicBezTo>
                  <a:close/>
                </a:path>
              </a:pathLst>
            </a:custGeom>
            <a:solidFill>
              <a:srgbClr val="808080">
                <a:lumMod val="60000"/>
                <a:lumOff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7" name="Freeform 166">
              <a:extLst>
                <a:ext uri="{FF2B5EF4-FFF2-40B4-BE49-F238E27FC236}">
                  <a16:creationId xmlns="" xmlns:a16="http://schemas.microsoft.com/office/drawing/2014/main" id="{87EA6CD9-8C99-4D0F-8F92-7F1353B81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558" y="6313254"/>
              <a:ext cx="46931" cy="117419"/>
            </a:xfrm>
            <a:custGeom>
              <a:avLst/>
              <a:gdLst>
                <a:gd name="T0" fmla="*/ 0 w 52"/>
                <a:gd name="T1" fmla="*/ 0 h 127"/>
                <a:gd name="T2" fmla="*/ 0 w 52"/>
                <a:gd name="T3" fmla="*/ 64 h 127"/>
                <a:gd name="T4" fmla="*/ 0 w 52"/>
                <a:gd name="T5" fmla="*/ 101 h 127"/>
                <a:gd name="T6" fmla="*/ 26 w 52"/>
                <a:gd name="T7" fmla="*/ 127 h 127"/>
                <a:gd name="T8" fmla="*/ 52 w 52"/>
                <a:gd name="T9" fmla="*/ 101 h 127"/>
                <a:gd name="T10" fmla="*/ 52 w 52"/>
                <a:gd name="T11" fmla="*/ 64 h 127"/>
                <a:gd name="T12" fmla="*/ 52 w 52"/>
                <a:gd name="T13" fmla="*/ 0 h 127"/>
                <a:gd name="T14" fmla="*/ 0 w 52"/>
                <a:gd name="T1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27">
                  <a:moveTo>
                    <a:pt x="0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6"/>
                    <a:pt x="11" y="127"/>
                    <a:pt x="26" y="127"/>
                  </a:cubicBezTo>
                  <a:cubicBezTo>
                    <a:pt x="40" y="127"/>
                    <a:pt x="52" y="116"/>
                    <a:pt x="52" y="101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8" name="Freeform 167">
              <a:extLst>
                <a:ext uri="{FF2B5EF4-FFF2-40B4-BE49-F238E27FC236}">
                  <a16:creationId xmlns="" xmlns:a16="http://schemas.microsoft.com/office/drawing/2014/main" id="{16AB12DD-07FB-471C-AF16-1E2036B9F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514" y="6313254"/>
              <a:ext cx="48048" cy="117419"/>
            </a:xfrm>
            <a:custGeom>
              <a:avLst/>
              <a:gdLst>
                <a:gd name="T0" fmla="*/ 0 w 52"/>
                <a:gd name="T1" fmla="*/ 64 h 127"/>
                <a:gd name="T2" fmla="*/ 0 w 52"/>
                <a:gd name="T3" fmla="*/ 101 h 127"/>
                <a:gd name="T4" fmla="*/ 26 w 52"/>
                <a:gd name="T5" fmla="*/ 127 h 127"/>
                <a:gd name="T6" fmla="*/ 52 w 52"/>
                <a:gd name="T7" fmla="*/ 101 h 127"/>
                <a:gd name="T8" fmla="*/ 52 w 52"/>
                <a:gd name="T9" fmla="*/ 64 h 127"/>
                <a:gd name="T10" fmla="*/ 52 w 52"/>
                <a:gd name="T11" fmla="*/ 0 h 127"/>
                <a:gd name="T12" fmla="*/ 0 w 52"/>
                <a:gd name="T13" fmla="*/ 0 h 127"/>
                <a:gd name="T14" fmla="*/ 0 w 52"/>
                <a:gd name="T15" fmla="*/ 6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27">
                  <a:moveTo>
                    <a:pt x="0" y="64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0" y="116"/>
                    <a:pt x="12" y="127"/>
                    <a:pt x="26" y="127"/>
                  </a:cubicBezTo>
                  <a:cubicBezTo>
                    <a:pt x="41" y="127"/>
                    <a:pt x="52" y="116"/>
                    <a:pt x="52" y="101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" name="Freeform 168">
              <a:extLst>
                <a:ext uri="{FF2B5EF4-FFF2-40B4-BE49-F238E27FC236}">
                  <a16:creationId xmlns="" xmlns:a16="http://schemas.microsoft.com/office/drawing/2014/main" id="{10AE47FE-2B83-46D4-9193-AF2392668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151" y="6313254"/>
              <a:ext cx="42461" cy="93245"/>
            </a:xfrm>
            <a:custGeom>
              <a:avLst/>
              <a:gdLst>
                <a:gd name="T0" fmla="*/ 0 w 46"/>
                <a:gd name="T1" fmla="*/ 0 h 101"/>
                <a:gd name="T2" fmla="*/ 0 w 46"/>
                <a:gd name="T3" fmla="*/ 64 h 101"/>
                <a:gd name="T4" fmla="*/ 0 w 46"/>
                <a:gd name="T5" fmla="*/ 78 h 101"/>
                <a:gd name="T6" fmla="*/ 23 w 46"/>
                <a:gd name="T7" fmla="*/ 101 h 101"/>
                <a:gd name="T8" fmla="*/ 46 w 46"/>
                <a:gd name="T9" fmla="*/ 78 h 101"/>
                <a:gd name="T10" fmla="*/ 46 w 46"/>
                <a:gd name="T11" fmla="*/ 64 h 101"/>
                <a:gd name="T12" fmla="*/ 46 w 46"/>
                <a:gd name="T13" fmla="*/ 0 h 101"/>
                <a:gd name="T14" fmla="*/ 0 w 46"/>
                <a:gd name="T1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01">
                  <a:moveTo>
                    <a:pt x="0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1"/>
                    <a:pt x="10" y="101"/>
                    <a:pt x="23" y="101"/>
                  </a:cubicBezTo>
                  <a:cubicBezTo>
                    <a:pt x="36" y="101"/>
                    <a:pt x="46" y="91"/>
                    <a:pt x="46" y="78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0"/>
                    <a:pt x="46" y="0"/>
                    <a:pt x="4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" name="Freeform 169">
              <a:extLst>
                <a:ext uri="{FF2B5EF4-FFF2-40B4-BE49-F238E27FC236}">
                  <a16:creationId xmlns="" xmlns:a16="http://schemas.microsoft.com/office/drawing/2014/main" id="{717F1067-7AA8-45F1-900A-834F71267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2047" y="6313254"/>
              <a:ext cx="45814" cy="93245"/>
            </a:xfrm>
            <a:custGeom>
              <a:avLst/>
              <a:gdLst>
                <a:gd name="T0" fmla="*/ 0 w 46"/>
                <a:gd name="T1" fmla="*/ 64 h 101"/>
                <a:gd name="T2" fmla="*/ 0 w 46"/>
                <a:gd name="T3" fmla="*/ 78 h 101"/>
                <a:gd name="T4" fmla="*/ 23 w 46"/>
                <a:gd name="T5" fmla="*/ 101 h 101"/>
                <a:gd name="T6" fmla="*/ 46 w 46"/>
                <a:gd name="T7" fmla="*/ 78 h 101"/>
                <a:gd name="T8" fmla="*/ 46 w 46"/>
                <a:gd name="T9" fmla="*/ 64 h 101"/>
                <a:gd name="T10" fmla="*/ 46 w 46"/>
                <a:gd name="T11" fmla="*/ 0 h 101"/>
                <a:gd name="T12" fmla="*/ 0 w 46"/>
                <a:gd name="T13" fmla="*/ 0 h 101"/>
                <a:gd name="T14" fmla="*/ 0 w 46"/>
                <a:gd name="T15" fmla="*/ 6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01">
                  <a:moveTo>
                    <a:pt x="0" y="64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91"/>
                    <a:pt x="11" y="101"/>
                    <a:pt x="23" y="101"/>
                  </a:cubicBezTo>
                  <a:cubicBezTo>
                    <a:pt x="36" y="101"/>
                    <a:pt x="46" y="91"/>
                    <a:pt x="46" y="78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" name="Freeform 170">
              <a:extLst>
                <a:ext uri="{FF2B5EF4-FFF2-40B4-BE49-F238E27FC236}">
                  <a16:creationId xmlns="" xmlns:a16="http://schemas.microsoft.com/office/drawing/2014/main" id="{095E2D8B-CFD2-4BF9-B8B4-9B2AE9FC6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925" y="6313254"/>
              <a:ext cx="52517" cy="93245"/>
            </a:xfrm>
            <a:custGeom>
              <a:avLst/>
              <a:gdLst>
                <a:gd name="T0" fmla="*/ 0 w 58"/>
                <a:gd name="T1" fmla="*/ 0 h 101"/>
                <a:gd name="T2" fmla="*/ 0 w 58"/>
                <a:gd name="T3" fmla="*/ 64 h 101"/>
                <a:gd name="T4" fmla="*/ 0 w 58"/>
                <a:gd name="T5" fmla="*/ 72 h 101"/>
                <a:gd name="T6" fmla="*/ 29 w 58"/>
                <a:gd name="T7" fmla="*/ 101 h 101"/>
                <a:gd name="T8" fmla="*/ 58 w 58"/>
                <a:gd name="T9" fmla="*/ 72 h 101"/>
                <a:gd name="T10" fmla="*/ 58 w 58"/>
                <a:gd name="T11" fmla="*/ 64 h 101"/>
                <a:gd name="T12" fmla="*/ 58 w 58"/>
                <a:gd name="T13" fmla="*/ 0 h 101"/>
                <a:gd name="T14" fmla="*/ 0 w 58"/>
                <a:gd name="T1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01">
                  <a:moveTo>
                    <a:pt x="0" y="0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8"/>
                    <a:pt x="13" y="101"/>
                    <a:pt x="29" y="101"/>
                  </a:cubicBezTo>
                  <a:cubicBezTo>
                    <a:pt x="45" y="101"/>
                    <a:pt x="58" y="88"/>
                    <a:pt x="58" y="72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0"/>
                    <a:pt x="58" y="0"/>
                    <a:pt x="5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2" name="Freeform 171">
              <a:extLst>
                <a:ext uri="{FF2B5EF4-FFF2-40B4-BE49-F238E27FC236}">
                  <a16:creationId xmlns="" xmlns:a16="http://schemas.microsoft.com/office/drawing/2014/main" id="{732B10D3-C223-4197-99B0-FA9220D68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3999" y="6313254"/>
              <a:ext cx="54753" cy="93245"/>
            </a:xfrm>
            <a:custGeom>
              <a:avLst/>
              <a:gdLst>
                <a:gd name="T0" fmla="*/ 0 w 58"/>
                <a:gd name="T1" fmla="*/ 64 h 101"/>
                <a:gd name="T2" fmla="*/ 0 w 58"/>
                <a:gd name="T3" fmla="*/ 72 h 101"/>
                <a:gd name="T4" fmla="*/ 29 w 58"/>
                <a:gd name="T5" fmla="*/ 101 h 101"/>
                <a:gd name="T6" fmla="*/ 58 w 58"/>
                <a:gd name="T7" fmla="*/ 72 h 101"/>
                <a:gd name="T8" fmla="*/ 58 w 58"/>
                <a:gd name="T9" fmla="*/ 64 h 101"/>
                <a:gd name="T10" fmla="*/ 58 w 58"/>
                <a:gd name="T11" fmla="*/ 0 h 101"/>
                <a:gd name="T12" fmla="*/ 0 w 58"/>
                <a:gd name="T13" fmla="*/ 0 h 101"/>
                <a:gd name="T14" fmla="*/ 0 w 58"/>
                <a:gd name="T15" fmla="*/ 6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101">
                  <a:moveTo>
                    <a:pt x="0" y="64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88"/>
                    <a:pt x="13" y="101"/>
                    <a:pt x="29" y="101"/>
                  </a:cubicBezTo>
                  <a:cubicBezTo>
                    <a:pt x="45" y="101"/>
                    <a:pt x="58" y="88"/>
                    <a:pt x="58" y="72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3" name="Freeform 172">
              <a:extLst>
                <a:ext uri="{FF2B5EF4-FFF2-40B4-BE49-F238E27FC236}">
                  <a16:creationId xmlns="" xmlns:a16="http://schemas.microsoft.com/office/drawing/2014/main" id="{169066B3-5300-44F7-9523-71910E524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6163" y="6313254"/>
              <a:ext cx="43579" cy="58710"/>
            </a:xfrm>
            <a:custGeom>
              <a:avLst/>
              <a:gdLst>
                <a:gd name="T0" fmla="*/ 46 w 46"/>
                <a:gd name="T1" fmla="*/ 42 h 64"/>
                <a:gd name="T2" fmla="*/ 46 w 46"/>
                <a:gd name="T3" fmla="*/ 0 h 64"/>
                <a:gd name="T4" fmla="*/ 0 w 46"/>
                <a:gd name="T5" fmla="*/ 0 h 64"/>
                <a:gd name="T6" fmla="*/ 0 w 46"/>
                <a:gd name="T7" fmla="*/ 42 h 64"/>
                <a:gd name="T8" fmla="*/ 16 w 46"/>
                <a:gd name="T9" fmla="*/ 64 h 64"/>
                <a:gd name="T10" fmla="*/ 30 w 46"/>
                <a:gd name="T11" fmla="*/ 64 h 64"/>
                <a:gd name="T12" fmla="*/ 46 w 46"/>
                <a:gd name="T13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64">
                  <a:moveTo>
                    <a:pt x="46" y="42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2"/>
                    <a:pt x="7" y="61"/>
                    <a:pt x="16" y="64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9" y="61"/>
                    <a:pt x="46" y="52"/>
                    <a:pt x="46" y="4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4" name="Freeform 173">
              <a:extLst>
                <a:ext uri="{FF2B5EF4-FFF2-40B4-BE49-F238E27FC236}">
                  <a16:creationId xmlns="" xmlns:a16="http://schemas.microsoft.com/office/drawing/2014/main" id="{149993EB-95B4-4B6E-A458-C31682BC6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5328" y="6313254"/>
              <a:ext cx="43579" cy="58710"/>
            </a:xfrm>
            <a:custGeom>
              <a:avLst/>
              <a:gdLst>
                <a:gd name="T0" fmla="*/ 46 w 46"/>
                <a:gd name="T1" fmla="*/ 42 h 64"/>
                <a:gd name="T2" fmla="*/ 46 w 46"/>
                <a:gd name="T3" fmla="*/ 0 h 64"/>
                <a:gd name="T4" fmla="*/ 0 w 46"/>
                <a:gd name="T5" fmla="*/ 0 h 64"/>
                <a:gd name="T6" fmla="*/ 0 w 46"/>
                <a:gd name="T7" fmla="*/ 42 h 64"/>
                <a:gd name="T8" fmla="*/ 16 w 46"/>
                <a:gd name="T9" fmla="*/ 64 h 64"/>
                <a:gd name="T10" fmla="*/ 30 w 46"/>
                <a:gd name="T11" fmla="*/ 64 h 64"/>
                <a:gd name="T12" fmla="*/ 46 w 46"/>
                <a:gd name="T13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64">
                  <a:moveTo>
                    <a:pt x="46" y="42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2"/>
                    <a:pt x="7" y="61"/>
                    <a:pt x="16" y="64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9" y="61"/>
                    <a:pt x="46" y="52"/>
                    <a:pt x="46" y="4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" name="Freeform 174">
              <a:extLst>
                <a:ext uri="{FF2B5EF4-FFF2-40B4-BE49-F238E27FC236}">
                  <a16:creationId xmlns="" xmlns:a16="http://schemas.microsoft.com/office/drawing/2014/main" id="{158CB34E-7F30-4BBF-9202-5041F2C3E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2089" y="6371964"/>
              <a:ext cx="12291" cy="0"/>
            </a:xfrm>
            <a:custGeom>
              <a:avLst/>
              <a:gdLst>
                <a:gd name="T0" fmla="*/ 0 w 14"/>
                <a:gd name="T1" fmla="*/ 0 w 14"/>
                <a:gd name="T2" fmla="*/ 14 w 14"/>
                <a:gd name="T3" fmla="*/ 14 w 14"/>
                <a:gd name="T4" fmla="*/ 0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D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" name="Freeform 175">
              <a:extLst>
                <a:ext uri="{FF2B5EF4-FFF2-40B4-BE49-F238E27FC236}">
                  <a16:creationId xmlns="" xmlns:a16="http://schemas.microsoft.com/office/drawing/2014/main" id="{0BDCB96F-F7E1-4F0A-A5FB-2FC4B62F0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0689" y="6371964"/>
              <a:ext cx="12291" cy="0"/>
            </a:xfrm>
            <a:custGeom>
              <a:avLst/>
              <a:gdLst>
                <a:gd name="T0" fmla="*/ 0 w 14"/>
                <a:gd name="T1" fmla="*/ 0 w 14"/>
                <a:gd name="T2" fmla="*/ 14 w 14"/>
                <a:gd name="T3" fmla="*/ 14 w 14"/>
                <a:gd name="T4" fmla="*/ 0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D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7" name="Freeform 176">
              <a:extLst>
                <a:ext uri="{FF2B5EF4-FFF2-40B4-BE49-F238E27FC236}">
                  <a16:creationId xmlns="" xmlns:a16="http://schemas.microsoft.com/office/drawing/2014/main" id="{1406B692-840C-43CA-BC89-7509FEA92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558" y="6313254"/>
              <a:ext cx="46931" cy="0"/>
            </a:xfrm>
            <a:custGeom>
              <a:avLst/>
              <a:gdLst>
                <a:gd name="T0" fmla="*/ 0 w 30"/>
                <a:gd name="T1" fmla="*/ 0 w 30"/>
                <a:gd name="T2" fmla="*/ 30 w 30"/>
                <a:gd name="T3" fmla="*/ 30 w 30"/>
                <a:gd name="T4" fmla="*/ 0 w 30"/>
                <a:gd name="T5" fmla="*/ 0 w 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30">
                  <a:moveTo>
                    <a:pt x="0" y="0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8" name="Freeform 177">
              <a:extLst>
                <a:ext uri="{FF2B5EF4-FFF2-40B4-BE49-F238E27FC236}">
                  <a16:creationId xmlns="" xmlns:a16="http://schemas.microsoft.com/office/drawing/2014/main" id="{4C2399E0-A099-45E3-862C-01D928428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514" y="6313254"/>
              <a:ext cx="48048" cy="0"/>
            </a:xfrm>
            <a:custGeom>
              <a:avLst/>
              <a:gdLst>
                <a:gd name="T0" fmla="*/ 0 w 30"/>
                <a:gd name="T1" fmla="*/ 0 w 30"/>
                <a:gd name="T2" fmla="*/ 30 w 30"/>
                <a:gd name="T3" fmla="*/ 30 w 30"/>
                <a:gd name="T4" fmla="*/ 0 w 30"/>
                <a:gd name="T5" fmla="*/ 0 w 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30">
                  <a:moveTo>
                    <a:pt x="0" y="0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9" name="Freeform 178">
              <a:extLst>
                <a:ext uri="{FF2B5EF4-FFF2-40B4-BE49-F238E27FC236}">
                  <a16:creationId xmlns="" xmlns:a16="http://schemas.microsoft.com/office/drawing/2014/main" id="{6586CB04-CFF6-4F69-BECA-4AF7764D0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2047" y="6313254"/>
              <a:ext cx="40226" cy="0"/>
            </a:xfrm>
            <a:custGeom>
              <a:avLst/>
              <a:gdLst>
                <a:gd name="T0" fmla="*/ 26 w 26"/>
                <a:gd name="T1" fmla="*/ 0 w 26"/>
                <a:gd name="T2" fmla="*/ 0 w 26"/>
                <a:gd name="T3" fmla="*/ 26 w 26"/>
                <a:gd name="T4" fmla="*/ 26 w 26"/>
                <a:gd name="T5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0" name="Freeform 179">
              <a:extLst>
                <a:ext uri="{FF2B5EF4-FFF2-40B4-BE49-F238E27FC236}">
                  <a16:creationId xmlns="" xmlns:a16="http://schemas.microsoft.com/office/drawing/2014/main" id="{811B9368-A202-42D6-8A6A-B37659E64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151" y="6313254"/>
              <a:ext cx="42461" cy="0"/>
            </a:xfrm>
            <a:custGeom>
              <a:avLst/>
              <a:gdLst>
                <a:gd name="T0" fmla="*/ 0 w 27"/>
                <a:gd name="T1" fmla="*/ 0 w 27"/>
                <a:gd name="T2" fmla="*/ 27 w 27"/>
                <a:gd name="T3" fmla="*/ 27 w 27"/>
                <a:gd name="T4" fmla="*/ 0 w 27"/>
                <a:gd name="T5" fmla="*/ 0 w 2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7">
                  <a:moveTo>
                    <a:pt x="0" y="0"/>
                  </a:moveTo>
                  <a:lnTo>
                    <a:pt x="0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1" name="Freeform 180">
              <a:extLst>
                <a:ext uri="{FF2B5EF4-FFF2-40B4-BE49-F238E27FC236}">
                  <a16:creationId xmlns="" xmlns:a16="http://schemas.microsoft.com/office/drawing/2014/main" id="{E65C5F2E-AD01-4C36-981A-1D136B82C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925" y="6313254"/>
              <a:ext cx="52517" cy="0"/>
            </a:xfrm>
            <a:custGeom>
              <a:avLst/>
              <a:gdLst>
                <a:gd name="T0" fmla="*/ 0 w 33"/>
                <a:gd name="T1" fmla="*/ 33 w 33"/>
                <a:gd name="T2" fmla="*/ 33 w 33"/>
                <a:gd name="T3" fmla="*/ 0 w 33"/>
                <a:gd name="T4" fmla="*/ 0 w 33"/>
                <a:gd name="T5" fmla="*/ 0 w 3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33">
                  <a:moveTo>
                    <a:pt x="0" y="0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2" name="Freeform 181">
              <a:extLst>
                <a:ext uri="{FF2B5EF4-FFF2-40B4-BE49-F238E27FC236}">
                  <a16:creationId xmlns="" xmlns:a16="http://schemas.microsoft.com/office/drawing/2014/main" id="{AA1181E9-F00A-4030-81AA-B31B0475F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3999" y="6313254"/>
              <a:ext cx="54753" cy="0"/>
            </a:xfrm>
            <a:custGeom>
              <a:avLst/>
              <a:gdLst>
                <a:gd name="T0" fmla="*/ 0 w 34"/>
                <a:gd name="T1" fmla="*/ 34 w 34"/>
                <a:gd name="T2" fmla="*/ 34 w 34"/>
                <a:gd name="T3" fmla="*/ 0 w 34"/>
                <a:gd name="T4" fmla="*/ 0 w 34"/>
                <a:gd name="T5" fmla="*/ 0 w 3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34">
                  <a:moveTo>
                    <a:pt x="0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3" name="Freeform 182">
              <a:extLst>
                <a:ext uri="{FF2B5EF4-FFF2-40B4-BE49-F238E27FC236}">
                  <a16:creationId xmlns="" xmlns:a16="http://schemas.microsoft.com/office/drawing/2014/main" id="{374D7CB4-5706-445C-B44F-C3DB7E42C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6163" y="6313254"/>
              <a:ext cx="43579" cy="0"/>
            </a:xfrm>
            <a:custGeom>
              <a:avLst/>
              <a:gdLst>
                <a:gd name="T0" fmla="*/ 0 w 27"/>
                <a:gd name="T1" fmla="*/ 0 w 27"/>
                <a:gd name="T2" fmla="*/ 27 w 27"/>
                <a:gd name="T3" fmla="*/ 27 w 27"/>
                <a:gd name="T4" fmla="*/ 0 w 27"/>
                <a:gd name="T5" fmla="*/ 0 w 2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7">
                  <a:moveTo>
                    <a:pt x="0" y="0"/>
                  </a:moveTo>
                  <a:lnTo>
                    <a:pt x="0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4" name="Freeform 183">
              <a:extLst>
                <a:ext uri="{FF2B5EF4-FFF2-40B4-BE49-F238E27FC236}">
                  <a16:creationId xmlns="" xmlns:a16="http://schemas.microsoft.com/office/drawing/2014/main" id="{0AEE4B2B-4A8A-4FA6-A84A-57B76487A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5328" y="6313254"/>
              <a:ext cx="43579" cy="0"/>
            </a:xfrm>
            <a:custGeom>
              <a:avLst/>
              <a:gdLst>
                <a:gd name="T0" fmla="*/ 0 w 27"/>
                <a:gd name="T1" fmla="*/ 0 w 27"/>
                <a:gd name="T2" fmla="*/ 27 w 27"/>
                <a:gd name="T3" fmla="*/ 27 w 27"/>
                <a:gd name="T4" fmla="*/ 0 w 27"/>
                <a:gd name="T5" fmla="*/ 0 w 2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7">
                  <a:moveTo>
                    <a:pt x="0" y="0"/>
                  </a:moveTo>
                  <a:lnTo>
                    <a:pt x="0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GB" sz="1662" kern="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8" name="Gruppieren 74">
            <a:extLst>
              <a:ext uri="{FF2B5EF4-FFF2-40B4-BE49-F238E27FC236}">
                <a16:creationId xmlns="" xmlns:a16="http://schemas.microsoft.com/office/drawing/2014/main" id="{79944813-0841-41F9-A90B-B3D4EAC4A9B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49009" y="4188070"/>
            <a:ext cx="2341685" cy="3160835"/>
            <a:chOff x="9511263" y="2745853"/>
            <a:chExt cx="2819831" cy="4152106"/>
          </a:xfrm>
        </p:grpSpPr>
        <p:grpSp>
          <p:nvGrpSpPr>
            <p:cNvPr id="59431" name="Gruppieren 79">
              <a:extLst>
                <a:ext uri="{FF2B5EF4-FFF2-40B4-BE49-F238E27FC236}">
                  <a16:creationId xmlns="" xmlns:a16="http://schemas.microsoft.com/office/drawing/2014/main" id="{CA0BE3FD-1F2A-4759-9845-372AAEC990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46629" y="2745853"/>
              <a:ext cx="1584465" cy="1896956"/>
              <a:chOff x="7563644" y="1477833"/>
              <a:chExt cx="2405569" cy="2880000"/>
            </a:xfrm>
          </p:grpSpPr>
          <p:sp>
            <p:nvSpPr>
              <p:cNvPr id="34" name="Abgerundetes Rechteck 80">
                <a:extLst>
                  <a:ext uri="{FF2B5EF4-FFF2-40B4-BE49-F238E27FC236}">
                    <a16:creationId xmlns="" xmlns:a16="http://schemas.microsoft.com/office/drawing/2014/main" id="{58C44E9B-5F0C-4F24-AF20-B952822D1299}"/>
                  </a:ext>
                </a:extLst>
              </p:cNvPr>
              <p:cNvSpPr/>
              <p:nvPr/>
            </p:nvSpPr>
            <p:spPr bwMode="auto">
              <a:xfrm>
                <a:off x="7582177" y="1477833"/>
                <a:ext cx="107162" cy="2878656"/>
              </a:xfrm>
              <a:prstGeom prst="roundRect">
                <a:avLst>
                  <a:gd name="adj" fmla="val 50000"/>
                </a:avLst>
              </a:prstGeom>
              <a:solidFill>
                <a:srgbClr val="F0F0F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e-DE" sz="1662" kern="0" dirty="0">
                  <a:solidFill>
                    <a:srgbClr val="808080"/>
                  </a:solidFill>
                  <a:latin typeface="Arial"/>
                </a:endParaRPr>
              </a:p>
            </p:txBody>
          </p:sp>
          <p:sp>
            <p:nvSpPr>
              <p:cNvPr id="35" name="Abgerundetes Rechteck 81">
                <a:extLst>
                  <a:ext uri="{FF2B5EF4-FFF2-40B4-BE49-F238E27FC236}">
                    <a16:creationId xmlns="" xmlns:a16="http://schemas.microsoft.com/office/drawing/2014/main" id="{00CE9542-F895-432C-AE1A-DDB53549098D}"/>
                  </a:ext>
                </a:extLst>
              </p:cNvPr>
              <p:cNvSpPr/>
              <p:nvPr/>
            </p:nvSpPr>
            <p:spPr bwMode="auto">
              <a:xfrm>
                <a:off x="7563423" y="1539206"/>
                <a:ext cx="144669" cy="1326812"/>
              </a:xfrm>
              <a:prstGeom prst="roundRect">
                <a:avLst>
                  <a:gd name="adj" fmla="val 0"/>
                </a:avLst>
              </a:prstGeom>
              <a:solidFill>
                <a:srgbClr val="808080"/>
              </a:solidFill>
              <a:ln w="25400" cap="flat" cmpd="sng" algn="ctr">
                <a:noFill/>
                <a:prstDash val="solid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e-DE" sz="1662" kern="0" dirty="0">
                  <a:solidFill>
                    <a:srgbClr val="808080"/>
                  </a:solidFill>
                  <a:latin typeface="Arial"/>
                </a:endParaRPr>
              </a:p>
            </p:txBody>
          </p:sp>
          <p:sp>
            <p:nvSpPr>
              <p:cNvPr id="36" name="Freeform 6">
                <a:extLst>
                  <a:ext uri="{FF2B5EF4-FFF2-40B4-BE49-F238E27FC236}">
                    <a16:creationId xmlns="" xmlns:a16="http://schemas.microsoft.com/office/drawing/2014/main" id="{31762423-3359-411A-B837-17E56F896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092" y="1539206"/>
                <a:ext cx="2261121" cy="1849937"/>
              </a:xfrm>
              <a:custGeom>
                <a:avLst/>
                <a:gdLst>
                  <a:gd name="T0" fmla="*/ 504 w 534"/>
                  <a:gd name="T1" fmla="*/ 189 h 418"/>
                  <a:gd name="T2" fmla="*/ 0 w 534"/>
                  <a:gd name="T3" fmla="*/ 0 h 418"/>
                  <a:gd name="T4" fmla="*/ 0 w 534"/>
                  <a:gd name="T5" fmla="*/ 418 h 418"/>
                  <a:gd name="T6" fmla="*/ 504 w 534"/>
                  <a:gd name="T7" fmla="*/ 229 h 418"/>
                  <a:gd name="T8" fmla="*/ 504 w 534"/>
                  <a:gd name="T9" fmla="*/ 189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4" h="418">
                    <a:moveTo>
                      <a:pt x="504" y="189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18"/>
                      <a:pt x="0" y="418"/>
                      <a:pt x="0" y="418"/>
                    </a:cubicBezTo>
                    <a:cubicBezTo>
                      <a:pt x="504" y="229"/>
                      <a:pt x="504" y="229"/>
                      <a:pt x="504" y="229"/>
                    </a:cubicBezTo>
                    <a:cubicBezTo>
                      <a:pt x="534" y="218"/>
                      <a:pt x="534" y="200"/>
                      <a:pt x="504" y="189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lIns="66462" tIns="66462" rIns="265846" bIns="66462" anchor="ctr"/>
              <a:lstStyle/>
              <a:p>
                <a:pPr>
                  <a:defRPr/>
                </a:pPr>
                <a:r>
                  <a:rPr lang="de-DE" sz="1662" kern="0" dirty="0">
                    <a:latin typeface="Gill Sans Infant Std" panose="020B0502020104020203" pitchFamily="34" charset="0"/>
                  </a:rPr>
                  <a:t>In house</a:t>
                </a:r>
              </a:p>
              <a:p>
                <a:pPr>
                  <a:defRPr/>
                </a:pPr>
                <a:r>
                  <a:rPr lang="de-DE" sz="1662" kern="0" dirty="0">
                    <a:latin typeface="Gill Sans Infant Std" panose="020B0502020104020203" pitchFamily="34" charset="0"/>
                  </a:rPr>
                  <a:t>0 – 5 m</a:t>
                </a:r>
              </a:p>
            </p:txBody>
          </p:sp>
        </p:grpSp>
        <p:sp>
          <p:nvSpPr>
            <p:cNvPr id="33" name="Rechteck 77">
              <a:extLst>
                <a:ext uri="{FF2B5EF4-FFF2-40B4-BE49-F238E27FC236}">
                  <a16:creationId xmlns="" xmlns:a16="http://schemas.microsoft.com/office/drawing/2014/main" id="{BC45D6F5-71FC-47DD-9EA4-E7D6FAA8740B}"/>
                </a:ext>
              </a:extLst>
            </p:cNvPr>
            <p:cNvSpPr/>
            <p:nvPr/>
          </p:nvSpPr>
          <p:spPr bwMode="auto">
            <a:xfrm>
              <a:off x="9511263" y="4641924"/>
              <a:ext cx="1282865" cy="2256035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1270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 sz="1662" kern="0" dirty="0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2" name="Graphic 5" descr="Home">
            <a:extLst>
              <a:ext uri="{FF2B5EF4-FFF2-40B4-BE49-F238E27FC236}">
                <a16:creationId xmlns="" xmlns:a16="http://schemas.microsoft.com/office/drawing/2014/main" id="{F1E3053E-95D9-494E-AD94-1D5110300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908" y="4639409"/>
            <a:ext cx="1639766" cy="1641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Graphic 7" descr="Walk">
            <a:extLst>
              <a:ext uri="{FF2B5EF4-FFF2-40B4-BE49-F238E27FC236}">
                <a16:creationId xmlns="" xmlns:a16="http://schemas.microsoft.com/office/drawing/2014/main" id="{43FEC7A9-7D4B-47CB-A591-9C72B0245E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954" y="4706815"/>
            <a:ext cx="844062" cy="84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6" name="Gruppieren 74">
            <a:extLst>
              <a:ext uri="{FF2B5EF4-FFF2-40B4-BE49-F238E27FC236}">
                <a16:creationId xmlns="" xmlns:a16="http://schemas.microsoft.com/office/drawing/2014/main" id="{6BA3D386-D745-42E6-A630-B3F8FF3A360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92521" y="2907324"/>
            <a:ext cx="2341685" cy="2709497"/>
            <a:chOff x="9511263" y="2745853"/>
            <a:chExt cx="2819831" cy="4152106"/>
          </a:xfrm>
        </p:grpSpPr>
        <p:grpSp>
          <p:nvGrpSpPr>
            <p:cNvPr id="59426" name="Gruppieren 79">
              <a:extLst>
                <a:ext uri="{FF2B5EF4-FFF2-40B4-BE49-F238E27FC236}">
                  <a16:creationId xmlns="" xmlns:a16="http://schemas.microsoft.com/office/drawing/2014/main" id="{E037451D-2891-4F88-920A-3B67E7A670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46629" y="2745853"/>
              <a:ext cx="1584465" cy="1896956"/>
              <a:chOff x="7563644" y="1477833"/>
              <a:chExt cx="2405569" cy="2880000"/>
            </a:xfrm>
          </p:grpSpPr>
          <p:sp>
            <p:nvSpPr>
              <p:cNvPr id="99" name="Abgerundetes Rechteck 80">
                <a:extLst>
                  <a:ext uri="{FF2B5EF4-FFF2-40B4-BE49-F238E27FC236}">
                    <a16:creationId xmlns="" xmlns:a16="http://schemas.microsoft.com/office/drawing/2014/main" id="{BEEF1FB7-C1BB-43CD-9CF1-F981CFD0440E}"/>
                  </a:ext>
                </a:extLst>
              </p:cNvPr>
              <p:cNvSpPr/>
              <p:nvPr/>
            </p:nvSpPr>
            <p:spPr bwMode="auto">
              <a:xfrm>
                <a:off x="7582175" y="1477833"/>
                <a:ext cx="107162" cy="2880870"/>
              </a:xfrm>
              <a:prstGeom prst="roundRect">
                <a:avLst>
                  <a:gd name="adj" fmla="val 50000"/>
                </a:avLst>
              </a:prstGeom>
              <a:solidFill>
                <a:srgbClr val="F0F0F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e-DE" sz="1662" kern="0" dirty="0">
                  <a:solidFill>
                    <a:srgbClr val="808080"/>
                  </a:solidFill>
                  <a:latin typeface="Arial"/>
                </a:endParaRPr>
              </a:p>
            </p:txBody>
          </p:sp>
          <p:sp>
            <p:nvSpPr>
              <p:cNvPr id="100" name="Abgerundetes Rechteck 81">
                <a:extLst>
                  <a:ext uri="{FF2B5EF4-FFF2-40B4-BE49-F238E27FC236}">
                    <a16:creationId xmlns="" xmlns:a16="http://schemas.microsoft.com/office/drawing/2014/main" id="{0DC0A356-7962-445C-9F48-C5740FA8CD71}"/>
                  </a:ext>
                </a:extLst>
              </p:cNvPr>
              <p:cNvSpPr/>
              <p:nvPr/>
            </p:nvSpPr>
            <p:spPr bwMode="auto">
              <a:xfrm>
                <a:off x="7563423" y="1539201"/>
                <a:ext cx="144669" cy="1329632"/>
              </a:xfrm>
              <a:prstGeom prst="roundRect">
                <a:avLst>
                  <a:gd name="adj" fmla="val 0"/>
                </a:avLst>
              </a:prstGeom>
              <a:solidFill>
                <a:srgbClr val="808080"/>
              </a:solidFill>
              <a:ln w="25400" cap="flat" cmpd="sng" algn="ctr">
                <a:noFill/>
                <a:prstDash val="solid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e-DE" sz="1662" kern="0" dirty="0">
                  <a:solidFill>
                    <a:srgbClr val="808080"/>
                  </a:solidFill>
                  <a:latin typeface="Arial"/>
                </a:endParaRPr>
              </a:p>
            </p:txBody>
          </p:sp>
          <p:sp>
            <p:nvSpPr>
              <p:cNvPr id="101" name="Freeform 6">
                <a:extLst>
                  <a:ext uri="{FF2B5EF4-FFF2-40B4-BE49-F238E27FC236}">
                    <a16:creationId xmlns="" xmlns:a16="http://schemas.microsoft.com/office/drawing/2014/main" id="{AB9F4AB0-1C7D-449F-9538-3B2412BB2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092" y="1539201"/>
                <a:ext cx="2261121" cy="1851258"/>
              </a:xfrm>
              <a:custGeom>
                <a:avLst/>
                <a:gdLst>
                  <a:gd name="T0" fmla="*/ 504 w 534"/>
                  <a:gd name="T1" fmla="*/ 189 h 418"/>
                  <a:gd name="T2" fmla="*/ 0 w 534"/>
                  <a:gd name="T3" fmla="*/ 0 h 418"/>
                  <a:gd name="T4" fmla="*/ 0 w 534"/>
                  <a:gd name="T5" fmla="*/ 418 h 418"/>
                  <a:gd name="T6" fmla="*/ 504 w 534"/>
                  <a:gd name="T7" fmla="*/ 229 h 418"/>
                  <a:gd name="T8" fmla="*/ 504 w 534"/>
                  <a:gd name="T9" fmla="*/ 189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4" h="418">
                    <a:moveTo>
                      <a:pt x="504" y="189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18"/>
                      <a:pt x="0" y="418"/>
                      <a:pt x="0" y="418"/>
                    </a:cubicBezTo>
                    <a:cubicBezTo>
                      <a:pt x="504" y="229"/>
                      <a:pt x="504" y="229"/>
                      <a:pt x="504" y="229"/>
                    </a:cubicBezTo>
                    <a:cubicBezTo>
                      <a:pt x="534" y="218"/>
                      <a:pt x="534" y="200"/>
                      <a:pt x="504" y="189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lIns="66462" tIns="66462" rIns="265846" bIns="66462" anchor="ctr"/>
              <a:lstStyle/>
              <a:p>
                <a:pPr>
                  <a:defRPr/>
                </a:pPr>
                <a:r>
                  <a:rPr lang="de-DE" sz="1662" kern="0" dirty="0">
                    <a:latin typeface="Gill Sans Infant Std" panose="020B0502020104020203" pitchFamily="34" charset="0"/>
                  </a:rPr>
                  <a:t>Distant</a:t>
                </a:r>
              </a:p>
              <a:p>
                <a:pPr>
                  <a:defRPr/>
                </a:pPr>
                <a:r>
                  <a:rPr lang="de-DE" sz="1662" kern="0" dirty="0">
                    <a:latin typeface="Gill Sans Infant Std" panose="020B0502020104020203" pitchFamily="34" charset="0"/>
                  </a:rPr>
                  <a:t>1hr – 2 hr</a:t>
                </a:r>
              </a:p>
            </p:txBody>
          </p:sp>
        </p:grpSp>
        <p:sp>
          <p:nvSpPr>
            <p:cNvPr id="98" name="Rechteck 77">
              <a:extLst>
                <a:ext uri="{FF2B5EF4-FFF2-40B4-BE49-F238E27FC236}">
                  <a16:creationId xmlns="" xmlns:a16="http://schemas.microsoft.com/office/drawing/2014/main" id="{D2219B88-983F-4EBB-B5C8-F76B1CCC17B8}"/>
                </a:ext>
              </a:extLst>
            </p:cNvPr>
            <p:cNvSpPr/>
            <p:nvPr/>
          </p:nvSpPr>
          <p:spPr bwMode="auto">
            <a:xfrm>
              <a:off x="9511263" y="4643382"/>
              <a:ext cx="1282864" cy="2254577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1270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 sz="1662" kern="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02" name="Gruppieren 41">
            <a:extLst>
              <a:ext uri="{FF2B5EF4-FFF2-40B4-BE49-F238E27FC236}">
                <a16:creationId xmlns="" xmlns:a16="http://schemas.microsoft.com/office/drawing/2014/main" id="{9393D498-6163-4C16-BC99-FE101E126146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2765181" y="1836128"/>
            <a:ext cx="1348154" cy="1159119"/>
            <a:chOff x="11004595" y="3179319"/>
            <a:chExt cx="2059672" cy="3514850"/>
          </a:xfrm>
        </p:grpSpPr>
        <p:sp>
          <p:nvSpPr>
            <p:cNvPr id="103" name="Rechteck 42">
              <a:extLst>
                <a:ext uri="{FF2B5EF4-FFF2-40B4-BE49-F238E27FC236}">
                  <a16:creationId xmlns="" xmlns:a16="http://schemas.microsoft.com/office/drawing/2014/main" id="{653FCB1A-551F-4964-8E23-C1261C8A124B}"/>
                </a:ext>
              </a:extLst>
            </p:cNvPr>
            <p:cNvSpPr/>
            <p:nvPr/>
          </p:nvSpPr>
          <p:spPr bwMode="auto">
            <a:xfrm>
              <a:off x="11004595" y="3823633"/>
              <a:ext cx="1289534" cy="2252883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1270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 sz="1662" kern="0" dirty="0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59422" name="Gruppieren 43">
              <a:extLst>
                <a:ext uri="{FF2B5EF4-FFF2-40B4-BE49-F238E27FC236}">
                  <a16:creationId xmlns="" xmlns:a16="http://schemas.microsoft.com/office/drawing/2014/main" id="{11DAFEA8-BD68-459A-A79C-BF0DC589F8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68368" y="3179319"/>
              <a:ext cx="1995899" cy="3514850"/>
              <a:chOff x="8052122" y="2135933"/>
              <a:chExt cx="3030220" cy="5336308"/>
            </a:xfrm>
          </p:grpSpPr>
          <p:sp>
            <p:nvSpPr>
              <p:cNvPr id="106" name="Freeform 6">
                <a:extLst>
                  <a:ext uri="{FF2B5EF4-FFF2-40B4-BE49-F238E27FC236}">
                    <a16:creationId xmlns="" xmlns:a16="http://schemas.microsoft.com/office/drawing/2014/main" id="{A630FB0E-E50E-4401-B541-AE97FBA7A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3227" y="2135933"/>
                <a:ext cx="2889115" cy="4061263"/>
              </a:xfrm>
              <a:custGeom>
                <a:avLst/>
                <a:gdLst>
                  <a:gd name="T0" fmla="*/ 504 w 534"/>
                  <a:gd name="T1" fmla="*/ 189 h 418"/>
                  <a:gd name="T2" fmla="*/ 0 w 534"/>
                  <a:gd name="T3" fmla="*/ 0 h 418"/>
                  <a:gd name="T4" fmla="*/ 0 w 534"/>
                  <a:gd name="T5" fmla="*/ 418 h 418"/>
                  <a:gd name="T6" fmla="*/ 504 w 534"/>
                  <a:gd name="T7" fmla="*/ 229 h 418"/>
                  <a:gd name="T8" fmla="*/ 504 w 534"/>
                  <a:gd name="T9" fmla="*/ 189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4" h="418">
                    <a:moveTo>
                      <a:pt x="504" y="189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18"/>
                      <a:pt x="0" y="418"/>
                      <a:pt x="0" y="418"/>
                    </a:cubicBezTo>
                    <a:cubicBezTo>
                      <a:pt x="504" y="229"/>
                      <a:pt x="504" y="229"/>
                      <a:pt x="504" y="229"/>
                    </a:cubicBezTo>
                    <a:cubicBezTo>
                      <a:pt x="534" y="218"/>
                      <a:pt x="534" y="200"/>
                      <a:pt x="504" y="189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lIns="49846" tIns="66462" rIns="265846" bIns="66462" anchor="ctr"/>
              <a:lstStyle/>
              <a:p>
                <a:pPr marL="413249">
                  <a:defRPr/>
                </a:pPr>
                <a:r>
                  <a:rPr lang="de-DE" sz="1662" kern="0" dirty="0">
                    <a:solidFill>
                      <a:schemeClr val="bg1"/>
                    </a:solidFill>
                    <a:latin typeface="Gill Sans Infant Std" panose="020B0502020104020203" pitchFamily="34" charset="0"/>
                  </a:rPr>
                  <a:t>Remote</a:t>
                </a:r>
              </a:p>
              <a:p>
                <a:pPr marL="413249">
                  <a:defRPr/>
                </a:pPr>
                <a:r>
                  <a:rPr lang="de-DE" sz="1662" kern="0" dirty="0">
                    <a:solidFill>
                      <a:schemeClr val="bg1"/>
                    </a:solidFill>
                    <a:latin typeface="Gill Sans Infant Std" panose="020B0502020104020203" pitchFamily="34" charset="0"/>
                  </a:rPr>
                  <a:t>2hr – 5hr</a:t>
                </a:r>
              </a:p>
            </p:txBody>
          </p:sp>
          <p:sp>
            <p:nvSpPr>
              <p:cNvPr id="107" name="Abgerundetes Rechteck 45">
                <a:extLst>
                  <a:ext uri="{FF2B5EF4-FFF2-40B4-BE49-F238E27FC236}">
                    <a16:creationId xmlns="" xmlns:a16="http://schemas.microsoft.com/office/drawing/2014/main" id="{5ADA80E2-0AA9-40D2-9FD3-523A97B0E58D}"/>
                  </a:ext>
                </a:extLst>
              </p:cNvPr>
              <p:cNvSpPr/>
              <p:nvPr/>
            </p:nvSpPr>
            <p:spPr bwMode="auto">
              <a:xfrm>
                <a:off x="8067467" y="3114142"/>
                <a:ext cx="108767" cy="4358099"/>
              </a:xfrm>
              <a:prstGeom prst="roundRect">
                <a:avLst>
                  <a:gd name="adj" fmla="val 50000"/>
                </a:avLst>
              </a:prstGeom>
              <a:solidFill>
                <a:srgbClr val="F0F0F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e-DE" sz="1662" kern="0" dirty="0">
                  <a:solidFill>
                    <a:srgbClr val="808080"/>
                  </a:solidFill>
                  <a:latin typeface="Arial"/>
                </a:endParaRPr>
              </a:p>
            </p:txBody>
          </p:sp>
          <p:sp>
            <p:nvSpPr>
              <p:cNvPr id="108" name="Abgerundetes Rechteck 46">
                <a:extLst>
                  <a:ext uri="{FF2B5EF4-FFF2-40B4-BE49-F238E27FC236}">
                    <a16:creationId xmlns="" xmlns:a16="http://schemas.microsoft.com/office/drawing/2014/main" id="{F27200C9-B075-4B73-B606-775DF9722B7E}"/>
                  </a:ext>
                </a:extLst>
              </p:cNvPr>
              <p:cNvSpPr/>
              <p:nvPr/>
            </p:nvSpPr>
            <p:spPr bwMode="auto">
              <a:xfrm>
                <a:off x="8050471" y="2351814"/>
                <a:ext cx="142756" cy="2138570"/>
              </a:xfrm>
              <a:prstGeom prst="roundRect">
                <a:avLst>
                  <a:gd name="adj" fmla="val 0"/>
                </a:avLst>
              </a:prstGeom>
              <a:solidFill>
                <a:srgbClr val="808080"/>
              </a:solidFill>
              <a:ln w="1270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de-DE" sz="1662" kern="0" dirty="0">
                  <a:solidFill>
                    <a:srgbClr val="808080"/>
                  </a:solidFill>
                  <a:latin typeface="Arial"/>
                </a:endParaRPr>
              </a:p>
            </p:txBody>
          </p:sp>
        </p:grpSp>
      </p:grpSp>
      <p:grpSp>
        <p:nvGrpSpPr>
          <p:cNvPr id="109" name="Gruppieren 74">
            <a:extLst>
              <a:ext uri="{FF2B5EF4-FFF2-40B4-BE49-F238E27FC236}">
                <a16:creationId xmlns="" xmlns:a16="http://schemas.microsoft.com/office/drawing/2014/main" id="{655E3D22-5E9E-4B03-B88C-F55C55274B3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921369" y="1526931"/>
            <a:ext cx="2721220" cy="2272812"/>
            <a:chOff x="9311153" y="2579509"/>
            <a:chExt cx="3275646" cy="4389345"/>
          </a:xfrm>
        </p:grpSpPr>
        <p:grpSp>
          <p:nvGrpSpPr>
            <p:cNvPr id="59416" name="Gruppieren 79">
              <a:extLst>
                <a:ext uri="{FF2B5EF4-FFF2-40B4-BE49-F238E27FC236}">
                  <a16:creationId xmlns="" xmlns:a16="http://schemas.microsoft.com/office/drawing/2014/main" id="{F6E85D9F-51CE-43BD-8442-2BC8BF15FB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46628" y="2579509"/>
              <a:ext cx="1840171" cy="2220723"/>
              <a:chOff x="7563644" y="1225286"/>
              <a:chExt cx="2793788" cy="3371551"/>
            </a:xfrm>
          </p:grpSpPr>
          <p:sp>
            <p:nvSpPr>
              <p:cNvPr id="112" name="Abgerundetes Rechteck 80">
                <a:extLst>
                  <a:ext uri="{FF2B5EF4-FFF2-40B4-BE49-F238E27FC236}">
                    <a16:creationId xmlns="" xmlns:a16="http://schemas.microsoft.com/office/drawing/2014/main" id="{470423B4-35C6-43E9-B41B-3EBFDA7279BF}"/>
                  </a:ext>
                </a:extLst>
              </p:cNvPr>
              <p:cNvSpPr/>
              <p:nvPr/>
            </p:nvSpPr>
            <p:spPr bwMode="auto">
              <a:xfrm>
                <a:off x="7582961" y="1478786"/>
                <a:ext cx="107122" cy="3119318"/>
              </a:xfrm>
              <a:prstGeom prst="roundRect">
                <a:avLst>
                  <a:gd name="adj" fmla="val 50000"/>
                </a:avLst>
              </a:prstGeom>
              <a:solidFill>
                <a:srgbClr val="F0F0F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e-DE" sz="1662" kern="0" dirty="0">
                  <a:solidFill>
                    <a:srgbClr val="808080"/>
                  </a:solidFill>
                  <a:latin typeface="Arial"/>
                </a:endParaRPr>
              </a:p>
            </p:txBody>
          </p:sp>
          <p:sp>
            <p:nvSpPr>
              <p:cNvPr id="113" name="Abgerundetes Rechteck 81">
                <a:extLst>
                  <a:ext uri="{FF2B5EF4-FFF2-40B4-BE49-F238E27FC236}">
                    <a16:creationId xmlns="" xmlns:a16="http://schemas.microsoft.com/office/drawing/2014/main" id="{A1FC3083-F2F3-4FDB-A42F-2D503814E691}"/>
                  </a:ext>
                </a:extLst>
              </p:cNvPr>
              <p:cNvSpPr/>
              <p:nvPr/>
            </p:nvSpPr>
            <p:spPr bwMode="auto">
              <a:xfrm>
                <a:off x="7564214" y="1315516"/>
                <a:ext cx="144615" cy="1559658"/>
              </a:xfrm>
              <a:prstGeom prst="roundRect">
                <a:avLst>
                  <a:gd name="adj" fmla="val 0"/>
                </a:avLst>
              </a:prstGeom>
              <a:solidFill>
                <a:srgbClr val="808080"/>
              </a:solidFill>
              <a:ln w="25400" cap="flat" cmpd="sng" algn="ctr">
                <a:noFill/>
                <a:prstDash val="solid"/>
                <a:headEnd/>
                <a:tailEnd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e-DE" sz="1662" kern="0" dirty="0">
                  <a:solidFill>
                    <a:srgbClr val="808080"/>
                  </a:solidFill>
                  <a:latin typeface="Arial"/>
                </a:endParaRPr>
              </a:p>
            </p:txBody>
          </p:sp>
          <p:sp>
            <p:nvSpPr>
              <p:cNvPr id="114" name="Freeform 6">
                <a:extLst>
                  <a:ext uri="{FF2B5EF4-FFF2-40B4-BE49-F238E27FC236}">
                    <a16:creationId xmlns="" xmlns:a16="http://schemas.microsoft.com/office/drawing/2014/main" id="{1385B90F-5644-46E0-97CD-F5F873BC35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829" y="1225286"/>
                <a:ext cx="2648603" cy="2964641"/>
              </a:xfrm>
              <a:custGeom>
                <a:avLst/>
                <a:gdLst>
                  <a:gd name="T0" fmla="*/ 504 w 534"/>
                  <a:gd name="T1" fmla="*/ 189 h 418"/>
                  <a:gd name="T2" fmla="*/ 0 w 534"/>
                  <a:gd name="T3" fmla="*/ 0 h 418"/>
                  <a:gd name="T4" fmla="*/ 0 w 534"/>
                  <a:gd name="T5" fmla="*/ 418 h 418"/>
                  <a:gd name="T6" fmla="*/ 504 w 534"/>
                  <a:gd name="T7" fmla="*/ 229 h 418"/>
                  <a:gd name="T8" fmla="*/ 504 w 534"/>
                  <a:gd name="T9" fmla="*/ 189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4" h="418">
                    <a:moveTo>
                      <a:pt x="504" y="189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18"/>
                      <a:pt x="0" y="418"/>
                      <a:pt x="0" y="418"/>
                    </a:cubicBezTo>
                    <a:cubicBezTo>
                      <a:pt x="504" y="229"/>
                      <a:pt x="504" y="229"/>
                      <a:pt x="504" y="229"/>
                    </a:cubicBezTo>
                    <a:cubicBezTo>
                      <a:pt x="534" y="218"/>
                      <a:pt x="534" y="200"/>
                      <a:pt x="504" y="189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lIns="66462" tIns="66462" rIns="265846" bIns="66462" anchor="ctr"/>
              <a:lstStyle/>
              <a:p>
                <a:pPr>
                  <a:defRPr/>
                </a:pPr>
                <a:r>
                  <a:rPr lang="de-DE" sz="1662" kern="0" dirty="0">
                    <a:solidFill>
                      <a:schemeClr val="bg1"/>
                    </a:solidFill>
                    <a:latin typeface="Gill Sans Infant Std" panose="020B0502020104020203" pitchFamily="34" charset="0"/>
                  </a:rPr>
                  <a:t>Very Remote</a:t>
                </a:r>
              </a:p>
              <a:p>
                <a:pPr>
                  <a:defRPr/>
                </a:pPr>
                <a:r>
                  <a:rPr lang="de-DE" sz="1662" kern="0" dirty="0">
                    <a:solidFill>
                      <a:schemeClr val="bg1"/>
                    </a:solidFill>
                    <a:latin typeface="Gill Sans Infant Std" panose="020B0502020104020203" pitchFamily="34" charset="0"/>
                  </a:rPr>
                  <a:t>&lt;5hr</a:t>
                </a:r>
              </a:p>
            </p:txBody>
          </p:sp>
        </p:grpSp>
        <p:sp>
          <p:nvSpPr>
            <p:cNvPr id="111" name="Rechteck 77">
              <a:extLst>
                <a:ext uri="{FF2B5EF4-FFF2-40B4-BE49-F238E27FC236}">
                  <a16:creationId xmlns="" xmlns:a16="http://schemas.microsoft.com/office/drawing/2014/main" id="{ED9D29D3-98FF-411F-A226-3AFCE0822E17}"/>
                </a:ext>
              </a:extLst>
            </p:cNvPr>
            <p:cNvSpPr/>
            <p:nvPr/>
          </p:nvSpPr>
          <p:spPr bwMode="auto">
            <a:xfrm>
              <a:off x="9311153" y="4713336"/>
              <a:ext cx="1282388" cy="2255518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1270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 sz="1662" kern="0" dirty="0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6" name="Graphic 5" descr="Hike">
            <a:extLst>
              <a:ext uri="{FF2B5EF4-FFF2-40B4-BE49-F238E27FC236}">
                <a16:creationId xmlns="" xmlns:a16="http://schemas.microsoft.com/office/drawing/2014/main" id="{2399A85E-3CAB-4C1D-8294-657B971CB2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238" y="3637084"/>
            <a:ext cx="844062" cy="84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phic 7" descr="Bus">
            <a:extLst>
              <a:ext uri="{FF2B5EF4-FFF2-40B4-BE49-F238E27FC236}">
                <a16:creationId xmlns="" xmlns:a16="http://schemas.microsoft.com/office/drawing/2014/main" id="{8312E41A-A1AD-4F39-81E1-35F5D80C63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458" y="2596661"/>
            <a:ext cx="844062" cy="84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phic 9" descr="Rocket">
            <a:extLst>
              <a:ext uri="{FF2B5EF4-FFF2-40B4-BE49-F238E27FC236}">
                <a16:creationId xmlns="" xmlns:a16="http://schemas.microsoft.com/office/drawing/2014/main" id="{1F333E55-82EE-4336-8685-BC3697FE50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131" y="2198077"/>
            <a:ext cx="844062" cy="84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2" name="Rectangle 59391">
            <a:extLst>
              <a:ext uri="{FF2B5EF4-FFF2-40B4-BE49-F238E27FC236}">
                <a16:creationId xmlns="" xmlns:a16="http://schemas.microsoft.com/office/drawing/2014/main" id="{4C8BAA1B-1390-4BB2-8C71-1C2D787AFE51}"/>
              </a:ext>
            </a:extLst>
          </p:cNvPr>
          <p:cNvSpPr/>
          <p:nvPr/>
        </p:nvSpPr>
        <p:spPr>
          <a:xfrm>
            <a:off x="7970227" y="4438651"/>
            <a:ext cx="2291862" cy="1112226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5000"/>
              </a:lnSpc>
              <a:spcAft>
                <a:spcPts val="369"/>
              </a:spcAft>
              <a:buClr>
                <a:srgbClr val="808080"/>
              </a:buClr>
              <a:defRPr/>
            </a:pPr>
            <a:r>
              <a:rPr lang="en-US" sz="1846" kern="0" noProof="1">
                <a:solidFill>
                  <a:schemeClr val="tx1"/>
                </a:solidFill>
                <a:latin typeface="Gill Sans Infant Std" panose="020B0502020104020203" pitchFamily="34" charset="0"/>
                <a:cs typeface="Arial" charset="0"/>
              </a:rPr>
              <a:t>CVA suitable to needs, if main source is market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="" xmlns:a16="http://schemas.microsoft.com/office/drawing/2014/main" id="{550FED3A-89C8-400F-869F-7DC117A7C368}"/>
              </a:ext>
            </a:extLst>
          </p:cNvPr>
          <p:cNvSpPr/>
          <p:nvPr/>
        </p:nvSpPr>
        <p:spPr>
          <a:xfrm>
            <a:off x="7970227" y="3031881"/>
            <a:ext cx="2291862" cy="1112226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5000"/>
              </a:lnSpc>
              <a:spcAft>
                <a:spcPts val="369"/>
              </a:spcAft>
              <a:buClr>
                <a:srgbClr val="808080"/>
              </a:buClr>
              <a:defRPr/>
            </a:pPr>
            <a:r>
              <a:rPr lang="en-US" sz="1846" kern="0" noProof="1">
                <a:solidFill>
                  <a:schemeClr val="tx1"/>
                </a:solidFill>
                <a:latin typeface="Gill Sans Infant Std" panose="020B0502020104020203" pitchFamily="34" charset="0"/>
                <a:cs typeface="Arial" charset="0"/>
              </a:rPr>
              <a:t>CVA should be considered 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="" xmlns:a16="http://schemas.microsoft.com/office/drawing/2014/main" id="{8A6B4B14-BD9C-4DF8-A901-840F09B70361}"/>
              </a:ext>
            </a:extLst>
          </p:cNvPr>
          <p:cNvSpPr/>
          <p:nvPr/>
        </p:nvSpPr>
        <p:spPr>
          <a:xfrm>
            <a:off x="7970227" y="1613389"/>
            <a:ext cx="2291862" cy="11122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5000"/>
              </a:lnSpc>
              <a:spcAft>
                <a:spcPts val="369"/>
              </a:spcAft>
              <a:buClr>
                <a:srgbClr val="808080"/>
              </a:buClr>
              <a:defRPr/>
            </a:pPr>
            <a:r>
              <a:rPr lang="en-GB" altLang="en-US" sz="1846" kern="0" dirty="0">
                <a:solidFill>
                  <a:schemeClr val="bg1"/>
                </a:solidFill>
                <a:latin typeface="Gill Sans Infant Std" panose="020B0502020104020203" pitchFamily="34" charset="0"/>
                <a:cs typeface="Arial" charset="0"/>
              </a:rPr>
              <a:t>Cash not suitable, but voucher at traders fair an option</a:t>
            </a:r>
          </a:p>
        </p:txBody>
      </p:sp>
    </p:spTree>
    <p:extLst>
      <p:ext uri="{BB962C8B-B14F-4D97-AF65-F5344CB8AC3E}">
        <p14:creationId xmlns:p14="http://schemas.microsoft.com/office/powerpoint/2010/main" val="20555086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2" grpId="0" animBg="1"/>
      <p:bldP spid="123" grpId="0" animBg="1"/>
      <p:bldP spid="12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>
            <a:extLst>
              <a:ext uri="{FF2B5EF4-FFF2-40B4-BE49-F238E27FC236}">
                <a16:creationId xmlns="" xmlns:a16="http://schemas.microsoft.com/office/drawing/2014/main" id="{38F3CD13-73DD-4D79-BD7F-21D212250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2: Measuring Severity of </a:t>
            </a:r>
            <a:r>
              <a:rPr lang="en-US" dirty="0" smtClean="0"/>
              <a:t>Needs. </a:t>
            </a:r>
            <a:r>
              <a:rPr lang="en-GB" altLang="en-US" dirty="0" smtClean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Example </a:t>
            </a:r>
            <a:r>
              <a:rPr lang="en-GB" altLang="en-US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of distance from BNA in Ethiopia (2018)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C9C41F30-F5D7-44F9-AC47-49A5F38D28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567"/>
          <a:stretch/>
        </p:blipFill>
        <p:spPr>
          <a:xfrm>
            <a:off x="2711624" y="1988841"/>
            <a:ext cx="7424828" cy="407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68910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</a:t>
            </a:r>
            <a:r>
              <a:rPr lang="en-US" dirty="0" smtClean="0"/>
              <a:t>3</a:t>
            </a:r>
            <a:r>
              <a:rPr lang="en-US" dirty="0"/>
              <a:t>: Using situational analysis and risk analysis </a:t>
            </a:r>
            <a:r>
              <a:rPr lang="mr-IN" dirty="0"/>
              <a:t>–</a:t>
            </a:r>
            <a:r>
              <a:rPr lang="en-US" dirty="0"/>
              <a:t> Shelter and Cash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 smtClean="0"/>
              <a:t>Situational</a:t>
            </a:r>
            <a:r>
              <a:rPr lang="de-DE" dirty="0" smtClean="0"/>
              <a:t> Analysis </a:t>
            </a:r>
            <a:r>
              <a:rPr lang="de-DE" dirty="0" err="1" smtClean="0"/>
              <a:t>feeds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question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‘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do?‘,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wider </a:t>
            </a:r>
            <a:r>
              <a:rPr lang="de-DE" dirty="0" err="1" smtClean="0"/>
              <a:t>information</a:t>
            </a:r>
            <a:r>
              <a:rPr lang="de-DE" smtClean="0"/>
              <a:t> 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Gill Sans MT (Body)"/>
              <a:cs typeface="Arial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7897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3: Using situational analysis and risk analysis </a:t>
            </a:r>
            <a:r>
              <a:rPr lang="mr-IN" dirty="0"/>
              <a:t>–</a:t>
            </a:r>
            <a:r>
              <a:rPr lang="en-US" dirty="0"/>
              <a:t> Shelter and Cash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 err="1" smtClean="0"/>
              <a:t>Typical</a:t>
            </a:r>
            <a:r>
              <a:rPr lang="de-DE" dirty="0" smtClean="0"/>
              <a:t> </a:t>
            </a:r>
            <a:r>
              <a:rPr lang="de-DE" dirty="0" err="1" smtClean="0"/>
              <a:t>baseline</a:t>
            </a:r>
            <a:r>
              <a:rPr lang="de-DE" dirty="0" smtClean="0"/>
              <a:t>/</a:t>
            </a:r>
            <a:r>
              <a:rPr lang="de-DE" dirty="0" err="1" smtClean="0"/>
              <a:t>pre-emergency</a:t>
            </a:r>
            <a:r>
              <a:rPr lang="de-DE" dirty="0" smtClean="0"/>
              <a:t> </a:t>
            </a:r>
            <a:r>
              <a:rPr lang="de-DE" dirty="0" err="1" smtClean="0"/>
              <a:t>topics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Shelter</a:t>
            </a:r>
            <a:r>
              <a:rPr lang="de-DE" dirty="0" smtClean="0"/>
              <a:t> </a:t>
            </a:r>
            <a:r>
              <a:rPr lang="de-DE" dirty="0" err="1" smtClean="0"/>
              <a:t>situational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dirty="0" smtClean="0"/>
              <a:t>: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Changes in commonly used building techniques or materials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Local building codes, and acceptance of those codes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Levels of training/education (formal and informal) in the construction industry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Gender/household roles in housing self-construction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Markets for construction materials, tools and labour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Levels of access to secure forms of tenure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Environmental issues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Dynamic changes in migration/population movement</a:t>
            </a:r>
          </a:p>
          <a:p>
            <a:pPr marL="400050" lvl="1" indent="0">
              <a:buNone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-- </a:t>
            </a:r>
            <a:r>
              <a:rPr lang="en-GB" sz="3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ill Sans MT (Body)"/>
                <a:cs typeface="Arial" charset="0"/>
              </a:rPr>
              <a:t>What other issues have you referred to, in Cluster work?</a:t>
            </a:r>
            <a:endParaRPr lang="en-GB" sz="3300" b="1" dirty="0">
              <a:solidFill>
                <a:schemeClr val="tx1">
                  <a:lumMod val="75000"/>
                  <a:lumOff val="25000"/>
                </a:schemeClr>
              </a:solidFill>
              <a:latin typeface="Gill Sans MT (Body)"/>
              <a:cs typeface="Arial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6364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</a:t>
            </a:r>
            <a:r>
              <a:rPr lang="en-US" dirty="0" smtClean="0"/>
              <a:t>3 review: </a:t>
            </a:r>
            <a:r>
              <a:rPr lang="en-US" dirty="0" smtClean="0"/>
              <a:t>The MPC </a:t>
            </a:r>
            <a:r>
              <a:rPr lang="en-US" dirty="0" err="1" smtClean="0"/>
              <a:t>Programme</a:t>
            </a:r>
            <a:r>
              <a:rPr lang="en-US" dirty="0" smtClean="0"/>
              <a:t>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65384" y="1632933"/>
            <a:ext cx="4261231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EMERGENCY PREPAREDNESS ASSESSMENTS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30356" y="2587123"/>
            <a:ext cx="2116092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SITUATION ANALYSIS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35348" y="3544919"/>
            <a:ext cx="4521302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RESPONSE OPTIONS ANALYSIS AND PLANNING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63789" y="5394022"/>
            <a:ext cx="3264420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PROGRAMME IMPLEMENTATION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69376" y="4461673"/>
            <a:ext cx="2253246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PROGRAMME DESIGN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5646086" y="2006102"/>
            <a:ext cx="484632" cy="6324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5646086" y="2947201"/>
            <a:ext cx="484632" cy="6324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5646086" y="3914251"/>
            <a:ext cx="484632" cy="6324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5664912" y="4828503"/>
            <a:ext cx="484632" cy="6324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228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</a:t>
            </a:r>
            <a:r>
              <a:rPr lang="en-US" dirty="0" smtClean="0"/>
              <a:t>3 review: </a:t>
            </a:r>
            <a:r>
              <a:rPr lang="en-US" dirty="0" smtClean="0"/>
              <a:t>Simplified </a:t>
            </a:r>
            <a:r>
              <a:rPr lang="en-US" dirty="0" err="1" smtClean="0"/>
              <a:t>Programme</a:t>
            </a:r>
            <a:r>
              <a:rPr lang="en-US" dirty="0" smtClean="0"/>
              <a:t> Activity Timelines Compared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290829" y="1633048"/>
            <a:ext cx="913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Shelter: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51194" y="1633048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MPC: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44105" y="2063901"/>
            <a:ext cx="3362459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EMERGENCY PREPAREDNESS ASSESSMENTS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893490" y="2433199"/>
            <a:ext cx="1688219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SITUATION ANALYSIS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244105" y="2802497"/>
            <a:ext cx="3555140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RESPONSE OPTIONS ANALYSIS AND PLANNING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838955" y="3147784"/>
            <a:ext cx="1797287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PROGRAMME DESIGN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443365" y="3517082"/>
            <a:ext cx="2588466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PROGRAMME IMPLEMENTATION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911362" y="2791206"/>
            <a:ext cx="1672253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NEEDS ASSESSMENT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11362" y="3160505"/>
            <a:ext cx="1797287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PROGRAMME DESIGN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911363" y="3517082"/>
            <a:ext cx="2998578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EMERGENCY SHELTER INTERVENTIONS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911363" y="3899118"/>
            <a:ext cx="1922065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TRANSITIONAL SHELTER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911363" y="4281154"/>
            <a:ext cx="2723181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RECOVERY AND RECONSTRUCTION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911363" y="4686530"/>
            <a:ext cx="2026260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PREPAREDNESS AND DRR</a:t>
            </a:r>
            <a:endParaRPr lang="en-US" sz="1400" dirty="0"/>
          </a:p>
        </p:txBody>
      </p:sp>
      <p:cxnSp>
        <p:nvCxnSpPr>
          <p:cNvPr id="20" name="Straight Arrow Connector 19"/>
          <p:cNvCxnSpPr>
            <a:stCxn id="13" idx="3"/>
            <a:endCxn id="10" idx="1"/>
          </p:cNvCxnSpPr>
          <p:nvPr/>
        </p:nvCxnSpPr>
        <p:spPr>
          <a:xfrm>
            <a:off x="3583615" y="2945095"/>
            <a:ext cx="3660490" cy="11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1" idx="1"/>
          </p:cNvCxnSpPr>
          <p:nvPr/>
        </p:nvCxnSpPr>
        <p:spPr>
          <a:xfrm flipV="1">
            <a:off x="3708649" y="3301673"/>
            <a:ext cx="4130306" cy="10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1978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 bwMode="auto">
          <a:xfrm>
            <a:off x="1428108" y="260350"/>
            <a:ext cx="9452225" cy="10810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/>
              <a:t>Topic 3 review: </a:t>
            </a:r>
            <a:r>
              <a:rPr lang="en-US" smtClean="0">
                <a:latin typeface="Calibri" charset="0"/>
              </a:rPr>
              <a:t>CTP </a:t>
            </a:r>
            <a:r>
              <a:rPr lang="en-US" dirty="0">
                <a:latin typeface="Calibri" charset="0"/>
              </a:rPr>
              <a:t>in the project cycle</a:t>
            </a:r>
          </a:p>
        </p:txBody>
      </p:sp>
      <p:graphicFrame>
        <p:nvGraphicFramePr>
          <p:cNvPr id="4" name="Diagram 3"/>
          <p:cNvGraphicFramePr>
            <a:graphicFrameLocks noChangeAspect="1"/>
          </p:cNvGraphicFramePr>
          <p:nvPr>
            <p:extLst/>
          </p:nvPr>
        </p:nvGraphicFramePr>
        <p:xfrm>
          <a:off x="2063552" y="2204865"/>
          <a:ext cx="8189256" cy="3707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ounded Rectangle 7"/>
          <p:cNvSpPr>
            <a:spLocks/>
          </p:cNvSpPr>
          <p:nvPr/>
        </p:nvSpPr>
        <p:spPr>
          <a:xfrm>
            <a:off x="1847529" y="4653136"/>
            <a:ext cx="2951163" cy="2016224"/>
          </a:xfrm>
          <a:prstGeom prst="roundRect">
            <a:avLst/>
          </a:prstGeom>
          <a:solidFill>
            <a:srgbClr val="728E3A"/>
          </a:solidFill>
          <a:ln w="19050" cmpd="sng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Selecting FSPs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Targeting &amp; registration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Following SOPS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Coordination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Monitoring 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Communication, training and support</a:t>
            </a:r>
          </a:p>
        </p:txBody>
      </p:sp>
      <p:sp>
        <p:nvSpPr>
          <p:cNvPr id="10" name="Rounded Rectangle 9"/>
          <p:cNvSpPr>
            <a:spLocks/>
          </p:cNvSpPr>
          <p:nvPr/>
        </p:nvSpPr>
        <p:spPr>
          <a:xfrm>
            <a:off x="7535864" y="4724401"/>
            <a:ext cx="2771775" cy="1908175"/>
          </a:xfrm>
          <a:prstGeom prst="roundRect">
            <a:avLst/>
          </a:prstGeom>
          <a:solidFill>
            <a:srgbClr val="728E3A"/>
          </a:solidFill>
          <a:ln w="19050" cmpd="sng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Needs assessment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Market  assessment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Operational feasibility assessment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Risk assessment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Response design</a:t>
            </a:r>
          </a:p>
        </p:txBody>
      </p:sp>
      <p:sp>
        <p:nvSpPr>
          <p:cNvPr id="11" name="Rounded Rectangle 10"/>
          <p:cNvSpPr>
            <a:spLocks/>
          </p:cNvSpPr>
          <p:nvPr/>
        </p:nvSpPr>
        <p:spPr>
          <a:xfrm>
            <a:off x="7680326" y="1412876"/>
            <a:ext cx="2771775" cy="1908175"/>
          </a:xfrm>
          <a:prstGeom prst="roundRect">
            <a:avLst/>
          </a:prstGeom>
          <a:solidFill>
            <a:srgbClr val="728E3A"/>
          </a:solidFill>
          <a:ln w="19050" cmpd="sng">
            <a:solidFill>
              <a:srgbClr val="566A2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Roles and responsibilities 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Assessment (risks, markets, baseline)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Context information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Planning</a:t>
            </a:r>
          </a:p>
        </p:txBody>
      </p:sp>
      <p:sp>
        <p:nvSpPr>
          <p:cNvPr id="12" name="Rounded Rectangle 11"/>
          <p:cNvSpPr>
            <a:spLocks/>
          </p:cNvSpPr>
          <p:nvPr/>
        </p:nvSpPr>
        <p:spPr>
          <a:xfrm>
            <a:off x="1919289" y="1412876"/>
            <a:ext cx="2771775" cy="1908175"/>
          </a:xfrm>
          <a:prstGeom prst="roundRect">
            <a:avLst/>
          </a:prstGeom>
          <a:solidFill>
            <a:srgbClr val="728E3A"/>
          </a:solidFill>
          <a:ln w="19050" cmpd="sng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Arial"/>
              <a:buChar char="•"/>
              <a:defRPr/>
            </a:pPr>
            <a:endParaRPr lang="en-US" dirty="0">
              <a:solidFill>
                <a:srgbClr val="595959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endParaRPr lang="en-US" dirty="0">
              <a:solidFill>
                <a:srgbClr val="595959"/>
              </a:solidFill>
            </a:endParaRP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Beneficiary communication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Exit strategy 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Lessons learning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Evaluation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Final reporting</a:t>
            </a:r>
          </a:p>
          <a:p>
            <a:pPr marL="285750" indent="-285750">
              <a:buFont typeface="Arial"/>
              <a:buChar char="•"/>
              <a:defRPr/>
            </a:pPr>
            <a:endParaRPr lang="en-US" dirty="0">
              <a:solidFill>
                <a:srgbClr val="595959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endParaRPr lang="en-US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4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3: Using situational analysis and risk analysis </a:t>
            </a:r>
            <a:r>
              <a:rPr lang="mr-IN" dirty="0"/>
              <a:t>–</a:t>
            </a:r>
            <a:r>
              <a:rPr lang="en-US" dirty="0"/>
              <a:t> Shelter and Cash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39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3480966" y="2362621"/>
            <a:ext cx="3708349" cy="1672491"/>
            <a:chOff x="2749469" y="635214"/>
            <a:chExt cx="3708349" cy="1672491"/>
          </a:xfrm>
        </p:grpSpPr>
        <p:sp>
          <p:nvSpPr>
            <p:cNvPr id="7" name="Rounded Rectangle 6"/>
            <p:cNvSpPr/>
            <p:nvPr/>
          </p:nvSpPr>
          <p:spPr>
            <a:xfrm>
              <a:off x="2749469" y="635214"/>
              <a:ext cx="1980009" cy="1005603"/>
            </a:xfrm>
            <a:prstGeom prst="roundRect">
              <a:avLst/>
            </a:prstGeom>
            <a:solidFill>
              <a:srgbClr val="7F7F7F"/>
            </a:solidFill>
            <a:ln w="28575" cmpd="sng">
              <a:solidFill>
                <a:srgbClr val="C40000"/>
              </a:solidFill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4575987" y="1400280"/>
              <a:ext cx="1881831" cy="9074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Situation and Response Analysis</a:t>
              </a:r>
              <a:endParaRPr lang="en-US" sz="2000" kern="1200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3614529" y="2419703"/>
            <a:ext cx="17074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dirty="0" smtClean="0"/>
              <a:t>Situation and Response Analysis</a:t>
            </a:r>
            <a:endParaRPr lang="en-US" dirty="0"/>
          </a:p>
        </p:txBody>
      </p:sp>
      <p:sp>
        <p:nvSpPr>
          <p:cNvPr id="11" name="Rounded Rectangle 10"/>
          <p:cNvSpPr>
            <a:spLocks/>
          </p:cNvSpPr>
          <p:nvPr/>
        </p:nvSpPr>
        <p:spPr>
          <a:xfrm>
            <a:off x="5322011" y="3581399"/>
            <a:ext cx="4441095" cy="2779767"/>
          </a:xfrm>
          <a:prstGeom prst="roundRect">
            <a:avLst/>
          </a:prstGeom>
          <a:solidFill>
            <a:srgbClr val="728E3A"/>
          </a:solidFill>
          <a:ln w="19050" cmpd="sng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6400" indent="-285750">
              <a:buFont typeface="Arial"/>
              <a:buChar char="•"/>
              <a:defRPr/>
            </a:pPr>
            <a:r>
              <a:rPr lang="en-US" sz="2400" dirty="0">
                <a:solidFill>
                  <a:srgbClr val="FFFFFF"/>
                </a:solidFill>
              </a:rPr>
              <a:t>Needs assessment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sz="2400" dirty="0">
                <a:solidFill>
                  <a:srgbClr val="FFFFFF"/>
                </a:solidFill>
              </a:rPr>
              <a:t>Market  assessment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sz="2400" dirty="0">
                <a:solidFill>
                  <a:srgbClr val="FFFFFF"/>
                </a:solidFill>
              </a:rPr>
              <a:t>Operational feasibility assessment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sz="2400" dirty="0">
                <a:solidFill>
                  <a:srgbClr val="FFFFFF"/>
                </a:solidFill>
              </a:rPr>
              <a:t>Risk assessment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sz="2400" dirty="0">
                <a:solidFill>
                  <a:srgbClr val="FFFFFF"/>
                </a:solidFill>
              </a:rPr>
              <a:t>Response design</a:t>
            </a:r>
          </a:p>
        </p:txBody>
      </p:sp>
      <p:sp>
        <p:nvSpPr>
          <p:cNvPr id="12" name="Straight Connector 3"/>
          <p:cNvSpPr/>
          <p:nvPr/>
        </p:nvSpPr>
        <p:spPr>
          <a:xfrm>
            <a:off x="3210351" y="467855"/>
            <a:ext cx="2844550" cy="284455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703863" y="2039040"/>
                </a:moveTo>
                <a:arcTo wR="1422275" hR="1422275" stAng="1541952" swAng="911502"/>
              </a:path>
            </a:pathLst>
          </a:custGeom>
          <a:noFill/>
          <a:ln w="57150" cmpd="sng">
            <a:solidFill>
              <a:srgbClr val="C40000"/>
            </a:solidFill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Straight Connector 3"/>
          <p:cNvSpPr/>
          <p:nvPr/>
        </p:nvSpPr>
        <p:spPr>
          <a:xfrm>
            <a:off x="2773005" y="467855"/>
            <a:ext cx="2844550" cy="284455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47095" y="2353326"/>
                </a:moveTo>
                <a:arcTo wR="1422275" hR="1422275" stAng="8346546" swAng="911502"/>
              </a:path>
            </a:pathLst>
          </a:custGeom>
          <a:noFill/>
          <a:ln w="57150" cmpd="sng">
            <a:solidFill>
              <a:srgbClr val="C40000"/>
            </a:solidFill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85992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Session 1: Shelter and Cash -- comparing the objectives, phases and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Topic 1 (</a:t>
            </a:r>
            <a:r>
              <a:rPr lang="en-US" i="1" dirty="0" smtClean="0"/>
              <a:t>XX</a:t>
            </a:r>
            <a:r>
              <a:rPr lang="en-US" dirty="0" smtClean="0"/>
              <a:t> minutes):  Integrating CVA into Shelter Needs assessments</a:t>
            </a:r>
          </a:p>
          <a:p>
            <a:r>
              <a:rPr lang="en-US" dirty="0" smtClean="0"/>
              <a:t>Topic 2 (</a:t>
            </a:r>
            <a:r>
              <a:rPr lang="en-US" i="1" dirty="0" smtClean="0"/>
              <a:t>XX</a:t>
            </a:r>
            <a:r>
              <a:rPr lang="en-US" dirty="0" smtClean="0"/>
              <a:t> minutes):  Engagement with other Clusters and with CWGs, to work with multi-sectoral/multi-Cluster needs assessments</a:t>
            </a:r>
          </a:p>
          <a:p>
            <a:r>
              <a:rPr lang="en-US" dirty="0" smtClean="0"/>
              <a:t>Topic 3 (</a:t>
            </a:r>
            <a:r>
              <a:rPr lang="en-US" i="1" dirty="0" smtClean="0"/>
              <a:t>XX</a:t>
            </a:r>
            <a:r>
              <a:rPr lang="en-US" dirty="0" smtClean="0"/>
              <a:t> minutes</a:t>
            </a:r>
            <a:r>
              <a:rPr lang="en-US" dirty="0"/>
              <a:t>):  </a:t>
            </a:r>
            <a:r>
              <a:rPr lang="en-US" dirty="0" smtClean="0"/>
              <a:t>Using situational analysis and risk analysis </a:t>
            </a:r>
            <a:r>
              <a:rPr lang="mr-IN" dirty="0" smtClean="0"/>
              <a:t>–</a:t>
            </a:r>
            <a:r>
              <a:rPr lang="en-US" dirty="0" smtClean="0"/>
              <a:t> Shelter and Cash</a:t>
            </a:r>
          </a:p>
          <a:p>
            <a:r>
              <a:rPr lang="en-US" dirty="0" smtClean="0"/>
              <a:t>Topic 4 </a:t>
            </a:r>
            <a:r>
              <a:rPr lang="en-US" dirty="0"/>
              <a:t>(</a:t>
            </a:r>
            <a:r>
              <a:rPr lang="en-US" i="1" dirty="0"/>
              <a:t>XX</a:t>
            </a:r>
            <a:r>
              <a:rPr lang="en-US" dirty="0"/>
              <a:t> minutes): </a:t>
            </a:r>
            <a:r>
              <a:rPr lang="en-US" dirty="0" smtClean="0"/>
              <a:t> </a:t>
            </a:r>
            <a:r>
              <a:rPr lang="de-DE" dirty="0" err="1" smtClean="0"/>
              <a:t>Coordinating</a:t>
            </a:r>
            <a:r>
              <a:rPr lang="de-DE" dirty="0" smtClean="0"/>
              <a:t> </a:t>
            </a:r>
            <a:r>
              <a:rPr lang="de-DE" dirty="0" err="1" smtClean="0"/>
              <a:t>Shelter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Market </a:t>
            </a:r>
            <a:r>
              <a:rPr lang="de-DE" dirty="0" err="1" smtClean="0"/>
              <a:t>analyses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0305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3: Using situational analysis and risk analysis </a:t>
            </a:r>
            <a:r>
              <a:rPr lang="mr-IN" dirty="0"/>
              <a:t>–</a:t>
            </a:r>
            <a:r>
              <a:rPr lang="en-US" dirty="0"/>
              <a:t> Shelter and Cash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6400" indent="-285750">
              <a:buFont typeface="Arial"/>
              <a:buChar char="•"/>
              <a:defRPr/>
            </a:pPr>
            <a:r>
              <a:rPr lang="en-US" b="1" i="1" dirty="0"/>
              <a:t>Needs </a:t>
            </a:r>
            <a:r>
              <a:rPr lang="en-US" b="1" i="1" dirty="0" smtClean="0"/>
              <a:t>assessment </a:t>
            </a:r>
            <a:r>
              <a:rPr lang="mr-IN" dirty="0" smtClean="0"/>
              <a:t>–</a:t>
            </a:r>
            <a:r>
              <a:rPr lang="en-US" dirty="0" smtClean="0"/>
              <a:t> Covered earlier this session</a:t>
            </a:r>
            <a:endParaRPr lang="en-US" dirty="0"/>
          </a:p>
          <a:p>
            <a:pPr marL="356400" indent="-285750">
              <a:buFont typeface="Arial"/>
              <a:buChar char="•"/>
              <a:defRPr/>
            </a:pPr>
            <a:r>
              <a:rPr lang="en-US" b="1" i="1" dirty="0"/>
              <a:t>Market  </a:t>
            </a:r>
            <a:r>
              <a:rPr lang="en-US" b="1" i="1" dirty="0" smtClean="0"/>
              <a:t>assessment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Covered later this session</a:t>
            </a:r>
            <a:endParaRPr lang="en-US" dirty="0"/>
          </a:p>
          <a:p>
            <a:pPr marL="356400" indent="-285750">
              <a:buFont typeface="Arial"/>
              <a:buChar char="•"/>
              <a:defRPr/>
            </a:pPr>
            <a:r>
              <a:rPr lang="en-US" b="1" i="1" dirty="0"/>
              <a:t>Operational feasibility </a:t>
            </a:r>
            <a:r>
              <a:rPr lang="en-US" b="1" i="1" dirty="0" smtClean="0"/>
              <a:t>assessment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Covered in Session 3</a:t>
            </a:r>
            <a:endParaRPr lang="en-US" dirty="0"/>
          </a:p>
          <a:p>
            <a:pPr marL="356400" indent="-285750">
              <a:buFont typeface="Arial"/>
              <a:buChar char="•"/>
              <a:defRPr/>
            </a:pPr>
            <a:r>
              <a:rPr lang="en-US" b="1" i="1" dirty="0"/>
              <a:t>Risk </a:t>
            </a:r>
            <a:r>
              <a:rPr lang="en-US" b="1" i="1" dirty="0" smtClean="0"/>
              <a:t>assessment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b="1" dirty="0" smtClean="0"/>
              <a:t>Covered next!</a:t>
            </a:r>
            <a:endParaRPr lang="en-US" b="1" dirty="0"/>
          </a:p>
          <a:p>
            <a:pPr marL="356400" indent="-285750">
              <a:buFont typeface="Arial"/>
              <a:buChar char="•"/>
              <a:defRPr/>
            </a:pPr>
            <a:r>
              <a:rPr lang="en-US" b="1" i="1" dirty="0"/>
              <a:t>Response </a:t>
            </a:r>
            <a:r>
              <a:rPr lang="en-US" b="1" i="1" dirty="0" smtClean="0"/>
              <a:t>design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Covered in Sessions 3 &amp;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9924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Topic 3: R</a:t>
            </a:r>
            <a:r>
              <a:rPr lang="en-US" dirty="0" smtClean="0"/>
              <a:t>isk </a:t>
            </a:r>
            <a:r>
              <a:rPr lang="en-US" dirty="0"/>
              <a:t>analysis </a:t>
            </a:r>
            <a:r>
              <a:rPr lang="mr-IN" dirty="0"/>
              <a:t>–</a:t>
            </a:r>
            <a:r>
              <a:rPr lang="en-US" dirty="0"/>
              <a:t> Shelter and Cash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Discussion in pairs:</a:t>
            </a:r>
            <a:endParaRPr lang="en-US" dirty="0" smtClean="0"/>
          </a:p>
          <a:p>
            <a:r>
              <a:rPr lang="en-US" dirty="0" smtClean="0"/>
              <a:t>What are the main risks that you can think of, for using CVA for Shelter objectives, in Shelter programming?</a:t>
            </a:r>
          </a:p>
          <a:p>
            <a:r>
              <a:rPr lang="en-US" dirty="0" smtClean="0"/>
              <a:t>Write down all the answers on separate post-it notes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3314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Topic 3: R</a:t>
            </a:r>
            <a:r>
              <a:rPr lang="en-US" dirty="0" smtClean="0"/>
              <a:t>isk </a:t>
            </a:r>
            <a:r>
              <a:rPr lang="en-US" dirty="0"/>
              <a:t>analysis </a:t>
            </a:r>
            <a:r>
              <a:rPr lang="mr-IN" dirty="0"/>
              <a:t>–</a:t>
            </a:r>
            <a:r>
              <a:rPr lang="en-US" dirty="0"/>
              <a:t> Shelter and Cash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Discussion in pairs, cont.:</a:t>
            </a:r>
            <a:endParaRPr lang="en-US" dirty="0" smtClean="0"/>
          </a:p>
          <a:p>
            <a:r>
              <a:rPr lang="en-US" dirty="0" smtClean="0"/>
              <a:t>What are the main risks that you can think of, for using CVA generally, for multi-sectoral purposes, or for objectives from other humanitarian sectors apart from Shelter?</a:t>
            </a:r>
          </a:p>
          <a:p>
            <a:r>
              <a:rPr lang="en-US" dirty="0" smtClean="0"/>
              <a:t>Write down all the answers on separate post-it notes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1036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11979666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3: Risk analysis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from the </a:t>
            </a:r>
            <a:r>
              <a:rPr lang="en-US" dirty="0" err="1" smtClean="0"/>
              <a:t>CaLP</a:t>
            </a:r>
            <a:r>
              <a:rPr lang="en-US" dirty="0" smtClean="0"/>
              <a:t> perspective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43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49774A49-5269-4ABF-BAC3-1DEC15E10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6644" y="1417638"/>
            <a:ext cx="8703545" cy="5128365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>
            <a:normAutofit fontScale="70000" lnSpcReduction="20000"/>
          </a:bodyPr>
          <a:lstStyle/>
          <a:p>
            <a:pPr marL="0" indent="0">
              <a:buNone/>
            </a:pPr>
            <a:r>
              <a:rPr lang="en-GB" b="1" i="1" dirty="0">
                <a:latin typeface="Gill Sans Infant Std" panose="020B0502020104020203" pitchFamily="34" charset="0"/>
              </a:rPr>
              <a:t>Programmatic risks</a:t>
            </a:r>
          </a:p>
          <a:p>
            <a:r>
              <a:rPr lang="en-GB" dirty="0">
                <a:latin typeface="Gill Sans Infant Std" panose="020B0502020104020203" pitchFamily="34" charset="0"/>
              </a:rPr>
              <a:t>Inherent in the design features of the intervention</a:t>
            </a:r>
          </a:p>
          <a:p>
            <a:r>
              <a:rPr lang="en-GB" dirty="0">
                <a:latin typeface="Gill Sans Infant Std" panose="020B0502020104020203" pitchFamily="34" charset="0"/>
              </a:rPr>
              <a:t>Maybe result of having disregarded other barriers</a:t>
            </a:r>
          </a:p>
          <a:p>
            <a:r>
              <a:rPr lang="en-GB" dirty="0">
                <a:latin typeface="Gill Sans Infant Std" panose="020B0502020104020203" pitchFamily="34" charset="0"/>
              </a:rPr>
              <a:t>Affect the achievement of programme objectives</a:t>
            </a:r>
          </a:p>
          <a:p>
            <a:r>
              <a:rPr lang="en-GB" dirty="0">
                <a:latin typeface="Gill Sans Infant Std" panose="020B0502020104020203" pitchFamily="34" charset="0"/>
              </a:rPr>
              <a:t>Affect context (market, environment)</a:t>
            </a:r>
          </a:p>
          <a:p>
            <a:r>
              <a:rPr lang="en-GB" dirty="0">
                <a:latin typeface="Gill Sans Infant Std" panose="020B0502020104020203" pitchFamily="34" charset="0"/>
              </a:rPr>
              <a:t>Examples: </a:t>
            </a:r>
          </a:p>
          <a:p>
            <a:pPr lvl="1"/>
            <a:r>
              <a:rPr lang="en-GB" dirty="0">
                <a:latin typeface="Gill Sans Infant Std" panose="020B0502020104020203" pitchFamily="34" charset="0"/>
              </a:rPr>
              <a:t>Unintended use of money</a:t>
            </a:r>
          </a:p>
          <a:p>
            <a:pPr lvl="1"/>
            <a:r>
              <a:rPr lang="en-GB" dirty="0">
                <a:latin typeface="Gill Sans Infant Std" panose="020B0502020104020203" pitchFamily="34" charset="0"/>
              </a:rPr>
              <a:t>Recipients purchase substandard quality of NFI’s and/or building materials; </a:t>
            </a:r>
          </a:p>
          <a:p>
            <a:pPr lvl="1"/>
            <a:r>
              <a:rPr lang="en-GB" dirty="0">
                <a:latin typeface="Gill Sans Infant Std" panose="020B0502020104020203" pitchFamily="34" charset="0"/>
              </a:rPr>
              <a:t>Beneficiaries’ rent substandard shelter</a:t>
            </a:r>
          </a:p>
          <a:p>
            <a:pPr lvl="1"/>
            <a:r>
              <a:rPr lang="en-GB" dirty="0">
                <a:latin typeface="Gill Sans Infant Std" panose="020B0502020104020203" pitchFamily="34" charset="0"/>
              </a:rPr>
              <a:t>Low quality of construction</a:t>
            </a:r>
          </a:p>
          <a:p>
            <a:pPr lvl="1"/>
            <a:r>
              <a:rPr lang="en-GB" dirty="0">
                <a:latin typeface="Gill Sans Infant Std" panose="020B0502020104020203" pitchFamily="34" charset="0"/>
              </a:rPr>
              <a:t>Inflation caused by the programme</a:t>
            </a:r>
          </a:p>
          <a:p>
            <a:pPr lvl="1"/>
            <a:r>
              <a:rPr lang="en-GB" dirty="0">
                <a:latin typeface="Gill Sans Infant Std" panose="020B0502020104020203" pitchFamily="34" charset="0"/>
              </a:rPr>
              <a:t>Negative environmental impact</a:t>
            </a:r>
          </a:p>
          <a:p>
            <a:pPr lvl="1"/>
            <a:r>
              <a:rPr lang="en-GB" dirty="0">
                <a:latin typeface="Gill Sans Infant Std" panose="020B0502020104020203" pitchFamily="34" charset="0"/>
              </a:rPr>
              <a:t>Creation of oligopoly </a:t>
            </a:r>
          </a:p>
          <a:p>
            <a:pPr lvl="1"/>
            <a:r>
              <a:rPr lang="en-GB" dirty="0">
                <a:latin typeface="Gill Sans Infant Std" panose="020B0502020104020203" pitchFamily="34" charset="0"/>
              </a:rPr>
              <a:t>Creation of unequal access to goods and services</a:t>
            </a:r>
          </a:p>
        </p:txBody>
      </p:sp>
    </p:spTree>
    <p:extLst>
      <p:ext uri="{BB962C8B-B14F-4D97-AF65-F5344CB8AC3E}">
        <p14:creationId xmlns:p14="http://schemas.microsoft.com/office/powerpoint/2010/main" val="1737068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67" y="274638"/>
            <a:ext cx="11815281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3: Risk analysis </a:t>
            </a:r>
            <a:r>
              <a:rPr lang="mr-IN" dirty="0"/>
              <a:t>–</a:t>
            </a:r>
            <a:r>
              <a:rPr lang="en-US" dirty="0"/>
              <a:t> from the </a:t>
            </a:r>
            <a:r>
              <a:rPr lang="en-US" dirty="0" err="1"/>
              <a:t>CaLP</a:t>
            </a:r>
            <a:r>
              <a:rPr lang="en-US" dirty="0"/>
              <a:t> perspective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44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49774A49-5269-4ABF-BAC3-1DEC15E10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9098" y="1226048"/>
            <a:ext cx="8960399" cy="4989915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GB" b="1" i="1" dirty="0">
                <a:latin typeface="Gill Sans Infant Std" panose="020B0502020104020203" pitchFamily="34" charset="0"/>
              </a:rPr>
              <a:t>Protection risks</a:t>
            </a:r>
          </a:p>
          <a:p>
            <a:r>
              <a:rPr lang="en-GB" dirty="0">
                <a:latin typeface="Gill Sans Infant Std" panose="020B0502020104020203" pitchFamily="34" charset="0"/>
              </a:rPr>
              <a:t>Inherent in both the CVA design and the implementation set-up</a:t>
            </a:r>
          </a:p>
          <a:p>
            <a:r>
              <a:rPr lang="en-GB" dirty="0">
                <a:latin typeface="Gill Sans Infant Std" panose="020B0502020104020203" pitchFamily="34" charset="0"/>
              </a:rPr>
              <a:t>Directly </a:t>
            </a:r>
            <a:r>
              <a:rPr lang="en-GB" u="sng" dirty="0">
                <a:latin typeface="Gill Sans Infant Std" panose="020B0502020104020203" pitchFamily="34" charset="0"/>
              </a:rPr>
              <a:t>affect beneficiaries </a:t>
            </a:r>
            <a:r>
              <a:rPr lang="en-GB" dirty="0">
                <a:latin typeface="Gill Sans Infant Std" panose="020B0502020104020203" pitchFamily="34" charset="0"/>
              </a:rPr>
              <a:t>by doing harm to them</a:t>
            </a:r>
          </a:p>
          <a:p>
            <a:r>
              <a:rPr lang="en-GB" dirty="0">
                <a:latin typeface="Gill Sans Infant Std" panose="020B0502020104020203" pitchFamily="34" charset="0"/>
              </a:rPr>
              <a:t>Examples: </a:t>
            </a:r>
          </a:p>
          <a:p>
            <a:pPr lvl="1"/>
            <a:r>
              <a:rPr lang="en-GB" dirty="0">
                <a:latin typeface="Gill Sans Infant Std" panose="020B0502020104020203" pitchFamily="34" charset="0"/>
              </a:rPr>
              <a:t>Harmful intra-household dynamics </a:t>
            </a:r>
          </a:p>
          <a:p>
            <a:pPr lvl="1"/>
            <a:r>
              <a:rPr lang="en-GB" dirty="0">
                <a:latin typeface="Gill Sans Infant Std" panose="020B0502020104020203" pitchFamily="34" charset="0"/>
              </a:rPr>
              <a:t>Harmful recipients – non recipients dynamics (extortion, discrimination, exploitation)</a:t>
            </a:r>
          </a:p>
          <a:p>
            <a:pPr lvl="1"/>
            <a:r>
              <a:rPr lang="en-GB" dirty="0">
                <a:latin typeface="Gill Sans Infant Std" panose="020B0502020104020203" pitchFamily="34" charset="0"/>
              </a:rPr>
              <a:t>Children working/doing hazardous work in construction / </a:t>
            </a:r>
            <a:r>
              <a:rPr lang="en-GB" dirty="0" err="1">
                <a:latin typeface="Gill Sans Infant Std" panose="020B0502020104020203" pitchFamily="34" charset="0"/>
              </a:rPr>
              <a:t>CfW</a:t>
            </a:r>
            <a:r>
              <a:rPr lang="en-GB" dirty="0">
                <a:latin typeface="Gill Sans Infant Std" panose="020B0502020104020203" pitchFamily="34" charset="0"/>
              </a:rPr>
              <a:t> sites</a:t>
            </a:r>
          </a:p>
          <a:p>
            <a:pPr lvl="1"/>
            <a:r>
              <a:rPr lang="en-GB" dirty="0">
                <a:latin typeface="Gill Sans Infant Std" panose="020B0502020104020203" pitchFamily="34" charset="0"/>
              </a:rPr>
              <a:t>Security and safety (theft, violent attacks)</a:t>
            </a:r>
          </a:p>
        </p:txBody>
      </p:sp>
    </p:spTree>
    <p:extLst>
      <p:ext uri="{BB962C8B-B14F-4D97-AF65-F5344CB8AC3E}">
        <p14:creationId xmlns:p14="http://schemas.microsoft.com/office/powerpoint/2010/main" val="16801592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1202076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3: Risk </a:t>
            </a:r>
            <a:r>
              <a:rPr lang="en-US" dirty="0" smtClean="0"/>
              <a:t>analysis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/>
              <a:t>from the </a:t>
            </a:r>
            <a:r>
              <a:rPr lang="en-US" dirty="0" err="1"/>
              <a:t>CaLP</a:t>
            </a:r>
            <a:r>
              <a:rPr lang="en-US" dirty="0"/>
              <a:t> perspective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45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49774A49-5269-4ABF-BAC3-1DEC15E10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244" y="1229896"/>
            <a:ext cx="10337136" cy="500651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b="1" i="1" dirty="0">
                <a:latin typeface="Gill Sans Infant Std" panose="020B0502020104020203" pitchFamily="34" charset="0"/>
              </a:rPr>
              <a:t>Operational, financial &amp; institutional risks</a:t>
            </a:r>
          </a:p>
          <a:p>
            <a:pPr>
              <a:lnSpc>
                <a:spcPct val="120000"/>
              </a:lnSpc>
            </a:pPr>
            <a:r>
              <a:rPr lang="en-GB" dirty="0">
                <a:latin typeface="Gill Sans Infant Std" panose="020B0502020104020203" pitchFamily="34" charset="0"/>
              </a:rPr>
              <a:t>Inherent in 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Gill Sans Infant Std" panose="020B0502020104020203" pitchFamily="34" charset="0"/>
              </a:rPr>
              <a:t>The operational set-up and procedures 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Gill Sans Infant Std" panose="020B0502020104020203" pitchFamily="34" charset="0"/>
              </a:rPr>
              <a:t>The implementing capacities</a:t>
            </a:r>
          </a:p>
          <a:p>
            <a:pPr>
              <a:lnSpc>
                <a:spcPct val="120000"/>
              </a:lnSpc>
            </a:pPr>
            <a:r>
              <a:rPr lang="en-GB" dirty="0">
                <a:latin typeface="Gill Sans Infant Std" panose="020B0502020104020203" pitchFamily="34" charset="0"/>
              </a:rPr>
              <a:t>They negatively affect the timely delivery of assistance, service quality, safety of staff, reputation, and finances/project resources</a:t>
            </a:r>
          </a:p>
          <a:p>
            <a:pPr>
              <a:lnSpc>
                <a:spcPct val="120000"/>
              </a:lnSpc>
            </a:pPr>
            <a:r>
              <a:rPr lang="en-GB" dirty="0">
                <a:latin typeface="Gill Sans Infant Std" panose="020B0502020104020203" pitchFamily="34" charset="0"/>
              </a:rPr>
              <a:t>Examples: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Gill Sans Infant Std" panose="020B0502020104020203" pitchFamily="34" charset="0"/>
              </a:rPr>
              <a:t>Delays in delivery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Gill Sans Infant Std" panose="020B0502020104020203" pitchFamily="34" charset="0"/>
              </a:rPr>
              <a:t>Service disruption 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Gill Sans Infant Std" panose="020B0502020104020203" pitchFamily="34" charset="0"/>
              </a:rPr>
              <a:t>Diversion of assistance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Gill Sans Infant Std" panose="020B0502020104020203" pitchFamily="34" charset="0"/>
              </a:rPr>
              <a:t>Assault / theft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Gill Sans Infant Std" panose="020B0502020104020203" pitchFamily="34" charset="0"/>
              </a:rPr>
              <a:t>Corruption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Gill Sans Infant Std" panose="020B0502020104020203" pitchFamily="34" charset="0"/>
              </a:rPr>
              <a:t>Fraud 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latin typeface="Gill Sans Infant Std" panose="020B0502020104020203" pitchFamily="34" charset="0"/>
              </a:rPr>
              <a:t>Security risks for staff</a:t>
            </a:r>
          </a:p>
        </p:txBody>
      </p:sp>
    </p:spTree>
    <p:extLst>
      <p:ext uri="{BB962C8B-B14F-4D97-AF65-F5344CB8AC3E}">
        <p14:creationId xmlns:p14="http://schemas.microsoft.com/office/powerpoint/2010/main" val="11203750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031" y="274638"/>
            <a:ext cx="11876925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3: Risk analysis </a:t>
            </a:r>
            <a:r>
              <a:rPr lang="mr-IN" dirty="0"/>
              <a:t>–</a:t>
            </a:r>
            <a:r>
              <a:rPr lang="en-US" dirty="0"/>
              <a:t> from the </a:t>
            </a:r>
            <a:r>
              <a:rPr lang="en-US" dirty="0" err="1"/>
              <a:t>CaLP</a:t>
            </a:r>
            <a:r>
              <a:rPr lang="en-US" dirty="0"/>
              <a:t> perspective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46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49774A49-5269-4ABF-BAC3-1DEC15E10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035" y="1334498"/>
            <a:ext cx="9792605" cy="4989915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b="1" i="1" dirty="0">
                <a:latin typeface="Gill Sans Infant Std" panose="020B0502020104020203" pitchFamily="34" charset="0"/>
              </a:rPr>
              <a:t>Contextual risks</a:t>
            </a:r>
          </a:p>
          <a:p>
            <a:r>
              <a:rPr lang="en-GB" sz="2800" dirty="0">
                <a:latin typeface="Gill Sans Infant Std" panose="020B0502020104020203" pitchFamily="34" charset="0"/>
              </a:rPr>
              <a:t>Risks inherent in the context where CVA is implemented</a:t>
            </a:r>
          </a:p>
          <a:p>
            <a:r>
              <a:rPr lang="en-GB" sz="2800" dirty="0">
                <a:latin typeface="Gill Sans Infant Std" panose="020B0502020104020203" pitchFamily="34" charset="0"/>
              </a:rPr>
              <a:t>Some contextual risks affect CVA more than other interventions</a:t>
            </a:r>
          </a:p>
          <a:p>
            <a:r>
              <a:rPr lang="en-GB" sz="2800" dirty="0">
                <a:latin typeface="Gill Sans Infant Std" panose="020B0502020104020203" pitchFamily="34" charset="0"/>
              </a:rPr>
              <a:t>Examples:  </a:t>
            </a:r>
          </a:p>
          <a:p>
            <a:pPr lvl="1"/>
            <a:r>
              <a:rPr lang="en-GB" sz="2400" dirty="0">
                <a:latin typeface="Gill Sans Infant Std" panose="020B0502020104020203" pitchFamily="34" charset="0"/>
              </a:rPr>
              <a:t>Global financial crises</a:t>
            </a:r>
          </a:p>
          <a:p>
            <a:pPr lvl="1"/>
            <a:r>
              <a:rPr lang="en-GB" sz="2400" dirty="0">
                <a:latin typeface="Gill Sans Infant Std" panose="020B0502020104020203" pitchFamily="34" charset="0"/>
              </a:rPr>
              <a:t>Local price increases due to global/national inflation</a:t>
            </a:r>
          </a:p>
          <a:p>
            <a:pPr lvl="1"/>
            <a:r>
              <a:rPr lang="en-GB" sz="2400" dirty="0">
                <a:latin typeface="Gill Sans Infant Std" panose="020B0502020104020203" pitchFamily="34" charset="0"/>
              </a:rPr>
              <a:t>Exchange rate fluctuations</a:t>
            </a:r>
          </a:p>
          <a:p>
            <a:pPr lvl="1"/>
            <a:r>
              <a:rPr lang="en-GB" sz="2400" dirty="0">
                <a:latin typeface="Gill Sans Infant Std" panose="020B0502020104020203" pitchFamily="34" charset="0"/>
              </a:rPr>
              <a:t>Vagaries of climate (floods, droughts)</a:t>
            </a:r>
          </a:p>
          <a:p>
            <a:pPr lvl="1"/>
            <a:r>
              <a:rPr lang="en-GB" sz="2400" dirty="0">
                <a:latin typeface="Gill Sans Infant Std" panose="020B0502020104020203" pitchFamily="34" charset="0"/>
              </a:rPr>
              <a:t>Political instability and social unrest. </a:t>
            </a:r>
          </a:p>
        </p:txBody>
      </p:sp>
    </p:spTree>
    <p:extLst>
      <p:ext uri="{BB962C8B-B14F-4D97-AF65-F5344CB8AC3E}">
        <p14:creationId xmlns:p14="http://schemas.microsoft.com/office/powerpoint/2010/main" val="100733585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3: Risk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Work in Groups:</a:t>
            </a:r>
          </a:p>
          <a:p>
            <a:r>
              <a:rPr lang="en-US" dirty="0" smtClean="0"/>
              <a:t>Choose one of the four sets of risks from the previous four slides</a:t>
            </a:r>
          </a:p>
          <a:p>
            <a:r>
              <a:rPr lang="en-US" dirty="0" smtClean="0"/>
              <a:t>Decide which of the risks in your set can be most efficiently </a:t>
            </a:r>
            <a:r>
              <a:rPr lang="en-US" dirty="0" err="1" smtClean="0"/>
              <a:t>analysed</a:t>
            </a:r>
            <a:r>
              <a:rPr lang="en-US" dirty="0" smtClean="0"/>
              <a:t>:--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Amongst partners of the Shelter Cluster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Led by the work of a CWG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Bilaterally with other actors (give specific names)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Analysing</a:t>
            </a:r>
            <a:r>
              <a:rPr lang="en-US" dirty="0" smtClean="0"/>
              <a:t> the risk listed is not generally the mandate or concern of the Shelter Cluster at a national level</a:t>
            </a:r>
          </a:p>
          <a:p>
            <a:pPr marL="457200" lvl="1" indent="0">
              <a:buNone/>
            </a:pPr>
            <a:r>
              <a:rPr lang="en-US" b="1" dirty="0" smtClean="0"/>
              <a:t>REPORT BACK IN PLENARY!</a:t>
            </a: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4321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58077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Topic 4: </a:t>
            </a:r>
            <a:r>
              <a:rPr lang="de-DE" dirty="0" err="1" smtClean="0"/>
              <a:t>Coordinating</a:t>
            </a:r>
            <a:r>
              <a:rPr lang="de-DE" dirty="0" smtClean="0"/>
              <a:t> </a:t>
            </a:r>
            <a:r>
              <a:rPr lang="de-DE" dirty="0" err="1"/>
              <a:t>Shelter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Market </a:t>
            </a:r>
            <a:r>
              <a:rPr lang="de-DE" dirty="0" err="1"/>
              <a:t>analyses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48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0333"/>
              </p:ext>
            </p:extLst>
          </p:nvPr>
        </p:nvGraphicFramePr>
        <p:xfrm>
          <a:off x="609598" y="1600200"/>
          <a:ext cx="9890590" cy="389617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4945295"/>
                <a:gridCol w="4945295"/>
              </a:tblGrid>
              <a:tr h="31772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Markets functionality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dirty="0">
                          <a:effectLst/>
                        </a:rPr>
                        <a:t>Integrated markets that are able to meet demand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dirty="0">
                          <a:effectLst/>
                        </a:rPr>
                        <a:t>Price variations are not above average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dirty="0">
                          <a:effectLst/>
                        </a:rPr>
                        <a:t>Items needed to meet immediate needs are locally available in the required country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400" dirty="0">
                          <a:effectLst/>
                        </a:rPr>
                        <a:t>Markets are physically accessible, safe, and do not require significant resources to access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93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B465C1-D7FA-447F-9FEF-9C6263057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1260" y="384164"/>
            <a:ext cx="8229600" cy="539909"/>
          </a:xfrm>
        </p:spPr>
        <p:txBody>
          <a:bodyPr>
            <a:normAutofit fontScale="90000"/>
          </a:bodyPr>
          <a:lstStyle/>
          <a:p>
            <a:r>
              <a:rPr lang="de-DE" sz="2800" dirty="0"/>
              <a:t>Topic 4: </a:t>
            </a:r>
            <a:r>
              <a:rPr lang="de-DE" sz="2800" dirty="0" err="1"/>
              <a:t>Coordinating</a:t>
            </a:r>
            <a:r>
              <a:rPr lang="de-DE" sz="2800" dirty="0"/>
              <a:t> </a:t>
            </a:r>
            <a:r>
              <a:rPr lang="de-DE" sz="2800" dirty="0" err="1"/>
              <a:t>Shelter</a:t>
            </a:r>
            <a:r>
              <a:rPr lang="de-DE" sz="2800" dirty="0"/>
              <a:t> </a:t>
            </a:r>
            <a:r>
              <a:rPr lang="de-DE" sz="2800" dirty="0" err="1"/>
              <a:t>input</a:t>
            </a:r>
            <a:r>
              <a:rPr lang="de-DE" sz="2800" dirty="0"/>
              <a:t> </a:t>
            </a:r>
            <a:r>
              <a:rPr lang="de-DE" sz="2800" dirty="0" err="1"/>
              <a:t>into</a:t>
            </a:r>
            <a:r>
              <a:rPr lang="de-DE" sz="2800" dirty="0"/>
              <a:t> Market </a:t>
            </a:r>
            <a:r>
              <a:rPr lang="de-DE" sz="2800" dirty="0" err="1" smtClean="0"/>
              <a:t>analyses</a:t>
            </a:r>
            <a:r>
              <a:rPr lang="de-DE" sz="2800" dirty="0" smtClean="0"/>
              <a:t> </a:t>
            </a:r>
            <a:r>
              <a:rPr lang="mr-IN" sz="2800" dirty="0" smtClean="0"/>
              <a:t>–</a:t>
            </a:r>
            <a:r>
              <a:rPr lang="de-DE" sz="2800" dirty="0" smtClean="0"/>
              <a:t> </a:t>
            </a:r>
            <a:r>
              <a:rPr lang="de-DE" sz="2800" dirty="0" err="1" smtClean="0"/>
              <a:t>vocabulary</a:t>
            </a:r>
            <a:r>
              <a:rPr lang="de-DE" sz="2800" dirty="0" smtClean="0"/>
              <a:t> </a:t>
            </a:r>
            <a:r>
              <a:rPr lang="de-DE" sz="2800" dirty="0" err="1" smtClean="0"/>
              <a:t>review</a:t>
            </a:r>
            <a:r>
              <a:rPr lang="en-US" sz="2800" dirty="0"/>
              <a:t/>
            </a:r>
            <a:br>
              <a:rPr lang="en-US" sz="2800" dirty="0"/>
            </a:b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69C848A-711C-4AE0-BD42-D83B22359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49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A1F6097-F43F-412E-948D-8F217426D288}"/>
              </a:ext>
            </a:extLst>
          </p:cNvPr>
          <p:cNvSpPr/>
          <p:nvPr/>
        </p:nvSpPr>
        <p:spPr>
          <a:xfrm>
            <a:off x="1981051" y="1240613"/>
            <a:ext cx="3991563" cy="1152000"/>
          </a:xfrm>
          <a:prstGeom prst="rect">
            <a:avLst/>
          </a:prstGeom>
          <a:solidFill>
            <a:srgbClr val="FFEBEB"/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i="1" dirty="0">
                <a:solidFill>
                  <a:schemeClr val="tx1"/>
                </a:solidFill>
                <a:latin typeface="Gill Sans Infant Std"/>
                <a:cs typeface="Gill Sans Infant Std"/>
              </a:rPr>
              <a:t>Household items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CF67DB9-0C98-4C4F-9071-6F0A7B7ADBC5}"/>
              </a:ext>
            </a:extLst>
          </p:cNvPr>
          <p:cNvSpPr/>
          <p:nvPr/>
        </p:nvSpPr>
        <p:spPr>
          <a:xfrm>
            <a:off x="6235716" y="1244473"/>
            <a:ext cx="3991563" cy="11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i="1" dirty="0">
                <a:solidFill>
                  <a:schemeClr val="tx1"/>
                </a:solidFill>
                <a:latin typeface="Gill Sans Infant Std" panose="020B0502020104020203" pitchFamily="34" charset="0"/>
                <a:cs typeface="Gill Sans Infant Std"/>
              </a:rPr>
              <a:t>Commodity market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7AC7763-5C7D-40DF-95A6-4C7CFB9F9333}"/>
              </a:ext>
            </a:extLst>
          </p:cNvPr>
          <p:cNvSpPr/>
          <p:nvPr/>
        </p:nvSpPr>
        <p:spPr>
          <a:xfrm>
            <a:off x="1991395" y="3785308"/>
            <a:ext cx="3991563" cy="1152000"/>
          </a:xfrm>
          <a:prstGeom prst="rect">
            <a:avLst/>
          </a:prstGeom>
          <a:solidFill>
            <a:srgbClr val="FFEBEB"/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GB" sz="2400" i="1" dirty="0">
                <a:solidFill>
                  <a:schemeClr val="tx1"/>
                </a:solidFill>
                <a:latin typeface="Gill Sans Infant Std"/>
                <a:cs typeface="Gill Sans Infant Std"/>
              </a:rPr>
              <a:t>Skilled and unskilled labour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152B61F-8E6F-45AD-BE40-743836C88D80}"/>
              </a:ext>
            </a:extLst>
          </p:cNvPr>
          <p:cNvSpPr/>
          <p:nvPr/>
        </p:nvSpPr>
        <p:spPr>
          <a:xfrm>
            <a:off x="6246060" y="3789168"/>
            <a:ext cx="3991563" cy="11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>
                <a:solidFill>
                  <a:schemeClr val="tx1"/>
                </a:solidFill>
                <a:latin typeface="Gill Sans Infant Std" panose="020B0502020104020203" pitchFamily="34" charset="0"/>
              </a:rPr>
              <a:t>Labour market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3AB174E-B154-468E-955B-97C2268F7688}"/>
              </a:ext>
            </a:extLst>
          </p:cNvPr>
          <p:cNvSpPr/>
          <p:nvPr/>
        </p:nvSpPr>
        <p:spPr>
          <a:xfrm>
            <a:off x="1991395" y="5085312"/>
            <a:ext cx="3991563" cy="1152000"/>
          </a:xfrm>
          <a:prstGeom prst="rect">
            <a:avLst/>
          </a:prstGeom>
          <a:solidFill>
            <a:srgbClr val="FFEBEB"/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i="1" dirty="0">
                <a:solidFill>
                  <a:schemeClr val="tx1"/>
                </a:solidFill>
                <a:latin typeface="Gill Sans Infant Std"/>
                <a:cs typeface="Gill Sans Infant Std"/>
              </a:rPr>
              <a:t>Housing stock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818C02F-5B4F-4A9A-AFE6-CF40DE04D3DE}"/>
              </a:ext>
            </a:extLst>
          </p:cNvPr>
          <p:cNvSpPr/>
          <p:nvPr/>
        </p:nvSpPr>
        <p:spPr>
          <a:xfrm>
            <a:off x="6246060" y="5085312"/>
            <a:ext cx="3991563" cy="11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>
                <a:solidFill>
                  <a:schemeClr val="tx1"/>
                </a:solidFill>
                <a:latin typeface="Gill Sans Infant Std" panose="020B0502020104020203" pitchFamily="34" charset="0"/>
              </a:rPr>
              <a:t>Rental market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791093F8-1916-49E7-8C07-35483EC0896D}"/>
              </a:ext>
            </a:extLst>
          </p:cNvPr>
          <p:cNvSpPr/>
          <p:nvPr/>
        </p:nvSpPr>
        <p:spPr>
          <a:xfrm>
            <a:off x="1991545" y="2529472"/>
            <a:ext cx="3991563" cy="1152000"/>
          </a:xfrm>
          <a:prstGeom prst="rect">
            <a:avLst/>
          </a:prstGeom>
          <a:solidFill>
            <a:srgbClr val="FFEBEB"/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i="1" dirty="0">
                <a:solidFill>
                  <a:schemeClr val="tx1"/>
                </a:solidFill>
                <a:latin typeface="Gill Sans Infant Std"/>
                <a:cs typeface="Gill Sans Infant Std"/>
              </a:rPr>
              <a:t>Building materials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534ACE8C-3BE8-4572-BBA0-286A421C0851}"/>
              </a:ext>
            </a:extLst>
          </p:cNvPr>
          <p:cNvSpPr/>
          <p:nvPr/>
        </p:nvSpPr>
        <p:spPr>
          <a:xfrm>
            <a:off x="6246210" y="2533332"/>
            <a:ext cx="3991563" cy="11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i="1" dirty="0">
                <a:solidFill>
                  <a:schemeClr val="tx1"/>
                </a:solidFill>
                <a:latin typeface="Gill Sans Infant Std" panose="020B0502020104020203" pitchFamily="34" charset="0"/>
                <a:cs typeface="Gill Sans Infant Std"/>
              </a:rPr>
              <a:t>Commodity market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DBC2A2C9-3D60-40D3-80C1-2A9CA7C00B7A}"/>
              </a:ext>
            </a:extLst>
          </p:cNvPr>
          <p:cNvSpPr/>
          <p:nvPr/>
        </p:nvSpPr>
        <p:spPr>
          <a:xfrm>
            <a:off x="6235716" y="1240613"/>
            <a:ext cx="3991563" cy="11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>
                <a:solidFill>
                  <a:schemeClr val="tx1"/>
                </a:solidFill>
                <a:latin typeface="Gill Sans Infant Std" panose="020B0502020104020203" pitchFamily="34" charset="0"/>
                <a:cs typeface="Gill Sans Infant Std"/>
              </a:rPr>
              <a:t>Commodity market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E11BD2A-BF34-4A7B-A20E-377F80E2A02B}"/>
              </a:ext>
            </a:extLst>
          </p:cNvPr>
          <p:cNvSpPr/>
          <p:nvPr/>
        </p:nvSpPr>
        <p:spPr>
          <a:xfrm>
            <a:off x="6246210" y="2529472"/>
            <a:ext cx="3991563" cy="11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400" b="1" dirty="0">
                <a:solidFill>
                  <a:schemeClr val="tx1"/>
                </a:solidFill>
                <a:latin typeface="Gill Sans Infant Std" panose="020B0502020104020203" pitchFamily="34" charset="0"/>
                <a:cs typeface="Gill Sans Infant Std"/>
              </a:rPr>
              <a:t>Commodity market</a:t>
            </a:r>
          </a:p>
        </p:txBody>
      </p:sp>
      <p:pic>
        <p:nvPicPr>
          <p:cNvPr id="19" name="Graphic 18" descr="Fork and knife">
            <a:extLst>
              <a:ext uri="{FF2B5EF4-FFF2-40B4-BE49-F238E27FC236}">
                <a16:creationId xmlns:a16="http://schemas.microsoft.com/office/drawing/2014/main" xmlns="" id="{33133EC1-35A2-4475-87F8-533075D821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739403" y="1395632"/>
            <a:ext cx="914400" cy="914400"/>
          </a:xfrm>
          <a:prstGeom prst="rect">
            <a:avLst/>
          </a:prstGeom>
        </p:spPr>
      </p:pic>
      <p:pic>
        <p:nvPicPr>
          <p:cNvPr id="21" name="Graphic 20" descr="City">
            <a:extLst>
              <a:ext uri="{FF2B5EF4-FFF2-40B4-BE49-F238E27FC236}">
                <a16:creationId xmlns:a16="http://schemas.microsoft.com/office/drawing/2014/main" xmlns="" id="{58A2DCA5-4685-4DDC-B02F-1F9DE599CC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739451" y="5216155"/>
            <a:ext cx="914400" cy="914400"/>
          </a:xfrm>
          <a:prstGeom prst="rect">
            <a:avLst/>
          </a:prstGeom>
        </p:spPr>
      </p:pic>
      <p:pic>
        <p:nvPicPr>
          <p:cNvPr id="25" name="Graphic 24" descr="Paint">
            <a:extLst>
              <a:ext uri="{FF2B5EF4-FFF2-40B4-BE49-F238E27FC236}">
                <a16:creationId xmlns:a16="http://schemas.microsoft.com/office/drawing/2014/main" xmlns="" id="{09D070A7-C06C-4862-B3E6-CB537005C7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1725216" y="2636912"/>
            <a:ext cx="914400" cy="914400"/>
          </a:xfrm>
          <a:prstGeom prst="rect">
            <a:avLst/>
          </a:prstGeom>
        </p:spPr>
      </p:pic>
      <p:pic>
        <p:nvPicPr>
          <p:cNvPr id="27" name="Graphic 26" descr="Team">
            <a:extLst>
              <a:ext uri="{FF2B5EF4-FFF2-40B4-BE49-F238E27FC236}">
                <a16:creationId xmlns:a16="http://schemas.microsoft.com/office/drawing/2014/main" xmlns="" id="{CE6FA17C-08BB-43FB-A783-49DC5D5CA2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1728292" y="3886200"/>
            <a:ext cx="914400" cy="9144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EDE3CDD6-2CA7-4030-A254-119DAAF8BE8F}"/>
              </a:ext>
            </a:extLst>
          </p:cNvPr>
          <p:cNvSpPr txBox="1"/>
          <p:nvPr/>
        </p:nvSpPr>
        <p:spPr>
          <a:xfrm>
            <a:off x="2536719" y="711302"/>
            <a:ext cx="29009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7F1416"/>
                </a:solidFill>
                <a:latin typeface="Gill Sans Infant Std" panose="020B0502020104020203" pitchFamily="34" charset="0"/>
              </a:rPr>
              <a:t>Object of trade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A18E952-EDA6-43D7-B9E8-91B232DBDBB4}"/>
              </a:ext>
            </a:extLst>
          </p:cNvPr>
          <p:cNvSpPr txBox="1"/>
          <p:nvPr/>
        </p:nvSpPr>
        <p:spPr>
          <a:xfrm>
            <a:off x="6791384" y="721393"/>
            <a:ext cx="29009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7F1416"/>
                </a:solidFill>
                <a:latin typeface="Gill Sans Infant Std" panose="020B0502020104020203" pitchFamily="34" charset="0"/>
              </a:rPr>
              <a:t>Type of market</a:t>
            </a:r>
          </a:p>
        </p:txBody>
      </p:sp>
    </p:spTree>
    <p:extLst>
      <p:ext uri="{BB962C8B-B14F-4D97-AF65-F5344CB8AC3E}">
        <p14:creationId xmlns:p14="http://schemas.microsoft.com/office/powerpoint/2010/main" val="1506424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2: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dirty="0" smtClean="0"/>
              <a:t>This session covers:</a:t>
            </a:r>
          </a:p>
          <a:p>
            <a:pPr lvl="1"/>
            <a:r>
              <a:rPr lang="en-US" dirty="0" smtClean="0"/>
              <a:t>The coordination of all information gathering necessary to include the consideration of CVA into Shelter Cluster strategies, and Cluster </a:t>
            </a:r>
            <a:r>
              <a:rPr lang="en-US" smtClean="0"/>
              <a:t>partner programming</a:t>
            </a:r>
            <a:endParaRPr lang="en-US" dirty="0" smtClean="0"/>
          </a:p>
          <a:p>
            <a:pPr lvl="1"/>
            <a:r>
              <a:rPr lang="en-US" dirty="0" smtClean="0"/>
              <a:t>Coordination of </a:t>
            </a:r>
            <a:r>
              <a:rPr lang="en-US" dirty="0"/>
              <a:t>Cash and Vouchers </a:t>
            </a:r>
            <a:r>
              <a:rPr lang="en-US" dirty="0" smtClean="0"/>
              <a:t>Assistance from the perspective of other Clusters, and inter-sectoral Cash Working Groups</a:t>
            </a:r>
          </a:p>
          <a:p>
            <a:pPr lvl="1"/>
            <a:r>
              <a:rPr lang="en-US" dirty="0" smtClean="0"/>
              <a:t>Guidance on how to adapt the learnings of this training to a local context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0114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xmlns="" id="{56B84646-F6D0-438A-91A5-398A0279A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8961" y="404664"/>
            <a:ext cx="8282354" cy="467458"/>
          </a:xfrm>
        </p:spPr>
        <p:txBody>
          <a:bodyPr>
            <a:noAutofit/>
          </a:bodyPr>
          <a:lstStyle/>
          <a:p>
            <a:pPr eaLnBrk="1" hangingPunct="1"/>
            <a:r>
              <a:rPr lang="en-GB" altLang="en-US" sz="3000" dirty="0" smtClean="0">
                <a:solidFill>
                  <a:schemeClr val="tx1"/>
                </a:solidFill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Topic 4: market </a:t>
            </a:r>
            <a:r>
              <a:rPr lang="en-GB" altLang="en-US" sz="3000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conditions for CVA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8FAACF1-922D-4D91-B348-901C782DE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5312" y="1232162"/>
            <a:ext cx="6192688" cy="5149166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solidFill>
                  <a:srgbClr val="7F1416"/>
                </a:solidFill>
                <a:latin typeface="Gill Sans Infant Std" panose="020B0502020104020203" pitchFamily="34" charset="0"/>
              </a:rPr>
              <a:t>Functioning </a:t>
            </a:r>
            <a:r>
              <a:rPr lang="en-US" sz="2000" dirty="0">
                <a:latin typeface="Gill Sans Infant Std" panose="020B0502020104020203" pitchFamily="34" charset="0"/>
              </a:rPr>
              <a:t>market for desired item/service</a:t>
            </a:r>
          </a:p>
          <a:p>
            <a:pPr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latin typeface="Gill Sans Infant Std" panose="020B0502020104020203" pitchFamily="34" charset="0"/>
              </a:rPr>
              <a:t>If demand increases, </a:t>
            </a:r>
            <a:r>
              <a:rPr lang="en-US" sz="2000" dirty="0">
                <a:solidFill>
                  <a:srgbClr val="7F1416"/>
                </a:solidFill>
                <a:latin typeface="Gill Sans Infant Std" panose="020B0502020104020203" pitchFamily="34" charset="0"/>
              </a:rPr>
              <a:t>supply will respond </a:t>
            </a:r>
            <a:r>
              <a:rPr lang="en-US" sz="2000" dirty="0">
                <a:latin typeface="Gill Sans Infant Std" panose="020B0502020104020203" pitchFamily="34" charset="0"/>
              </a:rPr>
              <a:t>timely </a:t>
            </a:r>
          </a:p>
          <a:p>
            <a:pPr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latin typeface="Gill Sans Infant Std" panose="020B0502020104020203" pitchFamily="34" charset="0"/>
              </a:rPr>
              <a:t>Items / services needed are locally </a:t>
            </a:r>
            <a:r>
              <a:rPr lang="en-US" sz="2000" dirty="0">
                <a:solidFill>
                  <a:srgbClr val="7F1416"/>
                </a:solidFill>
                <a:latin typeface="Gill Sans Infant Std" panose="020B0502020104020203" pitchFamily="34" charset="0"/>
              </a:rPr>
              <a:t>available</a:t>
            </a:r>
            <a:r>
              <a:rPr lang="en-US" sz="2000" dirty="0">
                <a:latin typeface="Gill Sans Infant Std" panose="020B0502020104020203" pitchFamily="34" charset="0"/>
              </a:rPr>
              <a:t> </a:t>
            </a:r>
          </a:p>
          <a:p>
            <a:pPr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latin typeface="Gill Sans Infant Std" panose="020B0502020104020203" pitchFamily="34" charset="0"/>
              </a:rPr>
              <a:t>Items /services available are safe and of </a:t>
            </a:r>
            <a:r>
              <a:rPr lang="en-US" sz="2000" dirty="0">
                <a:solidFill>
                  <a:srgbClr val="7F1416"/>
                </a:solidFill>
                <a:latin typeface="Gill Sans Infant Std" panose="020B0502020104020203" pitchFamily="34" charset="0"/>
              </a:rPr>
              <a:t>quality</a:t>
            </a:r>
          </a:p>
          <a:p>
            <a:pPr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latin typeface="Gill Sans Infant Std" panose="020B0502020104020203" pitchFamily="34" charset="0"/>
              </a:rPr>
              <a:t>items / services available are </a:t>
            </a:r>
            <a:r>
              <a:rPr lang="en-US" sz="2000" dirty="0">
                <a:solidFill>
                  <a:srgbClr val="7F1416"/>
                </a:solidFill>
                <a:latin typeface="Gill Sans Infant Std" panose="020B0502020104020203" pitchFamily="34" charset="0"/>
              </a:rPr>
              <a:t>affordable</a:t>
            </a:r>
          </a:p>
          <a:p>
            <a:pPr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latin typeface="Gill Sans Infant Std" panose="020B0502020104020203" pitchFamily="34" charset="0"/>
              </a:rPr>
              <a:t>Markets </a:t>
            </a:r>
            <a:r>
              <a:rPr lang="en-US" sz="2000" dirty="0">
                <a:solidFill>
                  <a:srgbClr val="7F1416"/>
                </a:solidFill>
                <a:latin typeface="Gill Sans Infant Std" panose="020B0502020104020203" pitchFamily="34" charset="0"/>
              </a:rPr>
              <a:t>accessible</a:t>
            </a:r>
            <a:r>
              <a:rPr lang="en-US" sz="2000" dirty="0">
                <a:latin typeface="Gill Sans Infant Std" panose="020B0502020104020203" pitchFamily="34" charset="0"/>
              </a:rPr>
              <a:t> (distance, cost, safety, laws, discrimination)</a:t>
            </a:r>
          </a:p>
          <a:p>
            <a:pPr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latin typeface="Gill Sans Infant Std" panose="020B0502020104020203" pitchFamily="34" charset="0"/>
              </a:rPr>
              <a:t>Traders </a:t>
            </a:r>
            <a:r>
              <a:rPr lang="en-US" sz="2000" dirty="0">
                <a:solidFill>
                  <a:srgbClr val="7F1416"/>
                </a:solidFill>
                <a:latin typeface="Gill Sans Infant Std" panose="020B0502020104020203" pitchFamily="34" charset="0"/>
              </a:rPr>
              <a:t>willing &amp; able </a:t>
            </a:r>
            <a:r>
              <a:rPr lang="en-US" sz="2000" dirty="0">
                <a:latin typeface="Gill Sans Infant Std" panose="020B0502020104020203" pitchFamily="34" charset="0"/>
              </a:rPr>
              <a:t>to participate in vouchers/fairs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Gill Sans Infant Std" panose="020B0502020104020203" pitchFamily="34" charset="0"/>
            </a:endParaRPr>
          </a:p>
          <a:p>
            <a:pPr>
              <a:lnSpc>
                <a:spcPct val="200000"/>
              </a:lnSpc>
              <a:spcBef>
                <a:spcPts val="0"/>
              </a:spcBef>
              <a:buNone/>
              <a:defRPr/>
            </a:pPr>
            <a:endParaRPr lang="en-US" sz="2000" dirty="0">
              <a:solidFill>
                <a:schemeClr val="bg1">
                  <a:lumMod val="50000"/>
                </a:schemeClr>
              </a:solidFill>
              <a:latin typeface="Gill Sans Infant Std" panose="020B0502020104020203" pitchFamily="34" charset="0"/>
            </a:endParaRPr>
          </a:p>
          <a:p>
            <a:pPr marL="422041" indent="-422041">
              <a:lnSpc>
                <a:spcPct val="2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GB" sz="2000" dirty="0">
              <a:latin typeface="Gill Sans Infant Std" panose="020B050202010402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C116215-0001-466A-962C-A05D17AAF9E9}"/>
              </a:ext>
            </a:extLst>
          </p:cNvPr>
          <p:cNvSpPr/>
          <p:nvPr/>
        </p:nvSpPr>
        <p:spPr>
          <a:xfrm>
            <a:off x="1726200" y="3806745"/>
            <a:ext cx="24117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rgbClr val="7F1416"/>
                </a:solidFill>
                <a:latin typeface="Gill Sans Infant Std" panose="020B0502020104020203" pitchFamily="34" charset="0"/>
              </a:rPr>
              <a:t>“Go” </a:t>
            </a:r>
            <a:r>
              <a:rPr lang="en-US" sz="2800" b="1" dirty="0">
                <a:solidFill>
                  <a:srgbClr val="04314C"/>
                </a:solidFill>
                <a:latin typeface="Gill Sans Infant Std" panose="020B0502020104020203" pitchFamily="34" charset="0"/>
              </a:rPr>
              <a:t>decision for CVA when…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xmlns="" id="{F6295BD1-3136-4C51-B8C7-4443854921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135561" y="2060849"/>
            <a:ext cx="1593041" cy="159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79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</a:t>
            </a:r>
            <a:r>
              <a:rPr lang="en-US" dirty="0" smtClean="0"/>
              <a:t>4: Coordinating Market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Discussion in Plenary:</a:t>
            </a:r>
          </a:p>
          <a:p>
            <a:r>
              <a:rPr lang="en-US" dirty="0" smtClean="0"/>
              <a:t>How have you coordinated market analysis in the past?</a:t>
            </a:r>
          </a:p>
          <a:p>
            <a:pPr lvl="1"/>
            <a:r>
              <a:rPr lang="en-US" dirty="0" smtClean="0"/>
              <a:t>Has this been done by a specific </a:t>
            </a:r>
            <a:r>
              <a:rPr lang="en-US" dirty="0" err="1" smtClean="0"/>
              <a:t>TWiG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Has this been done by other actors external to the Shelter Cluster?</a:t>
            </a:r>
          </a:p>
          <a:p>
            <a:pPr lvl="1"/>
            <a:r>
              <a:rPr lang="en-US" dirty="0" smtClean="0"/>
              <a:t>Has the Shelter Cluster just retroactively adopted the market analysis done by a single Cluster partner, working on their own?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6814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4: Coordinating Market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Work in groups:</a:t>
            </a:r>
          </a:p>
          <a:p>
            <a:r>
              <a:rPr lang="en-US" dirty="0" smtClean="0"/>
              <a:t>List all the possible potential pitfalls or information blind-spots, when basing </a:t>
            </a:r>
            <a:r>
              <a:rPr lang="en-US" dirty="0" err="1" smtClean="0"/>
              <a:t>programme</a:t>
            </a:r>
            <a:r>
              <a:rPr lang="en-US" dirty="0" smtClean="0"/>
              <a:t> decisions on possibly incomplete market analysis pictures (the ‘unknown unknowns’)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85774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4: Coordinating Market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Work in groups, </a:t>
            </a:r>
            <a:r>
              <a:rPr lang="en-US" dirty="0" err="1" smtClean="0"/>
              <a:t>cont</a:t>
            </a:r>
            <a:r>
              <a:rPr lang="en-US" dirty="0" smtClean="0"/>
              <a:t>:</a:t>
            </a:r>
          </a:p>
          <a:p>
            <a:r>
              <a:rPr lang="en-US" dirty="0" smtClean="0"/>
              <a:t>Rotate the tables </a:t>
            </a:r>
            <a:r>
              <a:rPr lang="mr-IN" dirty="0" smtClean="0"/>
              <a:t>–</a:t>
            </a:r>
            <a:r>
              <a:rPr lang="en-US" dirty="0" smtClean="0"/>
              <a:t> take the list of pitfalls and blind spots from another group. </a:t>
            </a:r>
          </a:p>
          <a:p>
            <a:r>
              <a:rPr lang="en-US" dirty="0" smtClean="0"/>
              <a:t>Which other actors could you coordinate with (as a Shelter Cluster team) in order to address </a:t>
            </a:r>
            <a:r>
              <a:rPr lang="en-US" dirty="0"/>
              <a:t>those blind </a:t>
            </a:r>
            <a:r>
              <a:rPr lang="en-US" dirty="0" smtClean="0"/>
              <a:t>spots?</a:t>
            </a:r>
          </a:p>
          <a:p>
            <a:r>
              <a:rPr lang="en-US" dirty="0"/>
              <a:t>Which pitfalls and blind </a:t>
            </a:r>
            <a:r>
              <a:rPr lang="en-US" dirty="0" smtClean="0"/>
              <a:t>spots have the most, and the fewest potential other actors who could help out?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16884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4: Coordinating Market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Work in groups, </a:t>
            </a:r>
            <a:r>
              <a:rPr lang="en-US" dirty="0" err="1" smtClean="0"/>
              <a:t>cont</a:t>
            </a:r>
            <a:r>
              <a:rPr lang="en-US" dirty="0" smtClean="0"/>
              <a:t>:</a:t>
            </a:r>
          </a:p>
          <a:p>
            <a:r>
              <a:rPr lang="de-DE" dirty="0" smtClean="0"/>
              <a:t>Take a </a:t>
            </a:r>
            <a:r>
              <a:rPr lang="de-DE" dirty="0" err="1" smtClean="0"/>
              <a:t>red</a:t>
            </a:r>
            <a:r>
              <a:rPr lang="de-DE" dirty="0" smtClean="0"/>
              <a:t> </a:t>
            </a:r>
            <a:r>
              <a:rPr lang="de-DE" dirty="0" err="1" smtClean="0"/>
              <a:t>marker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circle</a:t>
            </a:r>
            <a:r>
              <a:rPr lang="de-DE" dirty="0" smtClean="0"/>
              <a:t> all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en-US" dirty="0"/>
              <a:t>pitfalls and blind </a:t>
            </a:r>
            <a:r>
              <a:rPr lang="en-US" dirty="0" smtClean="0"/>
              <a:t>spots which are the most important to consider (choose the top 3, or top 5)</a:t>
            </a:r>
          </a:p>
          <a:p>
            <a:r>
              <a:rPr lang="en-US" dirty="0" smtClean="0"/>
              <a:t>Take a green marker, and circle which potential actors are the most challenging to engage with, generally</a:t>
            </a:r>
          </a:p>
          <a:p>
            <a:r>
              <a:rPr lang="en-US" dirty="0" smtClean="0"/>
              <a:t>Where are there combinations of red and green circles combined?</a:t>
            </a:r>
          </a:p>
          <a:p>
            <a:pPr marL="400050" lvl="1" indent="0">
              <a:buNone/>
            </a:pPr>
            <a:r>
              <a:rPr lang="en-US" b="1" dirty="0" smtClean="0"/>
              <a:t>REPORT BACK IN PLENARY!</a:t>
            </a:r>
            <a:r>
              <a:rPr lang="de-DE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0851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xmlns="" id="{F39ABBAA-E57D-45E4-B691-05137F7C7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-27384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4062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Steps to design market analysis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xmlns="" id="{5DCFDD5F-EF37-4732-B44A-4051CAB05F03}"/>
              </a:ext>
            </a:extLst>
          </p:cNvPr>
          <p:cNvGraphicFramePr/>
          <p:nvPr>
            <p:extLst/>
          </p:nvPr>
        </p:nvGraphicFramePr>
        <p:xfrm>
          <a:off x="1847528" y="1187624"/>
          <a:ext cx="8686800" cy="4905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Graphic 2" descr="Checkmark">
            <a:extLst>
              <a:ext uri="{FF2B5EF4-FFF2-40B4-BE49-F238E27FC236}">
                <a16:creationId xmlns:a16="http://schemas.microsoft.com/office/drawing/2014/main" xmlns="" id="{BE801592-E290-48A0-9AD0-A90E49162F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540768" y="1700808"/>
            <a:ext cx="914400" cy="914400"/>
          </a:xfrm>
          <a:prstGeom prst="rect">
            <a:avLst/>
          </a:prstGeom>
        </p:spPr>
      </p:pic>
      <p:pic>
        <p:nvPicPr>
          <p:cNvPr id="6" name="Graphic 5" descr="Checkmark">
            <a:extLst>
              <a:ext uri="{FF2B5EF4-FFF2-40B4-BE49-F238E27FC236}">
                <a16:creationId xmlns:a16="http://schemas.microsoft.com/office/drawing/2014/main" xmlns="" id="{A9EBF21F-2D62-4F18-8B0F-8EFA6CD728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524000" y="3614068"/>
            <a:ext cx="914400" cy="914400"/>
          </a:xfrm>
          <a:prstGeom prst="rect">
            <a:avLst/>
          </a:prstGeom>
        </p:spPr>
      </p:pic>
      <p:pic>
        <p:nvPicPr>
          <p:cNvPr id="7" name="Graphic 6" descr="Checkmark">
            <a:extLst>
              <a:ext uri="{FF2B5EF4-FFF2-40B4-BE49-F238E27FC236}">
                <a16:creationId xmlns:a16="http://schemas.microsoft.com/office/drawing/2014/main" xmlns="" id="{14B15F87-BD2B-4D78-8637-4B018A0127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511824" y="563609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22337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4: Coordinating Market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Work in groups:</a:t>
            </a:r>
          </a:p>
          <a:p>
            <a:r>
              <a:rPr lang="de-DE" dirty="0" err="1" smtClean="0"/>
              <a:t>Refer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slide</a:t>
            </a:r>
            <a:endParaRPr lang="en-US" dirty="0" smtClean="0"/>
          </a:p>
          <a:p>
            <a:r>
              <a:rPr lang="en-US" dirty="0" smtClean="0"/>
              <a:t>Use a red marker to indicate what percentage of available time resources an implementing partner conducting a market assessment should devote to each of the steps</a:t>
            </a:r>
            <a:endParaRPr lang="en-US" dirty="0" smtClean="0"/>
          </a:p>
          <a:p>
            <a:r>
              <a:rPr lang="en-US" dirty="0"/>
              <a:t>Use a </a:t>
            </a:r>
            <a:r>
              <a:rPr lang="en-US" dirty="0" smtClean="0"/>
              <a:t>blue </a:t>
            </a:r>
            <a:r>
              <a:rPr lang="en-US" dirty="0"/>
              <a:t>marker to indicate what percentage of available time resources </a:t>
            </a:r>
            <a:r>
              <a:rPr lang="en-US" dirty="0" smtClean="0"/>
              <a:t>a Shelter Cluster team should devote to supporting an </a:t>
            </a:r>
            <a:r>
              <a:rPr lang="en-US" dirty="0"/>
              <a:t>implementing partner conducting a market assessment </a:t>
            </a:r>
            <a:r>
              <a:rPr lang="en-US" dirty="0" smtClean="0"/>
              <a:t>for </a:t>
            </a:r>
            <a:r>
              <a:rPr lang="en-US" dirty="0"/>
              <a:t>each of the </a:t>
            </a:r>
            <a:r>
              <a:rPr lang="en-US" dirty="0" smtClean="0"/>
              <a:t>steps</a:t>
            </a:r>
          </a:p>
          <a:p>
            <a:pPr marL="400050" lvl="2" indent="0">
              <a:buNone/>
            </a:pPr>
            <a:r>
              <a:rPr lang="en-US" sz="3000" b="1" dirty="0"/>
              <a:t>REPORT BACK IN PLENARY!</a:t>
            </a:r>
            <a:r>
              <a:rPr lang="de-DE" sz="3000" dirty="0"/>
              <a:t> </a:t>
            </a:r>
            <a:endParaRPr lang="en-US" sz="3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23986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</a:t>
            </a:r>
            <a:r>
              <a:rPr lang="en-US" dirty="0" smtClean="0"/>
              <a:t>4: </a:t>
            </a:r>
            <a:r>
              <a:rPr lang="de-DE" dirty="0" smtClean="0"/>
              <a:t>Market Analysis </a:t>
            </a:r>
            <a:r>
              <a:rPr lang="de-DE" dirty="0" err="1" smtClean="0"/>
              <a:t>resources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160979" y="1551398"/>
            <a:ext cx="93597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Emergency Market Mapping and Analysis (EMMA)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Pre-Crisis Market Analysis (PCMA)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Rapid Assessment of Markets (RAM)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Market Assessment Guidance (MAG)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48 Hour Tool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Multi Sector Market Analysis Guidance (MSMA)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6263193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1BFECE-DAB8-4030-9E62-9B617B8F1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44624"/>
            <a:ext cx="8229600" cy="1008112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Gill Sans Infant Std" panose="020B0502020104020203" pitchFamily="34" charset="0"/>
              </a:rPr>
              <a:t>The EMMA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3415DD2-5B41-4366-B393-97E00D401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26E52BF-D1C4-40DA-BBD8-76B1AFD2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58</a:t>
            </a:fld>
            <a:endParaRPr lang="en-GB"/>
          </a:p>
        </p:txBody>
      </p:sp>
      <p:graphicFrame>
        <p:nvGraphicFramePr>
          <p:cNvPr id="5" name="Content Placeholder 7">
            <a:extLst>
              <a:ext uri="{FF2B5EF4-FFF2-40B4-BE49-F238E27FC236}">
                <a16:creationId xmlns:a16="http://schemas.microsoft.com/office/drawing/2014/main" xmlns="" id="{61EF10CD-B104-4DAB-B21B-6968CF64CEFB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524000" y="1417955"/>
          <a:ext cx="9144000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744">
                  <a:extLst>
                    <a:ext uri="{9D8B030D-6E8A-4147-A177-3AD203B41FA5}">
                      <a16:colId xmlns:a16="http://schemas.microsoft.com/office/drawing/2014/main" xmlns="" val="523453803"/>
                    </a:ext>
                  </a:extLst>
                </a:gridCol>
                <a:gridCol w="6876256">
                  <a:extLst>
                    <a:ext uri="{9D8B030D-6E8A-4147-A177-3AD203B41FA5}">
                      <a16:colId xmlns:a16="http://schemas.microsoft.com/office/drawing/2014/main" xmlns="" val="134728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Topic of interest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0" dirty="0">
                          <a:latin typeface="Gill Sans Infant Std" panose="020B0502020104020203" pitchFamily="34" charset="0"/>
                        </a:rPr>
                        <a:t>Overview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97655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Developed 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Oxfam, IRC, Inter-Action and others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86287132"/>
                  </a:ext>
                </a:extLst>
              </a:tr>
              <a:tr h="426477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analysis of 2-3 critical market systems; can be used for labour market (not ideal). Decisions: cash vs. in-kind; support to demand vs. support to supply</a:t>
                      </a:r>
                      <a:endParaRPr lang="en-GB" sz="2000" kern="1200" dirty="0">
                        <a:solidFill>
                          <a:schemeClr val="dk1"/>
                        </a:solidFill>
                        <a:latin typeface="Gill Sans Infant Std" panose="020B05020201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57745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Outcome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Market systems, their actors, prices and disruptions; network of actors involved in producing, exchanging, and consuming a particular item or service</a:t>
                      </a:r>
                      <a:endParaRPr lang="en-GB" sz="2000" kern="1200" dirty="0">
                        <a:solidFill>
                          <a:schemeClr val="dk1"/>
                        </a:solidFill>
                        <a:latin typeface="Gill Sans Infant Std" panose="020B05020201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08814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Used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Pakistan (2010) Lebanon (2013, incl. IRC, SC, DRC, Oxfam); Bangladesh (2014, incl. ACF, Concern WW, Muslin Aid, Oxfam) combined with MIFIRA </a:t>
                      </a:r>
                      <a:endParaRPr lang="en-GB" sz="2000" kern="1200" dirty="0">
                        <a:solidFill>
                          <a:schemeClr val="dk1"/>
                        </a:solidFill>
                        <a:latin typeface="Gill Sans Infant Std" panose="020B05020201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590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15,000 USD (with local expertise only) – 30,000 USD</a:t>
                      </a:r>
                      <a:r>
                        <a:rPr lang="en-GB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(with international expertise) </a:t>
                      </a:r>
                      <a:endParaRPr lang="en-GB" sz="2000" kern="1200" dirty="0">
                        <a:solidFill>
                          <a:schemeClr val="dk1"/>
                        </a:solidFill>
                        <a:latin typeface="Gill Sans Infant Std" panose="020B05020201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0779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Human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10-20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78808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Duration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4-6 weeks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652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625606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1BFECE-DAB8-4030-9E62-9B617B8F1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44624"/>
            <a:ext cx="8229600" cy="1008112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Gill Sans Infant Std" panose="020B0502020104020203" pitchFamily="34" charset="0"/>
              </a:rPr>
              <a:t>The PCMMA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3415DD2-5B41-4366-B393-97E00D401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26E52BF-D1C4-40DA-BBD8-76B1AFD2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59</a:t>
            </a:fld>
            <a:endParaRPr lang="en-GB"/>
          </a:p>
        </p:txBody>
      </p:sp>
      <p:graphicFrame>
        <p:nvGraphicFramePr>
          <p:cNvPr id="5" name="Content Placeholder 7">
            <a:extLst>
              <a:ext uri="{FF2B5EF4-FFF2-40B4-BE49-F238E27FC236}">
                <a16:creationId xmlns:a16="http://schemas.microsoft.com/office/drawing/2014/main" xmlns="" id="{61EF10CD-B104-4DAB-B21B-6968CF64CEFB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524000" y="1417955"/>
          <a:ext cx="9144000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744">
                  <a:extLst>
                    <a:ext uri="{9D8B030D-6E8A-4147-A177-3AD203B41FA5}">
                      <a16:colId xmlns:a16="http://schemas.microsoft.com/office/drawing/2014/main" xmlns="" val="523453803"/>
                    </a:ext>
                  </a:extLst>
                </a:gridCol>
                <a:gridCol w="6876256">
                  <a:extLst>
                    <a:ext uri="{9D8B030D-6E8A-4147-A177-3AD203B41FA5}">
                      <a16:colId xmlns:a16="http://schemas.microsoft.com/office/drawing/2014/main" xmlns="" val="134728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Topic of interest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0" dirty="0">
                          <a:latin typeface="Gill Sans Infant Std" panose="020B0502020104020203" pitchFamily="34" charset="0"/>
                        </a:rPr>
                        <a:t>Overview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97655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Developed 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Oxfam and IRC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86287132"/>
                  </a:ext>
                </a:extLst>
              </a:tr>
              <a:tr h="426477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market analysis before a crisis strikes (in preparedness in conjunction with other activities); </a:t>
                      </a:r>
                    </a:p>
                    <a:p>
                      <a:pPr marL="342900" indent="-342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not a tool, but approach that employs any other tool (RAM, EMMA, etc.)</a:t>
                      </a:r>
                      <a:endParaRPr lang="en-GB" sz="2000" kern="1200" dirty="0">
                        <a:solidFill>
                          <a:schemeClr val="dk1"/>
                        </a:solidFill>
                        <a:latin typeface="Gill Sans Infant Std" panose="020B05020201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57745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Outcome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Map the functionality of the current market system</a:t>
                      </a:r>
                    </a:p>
                    <a:p>
                      <a:pPr marL="0" algn="l" defTabSz="914400" rtl="0" eaLnBrk="1" latinLnBrk="0" hangingPunct="1"/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Model / forecast the functionality of the market system after a crisis</a:t>
                      </a:r>
                      <a:endParaRPr lang="en-GB" sz="2000" kern="1200" dirty="0">
                        <a:solidFill>
                          <a:schemeClr val="dk1"/>
                        </a:solidFill>
                        <a:latin typeface="Gill Sans Infant Std" panose="020B05020201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08814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Used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Ethiopia, based on RAM (Nov 2014, with Concern, Oxfam and FEG); South Sudan , based on EMMA (Sept 2013, with Oxfam and Concern WW)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590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Dependant on methodology</a:t>
                      </a:r>
                      <a:endParaRPr lang="en-GB" altLang="en-US" sz="2000" kern="1200" dirty="0">
                        <a:solidFill>
                          <a:schemeClr val="dk1"/>
                        </a:solidFill>
                        <a:latin typeface="Gill Sans Infant Std" panose="020B05020201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0779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Human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Dependant on methodology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78808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Duration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Dependant on methodology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652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98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2: Parameters,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6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dirty="0" smtClean="0"/>
              <a:t>This session does </a:t>
            </a:r>
            <a:r>
              <a:rPr lang="en-US" b="1" i="1" dirty="0" smtClean="0"/>
              <a:t>not</a:t>
            </a:r>
            <a:r>
              <a:rPr lang="en-US" dirty="0" smtClean="0"/>
              <a:t> cover:</a:t>
            </a:r>
          </a:p>
          <a:p>
            <a:pPr lvl="1"/>
            <a:r>
              <a:rPr lang="en-US" dirty="0" smtClean="0"/>
              <a:t>How, why and when to integrate Cash and Vouchers Assistance and Market Based Programming into Shelter Cluster coordination at the national level</a:t>
            </a:r>
          </a:p>
          <a:p>
            <a:pPr lvl="1"/>
            <a:r>
              <a:rPr lang="en-US" dirty="0" smtClean="0"/>
              <a:t>Coordination of </a:t>
            </a:r>
            <a:r>
              <a:rPr lang="en-US" dirty="0"/>
              <a:t>Cash and Vouchers </a:t>
            </a:r>
            <a:r>
              <a:rPr lang="en-US" dirty="0" smtClean="0"/>
              <a:t>Assistance from the perspective of other Clusters, and inter-sectoral Cash Working Groups</a:t>
            </a:r>
          </a:p>
          <a:p>
            <a:pPr lvl="1"/>
            <a:r>
              <a:rPr lang="en-US" dirty="0" smtClean="0"/>
              <a:t>Guidance on how to adapt the learnings of this training to a local context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1395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1BFECE-DAB8-4030-9E62-9B617B8F1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44624"/>
            <a:ext cx="8229600" cy="1008112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Gill Sans Infant Std" panose="020B0502020104020203" pitchFamily="34" charset="0"/>
              </a:rPr>
              <a:t>The 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3415DD2-5B41-4366-B393-97E00D401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26E52BF-D1C4-40DA-BBD8-76B1AFD2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60</a:t>
            </a:fld>
            <a:endParaRPr lang="en-GB"/>
          </a:p>
        </p:txBody>
      </p:sp>
      <p:graphicFrame>
        <p:nvGraphicFramePr>
          <p:cNvPr id="5" name="Content Placeholder 7">
            <a:extLst>
              <a:ext uri="{FF2B5EF4-FFF2-40B4-BE49-F238E27FC236}">
                <a16:creationId xmlns:a16="http://schemas.microsoft.com/office/drawing/2014/main" xmlns="" id="{61EF10CD-B104-4DAB-B21B-6968CF64CEFB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524000" y="1417955"/>
          <a:ext cx="91440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744">
                  <a:extLst>
                    <a:ext uri="{9D8B030D-6E8A-4147-A177-3AD203B41FA5}">
                      <a16:colId xmlns:a16="http://schemas.microsoft.com/office/drawing/2014/main" xmlns="" val="523453803"/>
                    </a:ext>
                  </a:extLst>
                </a:gridCol>
                <a:gridCol w="6876256">
                  <a:extLst>
                    <a:ext uri="{9D8B030D-6E8A-4147-A177-3AD203B41FA5}">
                      <a16:colId xmlns:a16="http://schemas.microsoft.com/office/drawing/2014/main" xmlns="" val="134728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Topic of interest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i="0" dirty="0">
                          <a:latin typeface="Gill Sans Infant Std" panose="020B0502020104020203" pitchFamily="34" charset="0"/>
                        </a:rPr>
                        <a:t>Overview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97655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Developed 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ICRC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86287132"/>
                  </a:ext>
                </a:extLst>
              </a:tr>
              <a:tr h="426477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SG" altLang="en-US" sz="2000" dirty="0">
                          <a:latin typeface="Gill Sans Infant Std" panose="020B0502020104020203" pitchFamily="34" charset="0"/>
                          <a:cs typeface="Arial" panose="020B0604020202020204" pitchFamily="34" charset="0"/>
                        </a:rPr>
                        <a:t>in</a:t>
                      </a:r>
                      <a:r>
                        <a:rPr lang="en-SG" altLang="en-US" sz="2000" dirty="0">
                          <a:solidFill>
                            <a:srgbClr val="FF0000"/>
                          </a:solidFill>
                          <a:latin typeface="Gill Sans Infant Std" panose="020B0502020104020203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SG" altLang="en-US" sz="2000" dirty="0">
                          <a:latin typeface="Gill Sans Infant Std" panose="020B05020201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SG" altLang="en-US" sz="2000" baseline="30000" dirty="0">
                          <a:latin typeface="Gill Sans Infant Std" panose="020B0502020104020203" pitchFamily="34" charset="0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SG" altLang="en-US" sz="2000" dirty="0">
                          <a:latin typeface="Gill Sans Infant Std" panose="020B0502020104020203" pitchFamily="34" charset="0"/>
                          <a:cs typeface="Arial" panose="020B0604020202020204" pitchFamily="34" charset="0"/>
                        </a:rPr>
                        <a:t> phase of rapid onset emergency response; 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SG" altLang="en-US" sz="2000" dirty="0">
                          <a:latin typeface="Gill Sans Infant Std" panose="020B0502020104020203" pitchFamily="34" charset="0"/>
                          <a:cs typeface="Arial" panose="020B0604020202020204" pitchFamily="34" charset="0"/>
                        </a:rPr>
                        <a:t>to analyse damage, supply/demand and price fluctuation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SG" sz="2000" dirty="0">
                          <a:latin typeface="Gill Sans Infant Std" panose="020B0502020104020203" pitchFamily="34" charset="0"/>
                          <a:cs typeface="Arial" panose="020B0604020202020204" pitchFamily="34" charset="0"/>
                        </a:rPr>
                        <a:t>Commodity markets</a:t>
                      </a:r>
                      <a:endParaRPr lang="en-GB" sz="2000" dirty="0">
                        <a:latin typeface="Gill Sans Infant Std" panose="020B05020201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57745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Outcome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altLang="en-US" sz="2000" dirty="0">
                          <a:latin typeface="Gill Sans Infant Std" panose="020B0502020104020203" pitchFamily="34" charset="0"/>
                          <a:cs typeface="Arial" panose="020B0604020202020204" pitchFamily="34" charset="0"/>
                        </a:rPr>
                        <a:t>basic understanding of capacity of selected markets to provide commodities after a shock</a:t>
                      </a:r>
                      <a:endParaRPr lang="en-GB" sz="2000" dirty="0">
                        <a:latin typeface="Gill Sans Infant Std" panose="020B05020201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08814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Used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altLang="en-US" sz="2000" dirty="0">
                          <a:latin typeface="Gill Sans Infant Std" panose="020B0502020104020203" pitchFamily="34" charset="0"/>
                          <a:cs typeface="Arial" panose="020B0604020202020204" pitchFamily="34" charset="0"/>
                        </a:rPr>
                        <a:t>Ukraine (March 2015), Ethiopia (Oct 2015); Sudan (Feb 2016)</a:t>
                      </a:r>
                      <a:endParaRPr lang="en-GB" altLang="en-US" sz="2000" dirty="0">
                        <a:latin typeface="Gill Sans Infant Std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590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altLang="en-US" sz="2000" dirty="0">
                          <a:latin typeface="Gill Sans Infant Std" panose="020B0502020104020203" pitchFamily="34" charset="0"/>
                          <a:cs typeface="Arial" panose="020B0604020202020204" pitchFamily="34" charset="0"/>
                        </a:rPr>
                        <a:t>3,000 USD (with local expertise only) – 10,000 USD (with international expertise)</a:t>
                      </a:r>
                      <a:endParaRPr lang="en-GB" altLang="en-US" sz="2000" dirty="0">
                        <a:latin typeface="Gill Sans Infant Std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0779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Human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altLang="en-US" sz="2000" dirty="0">
                          <a:latin typeface="Gill Sans Infant Std" panose="020B0502020104020203" pitchFamily="34" charset="0"/>
                          <a:cs typeface="Arial" panose="020B0604020202020204" pitchFamily="34" charset="0"/>
                        </a:rPr>
                        <a:t>5 – 20 (including RAM team leader)</a:t>
                      </a:r>
                      <a:endParaRPr lang="en-GB" altLang="en-US" sz="2000" dirty="0">
                        <a:latin typeface="Gill Sans Infant Std" panose="020B0502020104020203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78808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Duration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1-2 weeks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652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366654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1BFECE-DAB8-4030-9E62-9B617B8F1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44624"/>
            <a:ext cx="8229600" cy="1008112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Gill Sans Infant Std" panose="020B0502020104020203" pitchFamily="34" charset="0"/>
              </a:rPr>
              <a:t>The 48-hour assessment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26E52BF-D1C4-40DA-BBD8-76B1AFD2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61</a:t>
            </a:fld>
            <a:endParaRPr lang="en-GB"/>
          </a:p>
        </p:txBody>
      </p:sp>
      <p:graphicFrame>
        <p:nvGraphicFramePr>
          <p:cNvPr id="5" name="Content Placeholder 7">
            <a:extLst>
              <a:ext uri="{FF2B5EF4-FFF2-40B4-BE49-F238E27FC236}">
                <a16:creationId xmlns:a16="http://schemas.microsoft.com/office/drawing/2014/main" xmlns="" id="{61EF10CD-B104-4DAB-B21B-6968CF64CEFB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524000" y="1417955"/>
          <a:ext cx="9144000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744">
                  <a:extLst>
                    <a:ext uri="{9D8B030D-6E8A-4147-A177-3AD203B41FA5}">
                      <a16:colId xmlns:a16="http://schemas.microsoft.com/office/drawing/2014/main" xmlns="" val="523453803"/>
                    </a:ext>
                  </a:extLst>
                </a:gridCol>
                <a:gridCol w="6876256">
                  <a:extLst>
                    <a:ext uri="{9D8B030D-6E8A-4147-A177-3AD203B41FA5}">
                      <a16:colId xmlns:a16="http://schemas.microsoft.com/office/drawing/2014/main" xmlns="" val="13472855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Topic of interest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0" dirty="0">
                          <a:latin typeface="Gill Sans Infant Std" panose="020B0502020104020203" pitchFamily="34" charset="0"/>
                        </a:rPr>
                        <a:t>Overview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97655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Developed 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Oxfam (2015)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86287132"/>
                  </a:ext>
                </a:extLst>
              </a:tr>
              <a:tr h="426477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after rapid onset crisis; </a:t>
                      </a:r>
                    </a:p>
                    <a:p>
                      <a:pPr marL="342900" indent="-342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secondary data review; </a:t>
                      </a:r>
                    </a:p>
                    <a:p>
                      <a:pPr marL="342900" indent="-342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FGD with community and households; </a:t>
                      </a:r>
                    </a:p>
                    <a:p>
                      <a:pPr marL="342900" indent="-342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interviews with traders and money transfer agents</a:t>
                      </a:r>
                      <a:endParaRPr lang="en-GB" sz="2000" kern="1200" dirty="0">
                        <a:solidFill>
                          <a:schemeClr val="dk1"/>
                        </a:solidFill>
                        <a:latin typeface="Gill Sans Infant Std" panose="020B05020201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57745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Outcome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understanding of FSL situation; </a:t>
                      </a:r>
                    </a:p>
                    <a:p>
                      <a:pPr marL="0" algn="l" defTabSz="914400" rtl="0" eaLnBrk="1" latinLnBrk="0" hangingPunct="1"/>
                      <a:r>
                        <a:rPr lang="en-SG" altLang="en-US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markets and traders status, cash delivery status, coordination frameworks</a:t>
                      </a:r>
                      <a:endParaRPr lang="en-GB" sz="2000" kern="1200" dirty="0">
                        <a:solidFill>
                          <a:schemeClr val="dk1"/>
                        </a:solidFill>
                        <a:latin typeface="Gill Sans Infant Std" panose="020B05020201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08814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Used 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590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Not available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0779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Human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2000" kern="1200" dirty="0">
                          <a:solidFill>
                            <a:schemeClr val="dk1"/>
                          </a:solidFill>
                          <a:latin typeface="Gill Sans Infant Std" panose="020B0502020104020203" pitchFamily="34" charset="0"/>
                          <a:ea typeface="+mn-ea"/>
                          <a:cs typeface="+mn-cs"/>
                        </a:rPr>
                        <a:t>Not available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78808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Duration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Gill Sans Infant Std" panose="020B0502020104020203" pitchFamily="34" charset="0"/>
                        </a:rPr>
                        <a:t>48 hours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2652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12719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4" y="2755191"/>
            <a:ext cx="10972800" cy="1143000"/>
          </a:xfrm>
        </p:spPr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105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Title 1">
            <a:extLst>
              <a:ext uri="{FF2B5EF4-FFF2-40B4-BE49-F238E27FC236}">
                <a16:creationId xmlns="" xmlns:a16="http://schemas.microsoft.com/office/drawing/2014/main" id="{811E3BCB-DD14-4D68-B44A-245C522FA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58506"/>
            <a:ext cx="8229600" cy="1143000"/>
          </a:xfrm>
        </p:spPr>
        <p:txBody>
          <a:bodyPr>
            <a:normAutofit/>
          </a:bodyPr>
          <a:lstStyle/>
          <a:p>
            <a:r>
              <a:rPr lang="en-GB" altLang="en-US" sz="3200" dirty="0" smtClean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Topics 1 Review: CVA </a:t>
            </a:r>
            <a:r>
              <a:rPr lang="en-GB" altLang="en-US" sz="3200" dirty="0">
                <a:latin typeface="Gill Sans Infant Std" panose="020B0502020104020203" pitchFamily="34" charset="0"/>
                <a:ea typeface="Gill Sans Infant Std" panose="020B0502020104020203" pitchFamily="34" charset="0"/>
                <a:cs typeface="Gill Sans Infant Std" panose="020B0502020104020203" pitchFamily="34" charset="0"/>
              </a:rPr>
              <a:t>is appropriate to needs when…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7172D95C-03F2-4B5E-8C44-9F9C0369B260}"/>
              </a:ext>
            </a:extLst>
          </p:cNvPr>
          <p:cNvSpPr/>
          <p:nvPr/>
        </p:nvSpPr>
        <p:spPr>
          <a:xfrm>
            <a:off x="1910862" y="1124744"/>
            <a:ext cx="3223846" cy="3619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62" dirty="0">
                <a:latin typeface="Gill Sans Infant Std" panose="020B0502020104020203" pitchFamily="34" charset="0"/>
                <a:cs typeface="Gill Sans Infant Std"/>
              </a:rPr>
              <a:t>Underlying question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266D40E-5AAD-4615-9930-FE6453EC1500}"/>
              </a:ext>
            </a:extLst>
          </p:cNvPr>
          <p:cNvSpPr/>
          <p:nvPr/>
        </p:nvSpPr>
        <p:spPr>
          <a:xfrm>
            <a:off x="5244613" y="1124744"/>
            <a:ext cx="4964723" cy="3619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62" dirty="0">
                <a:latin typeface="Gill Sans Infant Std" panose="020B0502020104020203" pitchFamily="34" charset="0"/>
                <a:cs typeface="Gill Sans Infant Std"/>
              </a:rPr>
              <a:t>Finding from needs assessment conducive to CVA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4CA9ED2-BE22-4117-98D1-83576F805673}"/>
              </a:ext>
            </a:extLst>
          </p:cNvPr>
          <p:cNvSpPr/>
          <p:nvPr/>
        </p:nvSpPr>
        <p:spPr>
          <a:xfrm>
            <a:off x="1908645" y="2255292"/>
            <a:ext cx="3223846" cy="5976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i="1" dirty="0">
                <a:solidFill>
                  <a:schemeClr val="tx1"/>
                </a:solidFill>
                <a:latin typeface="Gill Sans Infant Std" panose="020B0502020104020203" pitchFamily="34" charset="0"/>
              </a:rPr>
              <a:t>How do affected groups mostly get NFI’s, building materials, and housing they need?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209ACA0C-2615-40A2-B7C2-844E00D2247F}"/>
              </a:ext>
            </a:extLst>
          </p:cNvPr>
          <p:cNvSpPr/>
          <p:nvPr/>
        </p:nvSpPr>
        <p:spPr>
          <a:xfrm>
            <a:off x="5242396" y="2255292"/>
            <a:ext cx="4964723" cy="5976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22041">
              <a:defRPr/>
            </a:pPr>
            <a:r>
              <a:rPr lang="en-US" sz="1400" dirty="0">
                <a:solidFill>
                  <a:schemeClr val="tx1"/>
                </a:solidFill>
                <a:latin typeface="Gill Sans Infant Std" panose="020B0502020104020203" pitchFamily="34" charset="0"/>
              </a:rPr>
              <a:t>They mostly buy them from traders / service providers, they live in rented housing </a:t>
            </a:r>
          </a:p>
          <a:p>
            <a:pPr defTabSz="422041">
              <a:defRPr/>
            </a:pPr>
            <a:r>
              <a:rPr lang="en-US" sz="1400" dirty="0">
                <a:solidFill>
                  <a:schemeClr val="tx1"/>
                </a:solidFill>
                <a:latin typeface="Gill Sans Infant Std" panose="020B0502020104020203" pitchFamily="34" charset="0"/>
              </a:rPr>
              <a:t>Cash already in use by target population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18027858-4A4D-44BE-BE95-6B7D9B6C410E}"/>
              </a:ext>
            </a:extLst>
          </p:cNvPr>
          <p:cNvSpPr/>
          <p:nvPr/>
        </p:nvSpPr>
        <p:spPr>
          <a:xfrm>
            <a:off x="1908645" y="2941654"/>
            <a:ext cx="3223846" cy="9603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i="1" dirty="0">
                <a:solidFill>
                  <a:schemeClr val="tx1"/>
                </a:solidFill>
                <a:latin typeface="Gill Sans Infant Std" panose="020B0502020104020203" pitchFamily="34" charset="0"/>
              </a:rPr>
              <a:t>Are NFI and building materials providers physically accessible, in safe conditions, and at affordable costs? Is rented housing affordable and safe?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CE214CF-E3DE-4807-AA5A-CE7EA58FCCCA}"/>
              </a:ext>
            </a:extLst>
          </p:cNvPr>
          <p:cNvSpPr/>
          <p:nvPr/>
        </p:nvSpPr>
        <p:spPr>
          <a:xfrm>
            <a:off x="5242396" y="2937786"/>
            <a:ext cx="4964723" cy="9478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dirty="0">
                <a:solidFill>
                  <a:schemeClr val="tx1"/>
                </a:solidFill>
                <a:latin typeface="Gill Sans Infant Std" panose="020B0502020104020203" pitchFamily="34" charset="0"/>
              </a:rPr>
              <a:t>Traders selling the required goods/services are relatively close to target population (preferably &lt;1 hour away). </a:t>
            </a:r>
          </a:p>
          <a:p>
            <a:pPr>
              <a:defRPr/>
            </a:pPr>
            <a:r>
              <a:rPr lang="en-GB" sz="1400" b="1" dirty="0">
                <a:solidFill>
                  <a:schemeClr val="tx1"/>
                </a:solidFill>
                <a:latin typeface="Gill Sans Infant Std" panose="020B0502020104020203" pitchFamily="34" charset="0"/>
              </a:rPr>
              <a:t>Reaching them is possible, safe, and affordable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2A8504C-233C-422B-B725-05FDE3D1602C}"/>
              </a:ext>
            </a:extLst>
          </p:cNvPr>
          <p:cNvSpPr/>
          <p:nvPr/>
        </p:nvSpPr>
        <p:spPr>
          <a:xfrm>
            <a:off x="1908645" y="3987322"/>
            <a:ext cx="3223846" cy="7651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i="1" dirty="0">
                <a:solidFill>
                  <a:schemeClr val="tx1"/>
                </a:solidFill>
                <a:latin typeface="Gill Sans Infant Std" panose="020B0502020104020203" pitchFamily="34" charset="0"/>
              </a:rPr>
              <a:t>What is the main barrier to meeting NFI needs and housing needs?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F4048BBD-F744-4559-B5D8-E484569754EE}"/>
              </a:ext>
            </a:extLst>
          </p:cNvPr>
          <p:cNvSpPr/>
          <p:nvPr/>
        </p:nvSpPr>
        <p:spPr>
          <a:xfrm>
            <a:off x="5242397" y="3987322"/>
            <a:ext cx="4964723" cy="7651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400" dirty="0">
                <a:solidFill>
                  <a:schemeClr val="tx1"/>
                </a:solidFill>
                <a:latin typeface="Gill Sans Infant Std" panose="020B0502020104020203" pitchFamily="34" charset="0"/>
              </a:rPr>
              <a:t>People cannot meet these needs due to financial </a:t>
            </a:r>
            <a:r>
              <a:rPr lang="en-GB" sz="1400" dirty="0">
                <a:solidFill>
                  <a:schemeClr val="tx1"/>
                </a:solidFill>
                <a:latin typeface="Gill Sans Infant Std" panose="020B0502020104020203" pitchFamily="34" charset="0"/>
              </a:rPr>
              <a:t>barriers (lack of/insufficient purchasing power). As a consequence of that they may borrow money (e.g. for buying the items they need, from landlord to rent)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532EE5D7-D87A-43C5-B10C-77CE70677B33}"/>
              </a:ext>
            </a:extLst>
          </p:cNvPr>
          <p:cNvSpPr/>
          <p:nvPr/>
        </p:nvSpPr>
        <p:spPr>
          <a:xfrm>
            <a:off x="1914506" y="4833894"/>
            <a:ext cx="3223846" cy="611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i="1" dirty="0">
                <a:solidFill>
                  <a:schemeClr val="tx1"/>
                </a:solidFill>
                <a:latin typeface="Gill Sans Infant Std" panose="020B0502020104020203" pitchFamily="34" charset="0"/>
              </a:rPr>
              <a:t>What aid modality do affected people prefer for meeting their NFI and housing needs?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BD75AA04-9D01-474A-A486-5DB8FBB0502D}"/>
              </a:ext>
            </a:extLst>
          </p:cNvPr>
          <p:cNvSpPr/>
          <p:nvPr/>
        </p:nvSpPr>
        <p:spPr>
          <a:xfrm>
            <a:off x="5248258" y="4833894"/>
            <a:ext cx="4964723" cy="611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22041">
              <a:defRPr/>
            </a:pPr>
            <a:r>
              <a:rPr lang="en-US" sz="1400" dirty="0">
                <a:solidFill>
                  <a:schemeClr val="tx1"/>
                </a:solidFill>
                <a:latin typeface="Gill Sans Infant Std" panose="020B0502020104020203" pitchFamily="34" charset="0"/>
              </a:rPr>
              <a:t>Cash/vouchers largely preferred by target group compared to other aid modalities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6886AC07-E1BC-4F7E-B718-774B6E8E578C}"/>
              </a:ext>
            </a:extLst>
          </p:cNvPr>
          <p:cNvSpPr/>
          <p:nvPr/>
        </p:nvSpPr>
        <p:spPr>
          <a:xfrm>
            <a:off x="1914506" y="5517233"/>
            <a:ext cx="3223846" cy="8474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i="1" dirty="0">
                <a:solidFill>
                  <a:schemeClr val="tx1"/>
                </a:solidFill>
                <a:latin typeface="Gill Sans Infant Std" panose="020B0502020104020203" pitchFamily="34" charset="0"/>
              </a:rPr>
              <a:t>Are there protection concerns related to CVA? Does CVA raise more protection risks than other assistance modalities?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97AD8C2C-CA85-47A3-A01E-D8CA39601C4E}"/>
              </a:ext>
            </a:extLst>
          </p:cNvPr>
          <p:cNvSpPr/>
          <p:nvPr/>
        </p:nvSpPr>
        <p:spPr>
          <a:xfrm>
            <a:off x="5248258" y="5517233"/>
            <a:ext cx="4964723" cy="8474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22041">
              <a:defRPr/>
            </a:pPr>
            <a:r>
              <a:rPr lang="en-US" sz="1400" dirty="0">
                <a:solidFill>
                  <a:schemeClr val="tx1"/>
                </a:solidFill>
                <a:latin typeface="Gill Sans Infant Std" panose="020B0502020104020203" pitchFamily="34" charset="0"/>
              </a:rPr>
              <a:t>Protection related risks will not be amplified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9A31A29E-A694-4D51-AEE6-7C09CC7C84CD}"/>
              </a:ext>
            </a:extLst>
          </p:cNvPr>
          <p:cNvSpPr/>
          <p:nvPr/>
        </p:nvSpPr>
        <p:spPr>
          <a:xfrm>
            <a:off x="1908645" y="1556793"/>
            <a:ext cx="3223846" cy="5976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400" i="1" dirty="0">
                <a:solidFill>
                  <a:schemeClr val="tx1"/>
                </a:solidFill>
                <a:latin typeface="Gill Sans Infant Std" panose="020B0502020104020203" pitchFamily="34" charset="0"/>
              </a:rPr>
              <a:t>Would affected group prioritise expenditures in NFI’s and housing (including shelter repairs)?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B72D903A-AD3B-40E5-8FF3-B61F1651FD3B}"/>
              </a:ext>
            </a:extLst>
          </p:cNvPr>
          <p:cNvSpPr/>
          <p:nvPr/>
        </p:nvSpPr>
        <p:spPr>
          <a:xfrm>
            <a:off x="5242396" y="1556793"/>
            <a:ext cx="4964723" cy="5976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22041">
              <a:defRPr/>
            </a:pPr>
            <a:r>
              <a:rPr lang="en-US" sz="1400" dirty="0">
                <a:solidFill>
                  <a:schemeClr val="tx1"/>
                </a:solidFill>
                <a:latin typeface="Gill Sans Infant Std" panose="020B0502020104020203" pitchFamily="34" charset="0"/>
              </a:rPr>
              <a:t>Severity score for shelter and NFI needs is high</a:t>
            </a:r>
          </a:p>
          <a:p>
            <a:pPr defTabSz="422041">
              <a:defRPr/>
            </a:pPr>
            <a:r>
              <a:rPr lang="en-US" sz="1400" dirty="0">
                <a:solidFill>
                  <a:schemeClr val="tx1"/>
                </a:solidFill>
                <a:latin typeface="Gill Sans Infant Std" panose="020B0502020104020203" pitchFamily="34" charset="0"/>
              </a:rPr>
              <a:t>Hypothetical expenditures on NFI and shelter would be high</a:t>
            </a:r>
          </a:p>
        </p:txBody>
      </p:sp>
    </p:spTree>
    <p:extLst>
      <p:ext uri="{BB962C8B-B14F-4D97-AF65-F5344CB8AC3E}">
        <p14:creationId xmlns:p14="http://schemas.microsoft.com/office/powerpoint/2010/main" val="15810573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1 Review: Conditions for CTPs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2855640" y="1268760"/>
          <a:ext cx="698477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5989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1</a:t>
            </a:r>
            <a:r>
              <a:rPr lang="en-US" dirty="0"/>
              <a:t>: Integrating CVA into Shelter Needs assessments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Group Work:</a:t>
            </a:r>
          </a:p>
          <a:p>
            <a:pPr marL="0" indent="0">
              <a:buNone/>
            </a:pPr>
            <a:r>
              <a:rPr lang="en-US" sz="2400" dirty="0" smtClean="0"/>
              <a:t>Read the handout, </a:t>
            </a:r>
            <a:r>
              <a:rPr lang="en-US" sz="2400" i="1" dirty="0" smtClean="0"/>
              <a:t>Sphere</a:t>
            </a:r>
            <a:r>
              <a:rPr lang="en-US" sz="2400" dirty="0" smtClean="0"/>
              <a:t> Shelter chapter ‘Shelter and settlement assessment checklist’. Choose one section of the checklist per each group</a:t>
            </a:r>
          </a:p>
          <a:p>
            <a:r>
              <a:rPr lang="en-US" sz="2400" dirty="0"/>
              <a:t>U</a:t>
            </a:r>
            <a:r>
              <a:rPr lang="en-US" sz="2400" dirty="0" smtClean="0"/>
              <a:t>se a marker to write a ‘C’ next to every question in the checklist section where you would need to know more about the affected households’ and communities’ ‘Cash’/financial/livelihoods situation, in order to provide an answer</a:t>
            </a:r>
          </a:p>
          <a:p>
            <a:r>
              <a:rPr lang="en-US" sz="2400" dirty="0"/>
              <a:t>U</a:t>
            </a:r>
            <a:r>
              <a:rPr lang="en-US" sz="2400" dirty="0" smtClean="0"/>
              <a:t>se </a:t>
            </a:r>
            <a:r>
              <a:rPr lang="en-US" sz="2400" dirty="0"/>
              <a:t>a marker to write a </a:t>
            </a:r>
            <a:r>
              <a:rPr lang="en-US" sz="2400" dirty="0" smtClean="0"/>
              <a:t>‘M’ </a:t>
            </a:r>
            <a:r>
              <a:rPr lang="en-US" sz="2400" dirty="0"/>
              <a:t>next to every question in the checklist section where you would need to know more about the </a:t>
            </a:r>
            <a:r>
              <a:rPr lang="en-US" sz="2400" dirty="0" smtClean="0"/>
              <a:t>local markets </a:t>
            </a:r>
            <a:r>
              <a:rPr lang="en-US" sz="2400" dirty="0"/>
              <a:t>situation, in order to provide an answer</a:t>
            </a:r>
          </a:p>
          <a:p>
            <a:pPr marL="0" lvl="1" indent="0">
              <a:buNone/>
            </a:pPr>
            <a:r>
              <a:rPr lang="en-US" sz="3200" b="1" dirty="0" smtClean="0"/>
              <a:t>REPORT BACK </a:t>
            </a:r>
            <a:r>
              <a:rPr lang="en-US" sz="3200" b="1" dirty="0"/>
              <a:t>IN PLENARY!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383617"/>
      </p:ext>
    </p:extLst>
  </p:cSld>
  <p:clrMapOvr>
    <a:masterClrMapping/>
  </p:clrMapOvr>
</p:sld>
</file>

<file path=ppt/theme/theme1.xml><?xml version="1.0" encoding="utf-8"?>
<a:theme xmlns:a="http://schemas.openxmlformats.org/drawingml/2006/main" name="1_4. Shelter Cluster PowerPoint Template (2007 and later)">
  <a:themeElements>
    <a:clrScheme name="Shelter Cluster 3 Soft">
      <a:dk1>
        <a:sysClr val="windowText" lastClr="000000"/>
      </a:dk1>
      <a:lt1>
        <a:sysClr val="window" lastClr="FFFFFF"/>
      </a:lt1>
      <a:dk2>
        <a:srgbClr val="04314C"/>
      </a:dk2>
      <a:lt2>
        <a:srgbClr val="F6F6F6"/>
      </a:lt2>
      <a:accent1>
        <a:srgbClr val="365A70"/>
      </a:accent1>
      <a:accent2>
        <a:srgbClr val="FFC133"/>
      </a:accent2>
      <a:accent3>
        <a:srgbClr val="994345"/>
      </a:accent3>
      <a:accent4>
        <a:srgbClr val="84C559"/>
      </a:accent4>
      <a:accent5>
        <a:srgbClr val="FD3333"/>
      </a:accent5>
      <a:accent6>
        <a:srgbClr val="459FD5"/>
      </a:accent6>
      <a:hlink>
        <a:srgbClr val="994345"/>
      </a:hlink>
      <a:folHlink>
        <a:srgbClr val="7030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7143</TotalTime>
  <Words>4846</Words>
  <Application>Microsoft Macintosh PowerPoint</Application>
  <PresentationFormat>Widescreen</PresentationFormat>
  <Paragraphs>611</Paragraphs>
  <Slides>62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4" baseType="lpstr">
      <vt:lpstr>Calibri</vt:lpstr>
      <vt:lpstr>Gill Sans Infant MT</vt:lpstr>
      <vt:lpstr>Gill Sans Infant Std</vt:lpstr>
      <vt:lpstr>Gill Sans MT</vt:lpstr>
      <vt:lpstr>Gill Sans MT (Body)</vt:lpstr>
      <vt:lpstr>Mangal</vt:lpstr>
      <vt:lpstr>Symbol</vt:lpstr>
      <vt:lpstr>Times New Roman</vt:lpstr>
      <vt:lpstr>Verdana</vt:lpstr>
      <vt:lpstr>Wingdings</vt:lpstr>
      <vt:lpstr>Arial</vt:lpstr>
      <vt:lpstr>1_4. Shelter Cluster PowerPoint Template (2007 and later)</vt:lpstr>
      <vt:lpstr>Session 1: Coordinating Situational Analysis and Needs Assessments </vt:lpstr>
      <vt:lpstr>Overall course principles – Review slide</vt:lpstr>
      <vt:lpstr>Session 2: Coordinating Situational Analysis and Needs Assessments</vt:lpstr>
      <vt:lpstr>Session 1: Shelter and Cash -- comparing the objectives, phases and processes</vt:lpstr>
      <vt:lpstr>Session 2: Parameters</vt:lpstr>
      <vt:lpstr>Session 2: Parameters, cont.</vt:lpstr>
      <vt:lpstr>Topics 1 Review: CVA is appropriate to needs when…</vt:lpstr>
      <vt:lpstr>Topics 1 Review: Conditions for CTPs</vt:lpstr>
      <vt:lpstr>Topic 1: Integrating CVA into Shelter Needs assessments  </vt:lpstr>
      <vt:lpstr>Topic 1: Integrating CVA into Shelter Needs assessments  </vt:lpstr>
      <vt:lpstr>Topic 1: Integrating CVA into Shelter Needs assessments  </vt:lpstr>
      <vt:lpstr>Topic 1: simplified version of the key Shelter needs commonly found in an emergency, for quick review  </vt:lpstr>
      <vt:lpstr>Topic 1: CaLP Operational Guidance and Toolkit for Multi-Purpose Cash Grants – Needs Capacities and Risk Assessment</vt:lpstr>
      <vt:lpstr>Topic 1: CaLP Operational Guidance and Toolkit for Multi-Purpose Cash Grants – Needs Capacities and Risk Assessment</vt:lpstr>
      <vt:lpstr>Topic 1: CaLP Operational Guidance and Toolkit for Multi-Purpose Cash Grants – Needs Capacities and Risk Assessment</vt:lpstr>
      <vt:lpstr>Topic 1: CaLP Operational Guidance and Toolkit for Multi-Purpose Cash Grants – Needs Capacities and Risk Assessment</vt:lpstr>
      <vt:lpstr>Topic 1: CaLP Operational Guidance and Toolkit for Multi-Purpose Cash Grants – Needs Capacities and Risk Assessment</vt:lpstr>
      <vt:lpstr>Topic 1: CaLP Operational Guidance and Toolkit for Multi-Purpose Cash Grants – Needs Capacities and Risk Assessment</vt:lpstr>
      <vt:lpstr>Topic 2: Engagement with other Clusters and with CWGs for Needs Assessments</vt:lpstr>
      <vt:lpstr>Topic 2: Engagement with other Clusters and with CWGs for Needs Assessments</vt:lpstr>
      <vt:lpstr>Topic 2: Engagement with other Clusters and with CWGs for Needs Assessments</vt:lpstr>
      <vt:lpstr>Topic 2: Engagement with other Clusters and with CWGs for Needs Assessments</vt:lpstr>
      <vt:lpstr>Topic 2: Engagement with other Clusters and with CWGs for Needs Assessments</vt:lpstr>
      <vt:lpstr>Topic 2: Engagement with other Clusters and with CWGs for Needs Assessments</vt:lpstr>
      <vt:lpstr>Topic 2: Engagement with other Clusters and with CWGs for Needs Assessments</vt:lpstr>
      <vt:lpstr>Topic 2: Engagement with other Clusters and with CWGs for Needs Assessments</vt:lpstr>
      <vt:lpstr>PowerPoint Presentation</vt:lpstr>
      <vt:lpstr>Topic 2: Measuring Severity of Needs Example. Severity of needs based on BNA (Ethiopia, 2018)</vt:lpstr>
      <vt:lpstr>Topic 2: Measuring Severity of Needs Example. Severity of needs based on BNA (Ethiopia, 2018)</vt:lpstr>
      <vt:lpstr>Topic 2: Measuring Severity of Needs. People mostly get NFI’s and housing through the local market</vt:lpstr>
      <vt:lpstr>Topic 2: Measuring Severity of Needs. Example of NFI and shelter sources from BNA in Ethiopia (2018)</vt:lpstr>
      <vt:lpstr>Topic 2: Measuring Severity of Needs</vt:lpstr>
      <vt:lpstr>Topic 2: Measuring Severity of Needs. Example of distance from BNA in Ethiopia (2018)</vt:lpstr>
      <vt:lpstr>Topic 3: Using situational analysis and risk analysis – Shelter and Cash </vt:lpstr>
      <vt:lpstr>Topic 3: Using situational analysis and risk analysis – Shelter and Cash </vt:lpstr>
      <vt:lpstr>Topic 3 review: The MPC Programme Timeline</vt:lpstr>
      <vt:lpstr>Topic 3 review: Simplified Programme Activity Timelines Compared</vt:lpstr>
      <vt:lpstr>Topic 3 review: CTP in the project cycle</vt:lpstr>
      <vt:lpstr>Topic 3: Using situational analysis and risk analysis – Shelter and Cash </vt:lpstr>
      <vt:lpstr>Topic 3: Using situational analysis and risk analysis – Shelter and Cash</vt:lpstr>
      <vt:lpstr>Topic 3: Risk analysis – Shelter and Cash</vt:lpstr>
      <vt:lpstr>Topic 3: Risk analysis – Shelter and Cash</vt:lpstr>
      <vt:lpstr>Topic 3: Risk analysis – from the CaLP perspective</vt:lpstr>
      <vt:lpstr>Topic 3: Risk analysis – from the CaLP perspective</vt:lpstr>
      <vt:lpstr>Topic 3: Risk analysis– from the CaLP perspective</vt:lpstr>
      <vt:lpstr>Topic 3: Risk analysis – from the CaLP perspective</vt:lpstr>
      <vt:lpstr>Topic 3: Risk analysis</vt:lpstr>
      <vt:lpstr>Topic 4: Coordinating Shelter input into Market analyses </vt:lpstr>
      <vt:lpstr>Topic 4: Coordinating Shelter input into Market analyses – vocabulary review </vt:lpstr>
      <vt:lpstr>Topic 4: market conditions for CVA</vt:lpstr>
      <vt:lpstr>Topic 4: Coordinating Market Analysis</vt:lpstr>
      <vt:lpstr>Topic 4: Coordinating Market Analysis</vt:lpstr>
      <vt:lpstr>Topic 4: Coordinating Market Analysis</vt:lpstr>
      <vt:lpstr>Topic 4: Coordinating Market Analysis</vt:lpstr>
      <vt:lpstr>Steps to design market analysis</vt:lpstr>
      <vt:lpstr>Topic 4: Coordinating Market Analysis</vt:lpstr>
      <vt:lpstr>Topic 4: Market Analysis resources </vt:lpstr>
      <vt:lpstr>The EMMA</vt:lpstr>
      <vt:lpstr>The PCMMA</vt:lpstr>
      <vt:lpstr>The RAM</vt:lpstr>
      <vt:lpstr>The 48-hour assessment</vt:lpstr>
      <vt:lpstr>Any questions?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kennedy</dc:creator>
  <cp:lastModifiedBy>james kennedy</cp:lastModifiedBy>
  <cp:revision>116</cp:revision>
  <dcterms:created xsi:type="dcterms:W3CDTF">2019-01-07T15:35:56Z</dcterms:created>
  <dcterms:modified xsi:type="dcterms:W3CDTF">2019-01-15T15:38:52Z</dcterms:modified>
</cp:coreProperties>
</file>