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notesMasterIdLst>
    <p:notesMasterId r:id="rId45"/>
  </p:notesMasterIdLst>
  <p:sldIdLst>
    <p:sldId id="271" r:id="rId2"/>
    <p:sldId id="346" r:id="rId3"/>
    <p:sldId id="344" r:id="rId4"/>
    <p:sldId id="309" r:id="rId5"/>
    <p:sldId id="263" r:id="rId6"/>
    <p:sldId id="260" r:id="rId7"/>
    <p:sldId id="310" r:id="rId8"/>
    <p:sldId id="311" r:id="rId9"/>
    <p:sldId id="314" r:id="rId10"/>
    <p:sldId id="347" r:id="rId11"/>
    <p:sldId id="348" r:id="rId12"/>
    <p:sldId id="349" r:id="rId13"/>
    <p:sldId id="350" r:id="rId14"/>
    <p:sldId id="351" r:id="rId15"/>
    <p:sldId id="312" r:id="rId16"/>
    <p:sldId id="302" r:id="rId17"/>
    <p:sldId id="352" r:id="rId18"/>
    <p:sldId id="353" r:id="rId19"/>
    <p:sldId id="354" r:id="rId20"/>
    <p:sldId id="356" r:id="rId21"/>
    <p:sldId id="357" r:id="rId22"/>
    <p:sldId id="355" r:id="rId23"/>
    <p:sldId id="300" r:id="rId24"/>
    <p:sldId id="358" r:id="rId25"/>
    <p:sldId id="359" r:id="rId26"/>
    <p:sldId id="261" r:id="rId27"/>
    <p:sldId id="360" r:id="rId28"/>
    <p:sldId id="361" r:id="rId29"/>
    <p:sldId id="303" r:id="rId30"/>
    <p:sldId id="362" r:id="rId31"/>
    <p:sldId id="305" r:id="rId32"/>
    <p:sldId id="373" r:id="rId33"/>
    <p:sldId id="363" r:id="rId34"/>
    <p:sldId id="364" r:id="rId35"/>
    <p:sldId id="365" r:id="rId36"/>
    <p:sldId id="366" r:id="rId37"/>
    <p:sldId id="367" r:id="rId38"/>
    <p:sldId id="368" r:id="rId39"/>
    <p:sldId id="369" r:id="rId40"/>
    <p:sldId id="370" r:id="rId41"/>
    <p:sldId id="371" r:id="rId42"/>
    <p:sldId id="372" r:id="rId43"/>
    <p:sldId id="288"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63049"/>
  </p:normalViewPr>
  <p:slideViewPr>
    <p:cSldViewPr snapToGrid="0" snapToObjects="1">
      <p:cViewPr varScale="1">
        <p:scale>
          <a:sx n="80" d="100"/>
          <a:sy n="80" d="100"/>
        </p:scale>
        <p:origin x="2344"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CA83D0F-E73B-40B3-A486-F66A8DA806C8}" type="doc">
      <dgm:prSet loTypeId="urn:microsoft.com/office/officeart/2005/8/layout/hierarchy6" loCatId="hierarchy" qsTypeId="urn:microsoft.com/office/officeart/2005/8/quickstyle/simple1" qsCatId="simple" csTypeId="urn:microsoft.com/office/officeart/2005/8/colors/accent1_2" csCatId="accent1" phldr="1"/>
      <dgm:spPr/>
      <dgm:t>
        <a:bodyPr/>
        <a:lstStyle/>
        <a:p>
          <a:endParaRPr lang="en-GB"/>
        </a:p>
      </dgm:t>
    </dgm:pt>
    <dgm:pt modelId="{E69143E1-BA28-48A6-9FB9-1A612C9E606A}">
      <dgm:prSet phldrT="[Text]"/>
      <dgm:spPr/>
      <dgm:t>
        <a:bodyPr/>
        <a:lstStyle/>
        <a:p>
          <a:r>
            <a:rPr lang="en-US" dirty="0" smtClean="0"/>
            <a:t>HCT Strategy</a:t>
          </a:r>
          <a:endParaRPr lang="en-GB" dirty="0"/>
        </a:p>
      </dgm:t>
    </dgm:pt>
    <dgm:pt modelId="{ED367871-FCFD-4528-AD67-69A11E0BFF16}" type="parTrans" cxnId="{94BC1F5D-32B9-4A0F-9106-F7124C4AF2F0}">
      <dgm:prSet/>
      <dgm:spPr/>
      <dgm:t>
        <a:bodyPr/>
        <a:lstStyle/>
        <a:p>
          <a:endParaRPr lang="en-GB"/>
        </a:p>
      </dgm:t>
    </dgm:pt>
    <dgm:pt modelId="{1CEE6053-F36B-4A87-B1D1-EF975AB7F702}" type="sibTrans" cxnId="{94BC1F5D-32B9-4A0F-9106-F7124C4AF2F0}">
      <dgm:prSet/>
      <dgm:spPr/>
      <dgm:t>
        <a:bodyPr/>
        <a:lstStyle/>
        <a:p>
          <a:endParaRPr lang="en-GB"/>
        </a:p>
      </dgm:t>
    </dgm:pt>
    <dgm:pt modelId="{5AEAA622-7F13-400B-BEB8-069069F6F938}">
      <dgm:prSet phldrT="[Text]"/>
      <dgm:spPr/>
      <dgm:t>
        <a:bodyPr/>
        <a:lstStyle/>
        <a:p>
          <a:r>
            <a:rPr lang="en-US" dirty="0" smtClean="0"/>
            <a:t>ICCG Strategy</a:t>
          </a:r>
          <a:endParaRPr lang="en-GB" dirty="0"/>
        </a:p>
      </dgm:t>
    </dgm:pt>
    <dgm:pt modelId="{42E00CEA-C38D-43C6-899C-F78648610678}" type="parTrans" cxnId="{53EA9D07-8E73-4B23-9C6E-B767997A759D}">
      <dgm:prSet/>
      <dgm:spPr/>
      <dgm:t>
        <a:bodyPr/>
        <a:lstStyle/>
        <a:p>
          <a:endParaRPr lang="en-GB"/>
        </a:p>
      </dgm:t>
    </dgm:pt>
    <dgm:pt modelId="{0E58C990-3E1E-4632-8D0E-B2DD664E1115}" type="sibTrans" cxnId="{53EA9D07-8E73-4B23-9C6E-B767997A759D}">
      <dgm:prSet/>
      <dgm:spPr/>
      <dgm:t>
        <a:bodyPr/>
        <a:lstStyle/>
        <a:p>
          <a:endParaRPr lang="en-GB"/>
        </a:p>
      </dgm:t>
    </dgm:pt>
    <dgm:pt modelId="{960BA4CA-6E6B-45EB-90B3-2D9858346122}">
      <dgm:prSet phldrT="[Text]"/>
      <dgm:spPr/>
      <dgm:t>
        <a:bodyPr/>
        <a:lstStyle/>
        <a:p>
          <a:r>
            <a:rPr lang="en-US" dirty="0" smtClean="0"/>
            <a:t>Clusters</a:t>
          </a:r>
          <a:endParaRPr lang="en-GB" dirty="0"/>
        </a:p>
      </dgm:t>
    </dgm:pt>
    <dgm:pt modelId="{087FD419-5859-4270-A1C6-334E9BCDFD9D}" type="parTrans" cxnId="{3C232174-BD80-479F-A3E9-D582AF9EBA2F}">
      <dgm:prSet/>
      <dgm:spPr/>
      <dgm:t>
        <a:bodyPr/>
        <a:lstStyle/>
        <a:p>
          <a:endParaRPr lang="en-GB"/>
        </a:p>
      </dgm:t>
    </dgm:pt>
    <dgm:pt modelId="{D47CA43A-9648-4F49-B715-C336B4AD5FE3}" type="sibTrans" cxnId="{3C232174-BD80-479F-A3E9-D582AF9EBA2F}">
      <dgm:prSet/>
      <dgm:spPr/>
      <dgm:t>
        <a:bodyPr/>
        <a:lstStyle/>
        <a:p>
          <a:endParaRPr lang="en-GB"/>
        </a:p>
      </dgm:t>
    </dgm:pt>
    <dgm:pt modelId="{8F3CC915-486E-4F81-B757-97E34EA95A27}">
      <dgm:prSet phldrT="[Text]"/>
      <dgm:spPr/>
      <dgm:t>
        <a:bodyPr/>
        <a:lstStyle/>
        <a:p>
          <a:r>
            <a:rPr lang="en-US" dirty="0" smtClean="0"/>
            <a:t>Protection Strategy</a:t>
          </a:r>
          <a:endParaRPr lang="en-GB" dirty="0"/>
        </a:p>
      </dgm:t>
    </dgm:pt>
    <dgm:pt modelId="{0917EDEC-A6EC-4647-ABCF-38A6D10225FE}" type="parTrans" cxnId="{E8F9C7FF-BCF8-4B62-9AFE-1CC32537C060}">
      <dgm:prSet/>
      <dgm:spPr/>
      <dgm:t>
        <a:bodyPr/>
        <a:lstStyle/>
        <a:p>
          <a:endParaRPr lang="en-GB"/>
        </a:p>
      </dgm:t>
    </dgm:pt>
    <dgm:pt modelId="{E4EC4A70-6ADE-4504-8844-96B69B37F436}" type="sibTrans" cxnId="{E8F9C7FF-BCF8-4B62-9AFE-1CC32537C060}">
      <dgm:prSet/>
      <dgm:spPr/>
      <dgm:t>
        <a:bodyPr/>
        <a:lstStyle/>
        <a:p>
          <a:endParaRPr lang="en-GB"/>
        </a:p>
      </dgm:t>
    </dgm:pt>
    <dgm:pt modelId="{F54EBB61-EE00-4BC3-B46F-C833FDD429AE}" type="pres">
      <dgm:prSet presAssocID="{8CA83D0F-E73B-40B3-A486-F66A8DA806C8}" presName="mainComposite" presStyleCnt="0">
        <dgm:presLayoutVars>
          <dgm:chPref val="1"/>
          <dgm:dir/>
          <dgm:animOne val="branch"/>
          <dgm:animLvl val="lvl"/>
          <dgm:resizeHandles val="exact"/>
        </dgm:presLayoutVars>
      </dgm:prSet>
      <dgm:spPr/>
      <dgm:t>
        <a:bodyPr/>
        <a:lstStyle/>
        <a:p>
          <a:endParaRPr lang="en-GB"/>
        </a:p>
      </dgm:t>
    </dgm:pt>
    <dgm:pt modelId="{507968A8-29A2-4B69-99D1-0341399802A7}" type="pres">
      <dgm:prSet presAssocID="{8CA83D0F-E73B-40B3-A486-F66A8DA806C8}" presName="hierFlow" presStyleCnt="0"/>
      <dgm:spPr/>
    </dgm:pt>
    <dgm:pt modelId="{958BC610-ABFC-488C-AAD5-ACFED367A0E2}" type="pres">
      <dgm:prSet presAssocID="{8CA83D0F-E73B-40B3-A486-F66A8DA806C8}" presName="hierChild1" presStyleCnt="0">
        <dgm:presLayoutVars>
          <dgm:chPref val="1"/>
          <dgm:animOne val="branch"/>
          <dgm:animLvl val="lvl"/>
        </dgm:presLayoutVars>
      </dgm:prSet>
      <dgm:spPr/>
    </dgm:pt>
    <dgm:pt modelId="{A43FCB66-C2DC-488F-854F-962780BC556E}" type="pres">
      <dgm:prSet presAssocID="{E69143E1-BA28-48A6-9FB9-1A612C9E606A}" presName="Name14" presStyleCnt="0"/>
      <dgm:spPr/>
    </dgm:pt>
    <dgm:pt modelId="{01F5622F-7E8A-4122-BDAE-1ADFBD8BD9C5}" type="pres">
      <dgm:prSet presAssocID="{E69143E1-BA28-48A6-9FB9-1A612C9E606A}" presName="level1Shape" presStyleLbl="node0" presStyleIdx="0" presStyleCnt="1">
        <dgm:presLayoutVars>
          <dgm:chPref val="3"/>
        </dgm:presLayoutVars>
      </dgm:prSet>
      <dgm:spPr/>
      <dgm:t>
        <a:bodyPr/>
        <a:lstStyle/>
        <a:p>
          <a:endParaRPr lang="en-GB"/>
        </a:p>
      </dgm:t>
    </dgm:pt>
    <dgm:pt modelId="{63446F3F-ED2D-4187-B220-4F03B45C310E}" type="pres">
      <dgm:prSet presAssocID="{E69143E1-BA28-48A6-9FB9-1A612C9E606A}" presName="hierChild2" presStyleCnt="0"/>
      <dgm:spPr/>
    </dgm:pt>
    <dgm:pt modelId="{8316CC93-EE3C-452A-8D93-AEE54C840C40}" type="pres">
      <dgm:prSet presAssocID="{42E00CEA-C38D-43C6-899C-F78648610678}" presName="Name19" presStyleLbl="parChTrans1D2" presStyleIdx="0" presStyleCnt="2"/>
      <dgm:spPr/>
      <dgm:t>
        <a:bodyPr/>
        <a:lstStyle/>
        <a:p>
          <a:endParaRPr lang="en-GB"/>
        </a:p>
      </dgm:t>
    </dgm:pt>
    <dgm:pt modelId="{50C3F2F1-EB63-4582-8106-4039C46F27AD}" type="pres">
      <dgm:prSet presAssocID="{5AEAA622-7F13-400B-BEB8-069069F6F938}" presName="Name21" presStyleCnt="0"/>
      <dgm:spPr/>
    </dgm:pt>
    <dgm:pt modelId="{F1DD1395-812E-402F-A7DE-60327DC32365}" type="pres">
      <dgm:prSet presAssocID="{5AEAA622-7F13-400B-BEB8-069069F6F938}" presName="level2Shape" presStyleLbl="node2" presStyleIdx="0" presStyleCnt="2"/>
      <dgm:spPr/>
      <dgm:t>
        <a:bodyPr/>
        <a:lstStyle/>
        <a:p>
          <a:endParaRPr lang="en-GB"/>
        </a:p>
      </dgm:t>
    </dgm:pt>
    <dgm:pt modelId="{31AC4AD1-FABB-480A-844C-F4647B87DCA9}" type="pres">
      <dgm:prSet presAssocID="{5AEAA622-7F13-400B-BEB8-069069F6F938}" presName="hierChild3" presStyleCnt="0"/>
      <dgm:spPr/>
    </dgm:pt>
    <dgm:pt modelId="{E2977341-6011-4C58-9B5B-7BB611B525A0}" type="pres">
      <dgm:prSet presAssocID="{087FD419-5859-4270-A1C6-334E9BCDFD9D}" presName="Name19" presStyleLbl="parChTrans1D3" presStyleIdx="0" presStyleCnt="1"/>
      <dgm:spPr/>
      <dgm:t>
        <a:bodyPr/>
        <a:lstStyle/>
        <a:p>
          <a:endParaRPr lang="en-GB"/>
        </a:p>
      </dgm:t>
    </dgm:pt>
    <dgm:pt modelId="{A0AF611D-3EF0-44BE-BC4B-EAFA2E4526A5}" type="pres">
      <dgm:prSet presAssocID="{960BA4CA-6E6B-45EB-90B3-2D9858346122}" presName="Name21" presStyleCnt="0"/>
      <dgm:spPr/>
    </dgm:pt>
    <dgm:pt modelId="{0F889268-1051-46CF-9A69-19A1AC89F81A}" type="pres">
      <dgm:prSet presAssocID="{960BA4CA-6E6B-45EB-90B3-2D9858346122}" presName="level2Shape" presStyleLbl="node3" presStyleIdx="0" presStyleCnt="1"/>
      <dgm:spPr/>
      <dgm:t>
        <a:bodyPr/>
        <a:lstStyle/>
        <a:p>
          <a:endParaRPr lang="en-GB"/>
        </a:p>
      </dgm:t>
    </dgm:pt>
    <dgm:pt modelId="{BD61B8F2-C9EF-4587-8527-499C6AAC6F3B}" type="pres">
      <dgm:prSet presAssocID="{960BA4CA-6E6B-45EB-90B3-2D9858346122}" presName="hierChild3" presStyleCnt="0"/>
      <dgm:spPr/>
    </dgm:pt>
    <dgm:pt modelId="{E5510879-F651-4509-8432-171FB339F81A}" type="pres">
      <dgm:prSet presAssocID="{0917EDEC-A6EC-4647-ABCF-38A6D10225FE}" presName="Name19" presStyleLbl="parChTrans1D2" presStyleIdx="1" presStyleCnt="2"/>
      <dgm:spPr/>
      <dgm:t>
        <a:bodyPr/>
        <a:lstStyle/>
        <a:p>
          <a:endParaRPr lang="en-GB"/>
        </a:p>
      </dgm:t>
    </dgm:pt>
    <dgm:pt modelId="{4DABE9AD-37A9-4EF1-BDD0-18B8EDDB129B}" type="pres">
      <dgm:prSet presAssocID="{8F3CC915-486E-4F81-B757-97E34EA95A27}" presName="Name21" presStyleCnt="0"/>
      <dgm:spPr/>
    </dgm:pt>
    <dgm:pt modelId="{FAB3C9D0-C64C-47E5-8D11-DB1C7B34B626}" type="pres">
      <dgm:prSet presAssocID="{8F3CC915-486E-4F81-B757-97E34EA95A27}" presName="level2Shape" presStyleLbl="node2" presStyleIdx="1" presStyleCnt="2"/>
      <dgm:spPr/>
      <dgm:t>
        <a:bodyPr/>
        <a:lstStyle/>
        <a:p>
          <a:endParaRPr lang="en-GB"/>
        </a:p>
      </dgm:t>
    </dgm:pt>
    <dgm:pt modelId="{072E9A4B-B66F-493D-A4D7-B955EADB6AFD}" type="pres">
      <dgm:prSet presAssocID="{8F3CC915-486E-4F81-B757-97E34EA95A27}" presName="hierChild3" presStyleCnt="0"/>
      <dgm:spPr/>
    </dgm:pt>
    <dgm:pt modelId="{02D473F9-C622-4A29-9DC9-D2B7A0EEA3B6}" type="pres">
      <dgm:prSet presAssocID="{8CA83D0F-E73B-40B3-A486-F66A8DA806C8}" presName="bgShapesFlow" presStyleCnt="0"/>
      <dgm:spPr/>
    </dgm:pt>
  </dgm:ptLst>
  <dgm:cxnLst>
    <dgm:cxn modelId="{E846994D-8654-AB4D-97F2-69C703FC9FF8}" type="presOf" srcId="{42E00CEA-C38D-43C6-899C-F78648610678}" destId="{8316CC93-EE3C-452A-8D93-AEE54C840C40}" srcOrd="0" destOrd="0" presId="urn:microsoft.com/office/officeart/2005/8/layout/hierarchy6"/>
    <dgm:cxn modelId="{53EA9D07-8E73-4B23-9C6E-B767997A759D}" srcId="{E69143E1-BA28-48A6-9FB9-1A612C9E606A}" destId="{5AEAA622-7F13-400B-BEB8-069069F6F938}" srcOrd="0" destOrd="0" parTransId="{42E00CEA-C38D-43C6-899C-F78648610678}" sibTransId="{0E58C990-3E1E-4632-8D0E-B2DD664E1115}"/>
    <dgm:cxn modelId="{3C232174-BD80-479F-A3E9-D582AF9EBA2F}" srcId="{5AEAA622-7F13-400B-BEB8-069069F6F938}" destId="{960BA4CA-6E6B-45EB-90B3-2D9858346122}" srcOrd="0" destOrd="0" parTransId="{087FD419-5859-4270-A1C6-334E9BCDFD9D}" sibTransId="{D47CA43A-9648-4F49-B715-C336B4AD5FE3}"/>
    <dgm:cxn modelId="{901B648B-4B60-4144-B3AA-9EFF1571B387}" type="presOf" srcId="{087FD419-5859-4270-A1C6-334E9BCDFD9D}" destId="{E2977341-6011-4C58-9B5B-7BB611B525A0}" srcOrd="0" destOrd="0" presId="urn:microsoft.com/office/officeart/2005/8/layout/hierarchy6"/>
    <dgm:cxn modelId="{FC492966-D47D-8D49-894C-415AC5B90751}" type="presOf" srcId="{E69143E1-BA28-48A6-9FB9-1A612C9E606A}" destId="{01F5622F-7E8A-4122-BDAE-1ADFBD8BD9C5}" srcOrd="0" destOrd="0" presId="urn:microsoft.com/office/officeart/2005/8/layout/hierarchy6"/>
    <dgm:cxn modelId="{71FD2BD1-DD02-204F-B2CF-23FB6B550FEB}" type="presOf" srcId="{5AEAA622-7F13-400B-BEB8-069069F6F938}" destId="{F1DD1395-812E-402F-A7DE-60327DC32365}" srcOrd="0" destOrd="0" presId="urn:microsoft.com/office/officeart/2005/8/layout/hierarchy6"/>
    <dgm:cxn modelId="{7BAE1388-4288-4740-A928-B008C3BAFA98}" type="presOf" srcId="{8F3CC915-486E-4F81-B757-97E34EA95A27}" destId="{FAB3C9D0-C64C-47E5-8D11-DB1C7B34B626}" srcOrd="0" destOrd="0" presId="urn:microsoft.com/office/officeart/2005/8/layout/hierarchy6"/>
    <dgm:cxn modelId="{94BC1F5D-32B9-4A0F-9106-F7124C4AF2F0}" srcId="{8CA83D0F-E73B-40B3-A486-F66A8DA806C8}" destId="{E69143E1-BA28-48A6-9FB9-1A612C9E606A}" srcOrd="0" destOrd="0" parTransId="{ED367871-FCFD-4528-AD67-69A11E0BFF16}" sibTransId="{1CEE6053-F36B-4A87-B1D1-EF975AB7F702}"/>
    <dgm:cxn modelId="{E8F9C7FF-BCF8-4B62-9AFE-1CC32537C060}" srcId="{E69143E1-BA28-48A6-9FB9-1A612C9E606A}" destId="{8F3CC915-486E-4F81-B757-97E34EA95A27}" srcOrd="1" destOrd="0" parTransId="{0917EDEC-A6EC-4647-ABCF-38A6D10225FE}" sibTransId="{E4EC4A70-6ADE-4504-8844-96B69B37F436}"/>
    <dgm:cxn modelId="{D452B281-FA7F-F947-B1BF-6725E5101D6C}" type="presOf" srcId="{8CA83D0F-E73B-40B3-A486-F66A8DA806C8}" destId="{F54EBB61-EE00-4BC3-B46F-C833FDD429AE}" srcOrd="0" destOrd="0" presId="urn:microsoft.com/office/officeart/2005/8/layout/hierarchy6"/>
    <dgm:cxn modelId="{43295441-1BFD-E846-90D2-9B1DE11A979B}" type="presOf" srcId="{0917EDEC-A6EC-4647-ABCF-38A6D10225FE}" destId="{E5510879-F651-4509-8432-171FB339F81A}" srcOrd="0" destOrd="0" presId="urn:microsoft.com/office/officeart/2005/8/layout/hierarchy6"/>
    <dgm:cxn modelId="{270C6727-312C-7F41-A123-5B7740F222D8}" type="presOf" srcId="{960BA4CA-6E6B-45EB-90B3-2D9858346122}" destId="{0F889268-1051-46CF-9A69-19A1AC89F81A}" srcOrd="0" destOrd="0" presId="urn:microsoft.com/office/officeart/2005/8/layout/hierarchy6"/>
    <dgm:cxn modelId="{7F54985F-6297-194D-B2F2-541EFB970C1A}" type="presParOf" srcId="{F54EBB61-EE00-4BC3-B46F-C833FDD429AE}" destId="{507968A8-29A2-4B69-99D1-0341399802A7}" srcOrd="0" destOrd="0" presId="urn:microsoft.com/office/officeart/2005/8/layout/hierarchy6"/>
    <dgm:cxn modelId="{C8CA1A15-0C99-4148-B8EB-7BB585514A94}" type="presParOf" srcId="{507968A8-29A2-4B69-99D1-0341399802A7}" destId="{958BC610-ABFC-488C-AAD5-ACFED367A0E2}" srcOrd="0" destOrd="0" presId="urn:microsoft.com/office/officeart/2005/8/layout/hierarchy6"/>
    <dgm:cxn modelId="{CFA8F9EB-21A0-FB4C-8DD8-1089E23789AA}" type="presParOf" srcId="{958BC610-ABFC-488C-AAD5-ACFED367A0E2}" destId="{A43FCB66-C2DC-488F-854F-962780BC556E}" srcOrd="0" destOrd="0" presId="urn:microsoft.com/office/officeart/2005/8/layout/hierarchy6"/>
    <dgm:cxn modelId="{BDB1AF6E-9A85-1741-A756-9983B044607E}" type="presParOf" srcId="{A43FCB66-C2DC-488F-854F-962780BC556E}" destId="{01F5622F-7E8A-4122-BDAE-1ADFBD8BD9C5}" srcOrd="0" destOrd="0" presId="urn:microsoft.com/office/officeart/2005/8/layout/hierarchy6"/>
    <dgm:cxn modelId="{DD81689B-FED9-F24C-8100-F243111AA23E}" type="presParOf" srcId="{A43FCB66-C2DC-488F-854F-962780BC556E}" destId="{63446F3F-ED2D-4187-B220-4F03B45C310E}" srcOrd="1" destOrd="0" presId="urn:microsoft.com/office/officeart/2005/8/layout/hierarchy6"/>
    <dgm:cxn modelId="{7A9C2572-CAA1-A944-A820-8B199A9A3639}" type="presParOf" srcId="{63446F3F-ED2D-4187-B220-4F03B45C310E}" destId="{8316CC93-EE3C-452A-8D93-AEE54C840C40}" srcOrd="0" destOrd="0" presId="urn:microsoft.com/office/officeart/2005/8/layout/hierarchy6"/>
    <dgm:cxn modelId="{F78A82EC-7748-364C-AFBB-5CA487E552D0}" type="presParOf" srcId="{63446F3F-ED2D-4187-B220-4F03B45C310E}" destId="{50C3F2F1-EB63-4582-8106-4039C46F27AD}" srcOrd="1" destOrd="0" presId="urn:microsoft.com/office/officeart/2005/8/layout/hierarchy6"/>
    <dgm:cxn modelId="{1C9ADC20-013F-594E-AF43-2C97C07510B9}" type="presParOf" srcId="{50C3F2F1-EB63-4582-8106-4039C46F27AD}" destId="{F1DD1395-812E-402F-A7DE-60327DC32365}" srcOrd="0" destOrd="0" presId="urn:microsoft.com/office/officeart/2005/8/layout/hierarchy6"/>
    <dgm:cxn modelId="{41907617-01A8-4546-ABF4-D392728FB272}" type="presParOf" srcId="{50C3F2F1-EB63-4582-8106-4039C46F27AD}" destId="{31AC4AD1-FABB-480A-844C-F4647B87DCA9}" srcOrd="1" destOrd="0" presId="urn:microsoft.com/office/officeart/2005/8/layout/hierarchy6"/>
    <dgm:cxn modelId="{9D233777-C7F3-8C45-8FEB-50D6C151DA3B}" type="presParOf" srcId="{31AC4AD1-FABB-480A-844C-F4647B87DCA9}" destId="{E2977341-6011-4C58-9B5B-7BB611B525A0}" srcOrd="0" destOrd="0" presId="urn:microsoft.com/office/officeart/2005/8/layout/hierarchy6"/>
    <dgm:cxn modelId="{0A4A618D-87BA-004F-B022-6482023A0FD8}" type="presParOf" srcId="{31AC4AD1-FABB-480A-844C-F4647B87DCA9}" destId="{A0AF611D-3EF0-44BE-BC4B-EAFA2E4526A5}" srcOrd="1" destOrd="0" presId="urn:microsoft.com/office/officeart/2005/8/layout/hierarchy6"/>
    <dgm:cxn modelId="{1AF4F690-2137-804A-9E32-F74A382423E8}" type="presParOf" srcId="{A0AF611D-3EF0-44BE-BC4B-EAFA2E4526A5}" destId="{0F889268-1051-46CF-9A69-19A1AC89F81A}" srcOrd="0" destOrd="0" presId="urn:microsoft.com/office/officeart/2005/8/layout/hierarchy6"/>
    <dgm:cxn modelId="{771738D3-1326-9143-B4D4-2D635970871A}" type="presParOf" srcId="{A0AF611D-3EF0-44BE-BC4B-EAFA2E4526A5}" destId="{BD61B8F2-C9EF-4587-8527-499C6AAC6F3B}" srcOrd="1" destOrd="0" presId="urn:microsoft.com/office/officeart/2005/8/layout/hierarchy6"/>
    <dgm:cxn modelId="{2D464DCC-72A1-9048-BE1D-196BDACF2DE9}" type="presParOf" srcId="{63446F3F-ED2D-4187-B220-4F03B45C310E}" destId="{E5510879-F651-4509-8432-171FB339F81A}" srcOrd="2" destOrd="0" presId="urn:microsoft.com/office/officeart/2005/8/layout/hierarchy6"/>
    <dgm:cxn modelId="{131A89CE-8BDD-D246-9932-6C0A38E25C04}" type="presParOf" srcId="{63446F3F-ED2D-4187-B220-4F03B45C310E}" destId="{4DABE9AD-37A9-4EF1-BDD0-18B8EDDB129B}" srcOrd="3" destOrd="0" presId="urn:microsoft.com/office/officeart/2005/8/layout/hierarchy6"/>
    <dgm:cxn modelId="{2955DD82-8F13-7241-88A2-52C06643C44A}" type="presParOf" srcId="{4DABE9AD-37A9-4EF1-BDD0-18B8EDDB129B}" destId="{FAB3C9D0-C64C-47E5-8D11-DB1C7B34B626}" srcOrd="0" destOrd="0" presId="urn:microsoft.com/office/officeart/2005/8/layout/hierarchy6"/>
    <dgm:cxn modelId="{A5B7F8F9-06A4-1447-AADE-BCE10041C7F3}" type="presParOf" srcId="{4DABE9AD-37A9-4EF1-BDD0-18B8EDDB129B}" destId="{072E9A4B-B66F-493D-A4D7-B955EADB6AFD}" srcOrd="1" destOrd="0" presId="urn:microsoft.com/office/officeart/2005/8/layout/hierarchy6"/>
    <dgm:cxn modelId="{A8927BDF-B47A-F742-A603-A75E6EB75B6F}" type="presParOf" srcId="{F54EBB61-EE00-4BC3-B46F-C833FDD429AE}" destId="{02D473F9-C622-4A29-9DC9-D2B7A0EEA3B6}"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F5622F-7E8A-4122-BDAE-1ADFBD8BD9C5}">
      <dsp:nvSpPr>
        <dsp:cNvPr id="0" name=""/>
        <dsp:cNvSpPr/>
      </dsp:nvSpPr>
      <dsp:spPr>
        <a:xfrm>
          <a:off x="2060755" y="755"/>
          <a:ext cx="861284" cy="57418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HCT Strategy</a:t>
          </a:r>
          <a:endParaRPr lang="en-GB" sz="1300" kern="1200" dirty="0"/>
        </a:p>
      </dsp:txBody>
      <dsp:txXfrm>
        <a:off x="2077572" y="17572"/>
        <a:ext cx="827650" cy="540555"/>
      </dsp:txXfrm>
    </dsp:sp>
    <dsp:sp modelId="{8316CC93-EE3C-452A-8D93-AEE54C840C40}">
      <dsp:nvSpPr>
        <dsp:cNvPr id="0" name=""/>
        <dsp:cNvSpPr/>
      </dsp:nvSpPr>
      <dsp:spPr>
        <a:xfrm>
          <a:off x="1931563" y="574945"/>
          <a:ext cx="559834" cy="229675"/>
        </a:xfrm>
        <a:custGeom>
          <a:avLst/>
          <a:gdLst/>
          <a:ahLst/>
          <a:cxnLst/>
          <a:rect l="0" t="0" r="0" b="0"/>
          <a:pathLst>
            <a:path>
              <a:moveTo>
                <a:pt x="559834" y="0"/>
              </a:moveTo>
              <a:lnTo>
                <a:pt x="559834" y="114837"/>
              </a:lnTo>
              <a:lnTo>
                <a:pt x="0" y="114837"/>
              </a:lnTo>
              <a:lnTo>
                <a:pt x="0" y="22967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1DD1395-812E-402F-A7DE-60327DC32365}">
      <dsp:nvSpPr>
        <dsp:cNvPr id="0" name=""/>
        <dsp:cNvSpPr/>
      </dsp:nvSpPr>
      <dsp:spPr>
        <a:xfrm>
          <a:off x="1500921" y="804620"/>
          <a:ext cx="861284" cy="57418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ICCG Strategy</a:t>
          </a:r>
          <a:endParaRPr lang="en-GB" sz="1300" kern="1200" dirty="0"/>
        </a:p>
      </dsp:txBody>
      <dsp:txXfrm>
        <a:off x="1517738" y="821437"/>
        <a:ext cx="827650" cy="540555"/>
      </dsp:txXfrm>
    </dsp:sp>
    <dsp:sp modelId="{E2977341-6011-4C58-9B5B-7BB611B525A0}">
      <dsp:nvSpPr>
        <dsp:cNvPr id="0" name=""/>
        <dsp:cNvSpPr/>
      </dsp:nvSpPr>
      <dsp:spPr>
        <a:xfrm>
          <a:off x="1885843" y="1378810"/>
          <a:ext cx="91440" cy="229675"/>
        </a:xfrm>
        <a:custGeom>
          <a:avLst/>
          <a:gdLst/>
          <a:ahLst/>
          <a:cxnLst/>
          <a:rect l="0" t="0" r="0" b="0"/>
          <a:pathLst>
            <a:path>
              <a:moveTo>
                <a:pt x="45720" y="0"/>
              </a:moveTo>
              <a:lnTo>
                <a:pt x="45720" y="22967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F889268-1051-46CF-9A69-19A1AC89F81A}">
      <dsp:nvSpPr>
        <dsp:cNvPr id="0" name=""/>
        <dsp:cNvSpPr/>
      </dsp:nvSpPr>
      <dsp:spPr>
        <a:xfrm>
          <a:off x="1500921" y="1608485"/>
          <a:ext cx="861284" cy="57418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Clusters</a:t>
          </a:r>
          <a:endParaRPr lang="en-GB" sz="1300" kern="1200" dirty="0"/>
        </a:p>
      </dsp:txBody>
      <dsp:txXfrm>
        <a:off x="1517738" y="1625302"/>
        <a:ext cx="827650" cy="540555"/>
      </dsp:txXfrm>
    </dsp:sp>
    <dsp:sp modelId="{E5510879-F651-4509-8432-171FB339F81A}">
      <dsp:nvSpPr>
        <dsp:cNvPr id="0" name=""/>
        <dsp:cNvSpPr/>
      </dsp:nvSpPr>
      <dsp:spPr>
        <a:xfrm>
          <a:off x="2491398" y="574945"/>
          <a:ext cx="559834" cy="229675"/>
        </a:xfrm>
        <a:custGeom>
          <a:avLst/>
          <a:gdLst/>
          <a:ahLst/>
          <a:cxnLst/>
          <a:rect l="0" t="0" r="0" b="0"/>
          <a:pathLst>
            <a:path>
              <a:moveTo>
                <a:pt x="0" y="0"/>
              </a:moveTo>
              <a:lnTo>
                <a:pt x="0" y="114837"/>
              </a:lnTo>
              <a:lnTo>
                <a:pt x="559834" y="114837"/>
              </a:lnTo>
              <a:lnTo>
                <a:pt x="559834" y="22967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AB3C9D0-C64C-47E5-8D11-DB1C7B34B626}">
      <dsp:nvSpPr>
        <dsp:cNvPr id="0" name=""/>
        <dsp:cNvSpPr/>
      </dsp:nvSpPr>
      <dsp:spPr>
        <a:xfrm>
          <a:off x="2620590" y="804620"/>
          <a:ext cx="861284" cy="57418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Protection Strategy</a:t>
          </a:r>
          <a:endParaRPr lang="en-GB" sz="1300" kern="1200" dirty="0"/>
        </a:p>
      </dsp:txBody>
      <dsp:txXfrm>
        <a:off x="2637407" y="821437"/>
        <a:ext cx="827650" cy="54055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8CE511-4FDA-9D46-9758-CEF33EA990A3}" type="datetimeFigureOut">
              <a:rPr lang="en-US" smtClean="0"/>
              <a:t>1/16/19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8E354E-C0B8-CB44-A9C1-4BDD60E8B1A7}" type="slidenum">
              <a:rPr lang="en-US" smtClean="0"/>
              <a:t>‹#›</a:t>
            </a:fld>
            <a:endParaRPr lang="en-US"/>
          </a:p>
        </p:txBody>
      </p:sp>
    </p:spTree>
    <p:extLst>
      <p:ext uri="{BB962C8B-B14F-4D97-AF65-F5344CB8AC3E}">
        <p14:creationId xmlns:p14="http://schemas.microsoft.com/office/powerpoint/2010/main" val="5794320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045A481-9107-E54D-8FF4-971A350AFA18}" type="slidenum">
              <a:rPr lang="en-GB" smtClean="0"/>
              <a:pPr/>
              <a:t>9</a:t>
            </a:fld>
            <a:endParaRPr lang="en-GB"/>
          </a:p>
        </p:txBody>
      </p:sp>
    </p:spTree>
    <p:extLst>
      <p:ext uri="{BB962C8B-B14F-4D97-AF65-F5344CB8AC3E}">
        <p14:creationId xmlns:p14="http://schemas.microsoft.com/office/powerpoint/2010/main" val="17721898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a:extLst>
              <a:ext uri="{FF2B5EF4-FFF2-40B4-BE49-F238E27FC236}">
                <a16:creationId xmlns="" xmlns:a16="http://schemas.microsoft.com/office/drawing/2014/main" id="{84818B7E-C57B-4CC1-9DEB-56FE333AB14D}"/>
              </a:ext>
            </a:extLst>
          </p:cNvPr>
          <p:cNvSpPr>
            <a:spLocks noGrp="1" noRot="1" noChangeAspect="1" noChangeArrowheads="1" noTextEdit="1"/>
          </p:cNvSpPr>
          <p:nvPr>
            <p:ph type="sldImg"/>
          </p:nvPr>
        </p:nvSpPr>
        <p:spPr>
          <a:ln/>
        </p:spPr>
      </p:sp>
      <p:sp>
        <p:nvSpPr>
          <p:cNvPr id="3" name="Notes Placeholder 2">
            <a:extLst>
              <a:ext uri="{FF2B5EF4-FFF2-40B4-BE49-F238E27FC236}">
                <a16:creationId xmlns="" xmlns:a16="http://schemas.microsoft.com/office/drawing/2014/main" id="{AC8E0128-22A6-4180-80D8-1FB3F7C89AFA}"/>
              </a:ext>
            </a:extLst>
          </p:cNvPr>
          <p:cNvSpPr>
            <a:spLocks noGrp="1"/>
          </p:cNvSpPr>
          <p:nvPr>
            <p:ph type="body" idx="1"/>
          </p:nvPr>
        </p:nvSpPr>
        <p:spPr/>
        <p:txBody>
          <a:bodyPr/>
          <a:lstStyle/>
          <a:p>
            <a:pPr>
              <a:defRPr/>
            </a:pPr>
            <a:r>
              <a:rPr lang="en-GB" dirty="0">
                <a:solidFill>
                  <a:srgbClr val="FF0000"/>
                </a:solidFill>
              </a:rPr>
              <a:t>Option 1: Cash Coordination at Inter-Cluster/Inter-Sector Level </a:t>
            </a:r>
            <a:r>
              <a:rPr lang="en-GB" i="1" dirty="0"/>
              <a:t>– integration within ICWG + option 1B are the preferred</a:t>
            </a:r>
          </a:p>
          <a:p>
            <a:pPr marL="285750" indent="-285750">
              <a:buFont typeface="Arial" panose="020B0604020202020204" pitchFamily="34" charset="0"/>
              <a:buChar char="•"/>
              <a:defRPr/>
            </a:pPr>
            <a:r>
              <a:rPr lang="en-GB" i="1" dirty="0"/>
              <a:t>1A OCHA or UNHCR lead </a:t>
            </a:r>
          </a:p>
          <a:p>
            <a:pPr marL="285750" indent="-285750">
              <a:buFont typeface="Arial" panose="020B0604020202020204" pitchFamily="34" charset="0"/>
              <a:buChar char="•"/>
              <a:defRPr/>
            </a:pPr>
            <a:r>
              <a:rPr lang="en-GB" i="1" dirty="0"/>
              <a:t>1B Variable / rotational lead, with support from OCHA or UNHCR </a:t>
            </a:r>
            <a:r>
              <a:rPr lang="en-GB" i="1" u="sng" dirty="0">
                <a:solidFill>
                  <a:srgbClr val="0070C0"/>
                </a:solidFill>
              </a:rPr>
              <a:t>(e.g. Ethiopia, Lebanon until BA cluster)</a:t>
            </a:r>
          </a:p>
          <a:p>
            <a:pPr marL="285750" indent="-285750">
              <a:buFont typeface="Arial" panose="020B0604020202020204" pitchFamily="34" charset="0"/>
              <a:buChar char="•"/>
              <a:defRPr/>
            </a:pPr>
            <a:r>
              <a:rPr lang="en-GB" i="1" dirty="0"/>
              <a:t>1C Cash WG does multi-sector needs assessment &amp; response analysis. Clusters provide technical inputs </a:t>
            </a:r>
          </a:p>
          <a:p>
            <a:pPr marL="285750" indent="-285750">
              <a:buFont typeface="Arial" panose="020B0604020202020204" pitchFamily="34" charset="0"/>
              <a:buChar char="•"/>
              <a:defRPr/>
            </a:pPr>
            <a:r>
              <a:rPr lang="en-GB" i="1" dirty="0"/>
              <a:t>1D Clusters do needs assessments and decide on response modalities. CWG ensures coherence </a:t>
            </a:r>
            <a:r>
              <a:rPr lang="en-GB" i="1" u="sng" dirty="0">
                <a:solidFill>
                  <a:srgbClr val="0070C0"/>
                </a:solidFill>
              </a:rPr>
              <a:t>(e.g.: Ethiopia ERC-MPG pilot)</a:t>
            </a:r>
          </a:p>
          <a:p>
            <a:pPr>
              <a:defRPr/>
            </a:pPr>
            <a:r>
              <a:rPr lang="en-GB" dirty="0">
                <a:solidFill>
                  <a:srgbClr val="FF0000"/>
                </a:solidFill>
              </a:rPr>
              <a:t>Option 2: Overall Reform of the Coordination Architecture </a:t>
            </a:r>
            <a:r>
              <a:rPr lang="en-GB" dirty="0"/>
              <a:t>– </a:t>
            </a:r>
            <a:r>
              <a:rPr lang="en-GB" i="1" dirty="0"/>
              <a:t>but this would entail a change that won’t happen quickly</a:t>
            </a:r>
            <a:endParaRPr lang="en-GB" dirty="0">
              <a:solidFill>
                <a:srgbClr val="FF0000"/>
              </a:solidFill>
            </a:endParaRPr>
          </a:p>
          <a:p>
            <a:pPr marL="285750" indent="-285750">
              <a:buFont typeface="Arial" panose="020B0604020202020204" pitchFamily="34" charset="0"/>
              <a:buChar char="•"/>
              <a:defRPr/>
            </a:pPr>
            <a:r>
              <a:rPr lang="en-GB" i="1" dirty="0"/>
              <a:t>2A Host government leads and decides coordination set-up</a:t>
            </a:r>
          </a:p>
          <a:p>
            <a:pPr marL="285750" indent="-285750">
              <a:buFont typeface="Arial" panose="020B0604020202020204" pitchFamily="34" charset="0"/>
              <a:buChar char="•"/>
              <a:defRPr/>
            </a:pPr>
            <a:r>
              <a:rPr lang="en-GB" i="1" dirty="0"/>
              <a:t>2B Basic needs cluster, merging several clusters </a:t>
            </a:r>
            <a:r>
              <a:rPr lang="en-GB" i="1" u="sng" dirty="0">
                <a:solidFill>
                  <a:srgbClr val="0070C0"/>
                </a:solidFill>
              </a:rPr>
              <a:t>(example: Lebanon 2014-present, but only NFI cluster)</a:t>
            </a:r>
            <a:r>
              <a:rPr lang="en-GB" i="1" u="sng" dirty="0"/>
              <a:t> </a:t>
            </a:r>
          </a:p>
          <a:p>
            <a:pPr>
              <a:defRPr/>
            </a:pPr>
            <a:r>
              <a:rPr lang="en-GB" dirty="0">
                <a:solidFill>
                  <a:srgbClr val="FF0000"/>
                </a:solidFill>
              </a:rPr>
              <a:t>Option 3: Independent Cash Working Groups </a:t>
            </a:r>
            <a:r>
              <a:rPr lang="en-GB" dirty="0"/>
              <a:t>– </a:t>
            </a:r>
            <a:r>
              <a:rPr lang="en-GB" i="1" dirty="0"/>
              <a:t>but focused on technical functions; decisions won’t be binding; still need formal CWG</a:t>
            </a:r>
          </a:p>
          <a:p>
            <a:pPr>
              <a:defRPr/>
            </a:pPr>
            <a:r>
              <a:rPr lang="en-GB" dirty="0">
                <a:solidFill>
                  <a:srgbClr val="FF0000"/>
                </a:solidFill>
              </a:rPr>
              <a:t>Option 4: Cash Coordination as Part of Existing Cluster </a:t>
            </a:r>
            <a:r>
              <a:rPr lang="en-GB" dirty="0"/>
              <a:t>– </a:t>
            </a:r>
            <a:r>
              <a:rPr lang="en-GB" i="1" dirty="0"/>
              <a:t>but one topic/sector would dominate; low buy-in from others; challenge to MPG</a:t>
            </a:r>
            <a:endParaRPr lang="en-GB" dirty="0"/>
          </a:p>
          <a:p>
            <a:pPr marL="285750" indent="-285750">
              <a:buFont typeface="Arial" panose="020B0604020202020204" pitchFamily="34" charset="0"/>
              <a:buChar char="•"/>
              <a:defRPr/>
            </a:pPr>
            <a:r>
              <a:rPr lang="en-GB" i="1" dirty="0"/>
              <a:t>4A Food security cluster </a:t>
            </a:r>
            <a:r>
              <a:rPr lang="en-GB" i="1" u="sng" dirty="0">
                <a:solidFill>
                  <a:srgbClr val="0070C0"/>
                </a:solidFill>
              </a:rPr>
              <a:t>(e.g. Mozambique)</a:t>
            </a:r>
          </a:p>
          <a:p>
            <a:pPr marL="285750" indent="-285750">
              <a:buFont typeface="Arial" panose="020B0604020202020204" pitchFamily="34" charset="0"/>
              <a:buChar char="•"/>
              <a:defRPr/>
            </a:pPr>
            <a:r>
              <a:rPr lang="en-GB" i="1" dirty="0"/>
              <a:t>4B Logistics cluster</a:t>
            </a:r>
          </a:p>
          <a:p>
            <a:pPr marL="285750" indent="-285750">
              <a:buFont typeface="Arial" panose="020B0604020202020204" pitchFamily="34" charset="0"/>
              <a:buChar char="•"/>
              <a:defRPr/>
            </a:pPr>
            <a:r>
              <a:rPr lang="en-GB" i="1" dirty="0"/>
              <a:t>4C Early recovery cluster</a:t>
            </a:r>
          </a:p>
          <a:p>
            <a:pPr>
              <a:defRPr/>
            </a:pPr>
            <a:r>
              <a:rPr lang="en-GB" dirty="0">
                <a:solidFill>
                  <a:srgbClr val="FF0000"/>
                </a:solidFill>
              </a:rPr>
              <a:t>Option 5: Coordination Through Cash Consortia </a:t>
            </a:r>
            <a:r>
              <a:rPr lang="en-GB" i="1" dirty="0"/>
              <a:t>- but these have a technical &amp; operational role, not a strategic one</a:t>
            </a:r>
          </a:p>
          <a:p>
            <a:pPr>
              <a:defRPr/>
            </a:pPr>
            <a:r>
              <a:rPr lang="en-GB" dirty="0">
                <a:solidFill>
                  <a:srgbClr val="FF0000"/>
                </a:solidFill>
              </a:rPr>
              <a:t>Option 6: Coordination Through Mainstreaming into All Clusters/Sectors </a:t>
            </a:r>
            <a:r>
              <a:rPr lang="en-GB" i="1" dirty="0"/>
              <a:t>– but only for sectoral CTP, not MPG</a:t>
            </a:r>
          </a:p>
          <a:p>
            <a:pPr>
              <a:defRPr/>
            </a:pPr>
            <a:r>
              <a:rPr lang="en-GB" dirty="0">
                <a:solidFill>
                  <a:srgbClr val="FF0000"/>
                </a:solidFill>
              </a:rPr>
              <a:t>Option 7: Creating a Separate Cash Cluster </a:t>
            </a:r>
            <a:r>
              <a:rPr lang="en-GB" i="1" dirty="0"/>
              <a:t>– but disagreement and tensions between agencies; poor coordination across sectors </a:t>
            </a:r>
            <a:r>
              <a:rPr lang="en-GB" i="1" u="sng" dirty="0">
                <a:solidFill>
                  <a:srgbClr val="0070C0"/>
                </a:solidFill>
              </a:rPr>
              <a:t>(e.g.: Iraq)</a:t>
            </a:r>
          </a:p>
          <a:p>
            <a:pPr>
              <a:defRPr/>
            </a:pPr>
            <a:endParaRPr lang="en-GB" i="1" u="sng" dirty="0">
              <a:solidFill>
                <a:srgbClr val="0070C0"/>
              </a:solidFill>
            </a:endParaRPr>
          </a:p>
          <a:p>
            <a:pPr>
              <a:defRPr/>
            </a:pPr>
            <a:r>
              <a:rPr lang="en-GB" i="0" u="none" dirty="0">
                <a:solidFill>
                  <a:srgbClr val="0070C0"/>
                </a:solidFill>
              </a:rPr>
              <a:t>Peer review notes: </a:t>
            </a:r>
          </a:p>
          <a:p>
            <a:pPr>
              <a:defRPr/>
            </a:pPr>
            <a:r>
              <a:rPr lang="en-GB" i="0" u="none" dirty="0">
                <a:solidFill>
                  <a:srgbClr val="0070C0"/>
                </a:solidFill>
              </a:rPr>
              <a:t>Make left side more bold its too faint at the moment</a:t>
            </a:r>
          </a:p>
          <a:p>
            <a:pPr>
              <a:defRPr/>
            </a:pPr>
            <a:r>
              <a:rPr lang="en-GB" i="0" u="none" dirty="0">
                <a:solidFill>
                  <a:srgbClr val="0070C0"/>
                </a:solidFill>
              </a:rPr>
              <a:t>HRP Cash marker</a:t>
            </a:r>
            <a:endParaRPr lang="en-GB" i="0" u="none" dirty="0">
              <a:solidFill>
                <a:srgbClr val="FF0000"/>
              </a:solidFill>
            </a:endParaRPr>
          </a:p>
          <a:p>
            <a:pPr>
              <a:defRPr/>
            </a:pPr>
            <a:endParaRPr lang="en-GB" i="0" u="none" dirty="0">
              <a:solidFill>
                <a:srgbClr val="FF0000"/>
              </a:solidFill>
            </a:endParaRPr>
          </a:p>
          <a:p>
            <a:pPr>
              <a:defRPr/>
            </a:pPr>
            <a:endParaRPr lang="en-GB" dirty="0"/>
          </a:p>
        </p:txBody>
      </p:sp>
      <p:sp>
        <p:nvSpPr>
          <p:cNvPr id="79876" name="Slide Number Placeholder 3">
            <a:extLst>
              <a:ext uri="{FF2B5EF4-FFF2-40B4-BE49-F238E27FC236}">
                <a16:creationId xmlns="" xmlns:a16="http://schemas.microsoft.com/office/drawing/2014/main" id="{8DE2CE53-01E8-49B8-BF5C-F3B73283CC9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1700">
              <a:defRPr sz="1400" b="1">
                <a:solidFill>
                  <a:schemeClr val="tx1"/>
                </a:solidFill>
                <a:latin typeface="Gill Sans MT" panose="020B0502020104020203" pitchFamily="34" charset="0"/>
                <a:cs typeface="Arial" panose="020B0604020202020204" pitchFamily="34" charset="0"/>
              </a:defRPr>
            </a:lvl1pPr>
            <a:lvl2pPr marL="742950" indent="-285750" defTabSz="901700">
              <a:defRPr sz="1400" b="1">
                <a:solidFill>
                  <a:schemeClr val="tx1"/>
                </a:solidFill>
                <a:latin typeface="Gill Sans MT" panose="020B0502020104020203" pitchFamily="34" charset="0"/>
                <a:cs typeface="Arial" panose="020B0604020202020204" pitchFamily="34" charset="0"/>
              </a:defRPr>
            </a:lvl2pPr>
            <a:lvl3pPr marL="1143000" indent="-228600" defTabSz="901700">
              <a:defRPr sz="1400" b="1">
                <a:solidFill>
                  <a:schemeClr val="tx1"/>
                </a:solidFill>
                <a:latin typeface="Gill Sans MT" panose="020B0502020104020203" pitchFamily="34" charset="0"/>
                <a:cs typeface="Arial" panose="020B0604020202020204" pitchFamily="34" charset="0"/>
              </a:defRPr>
            </a:lvl3pPr>
            <a:lvl4pPr marL="1600200" indent="-228600" defTabSz="901700">
              <a:defRPr sz="1400" b="1">
                <a:solidFill>
                  <a:schemeClr val="tx1"/>
                </a:solidFill>
                <a:latin typeface="Gill Sans MT" panose="020B0502020104020203" pitchFamily="34" charset="0"/>
                <a:cs typeface="Arial" panose="020B0604020202020204" pitchFamily="34" charset="0"/>
              </a:defRPr>
            </a:lvl4pPr>
            <a:lvl5pPr marL="2057400" indent="-228600" defTabSz="901700">
              <a:defRPr sz="1400" b="1">
                <a:solidFill>
                  <a:schemeClr val="tx1"/>
                </a:solidFill>
                <a:latin typeface="Gill Sans MT" panose="020B0502020104020203" pitchFamily="34" charset="0"/>
                <a:cs typeface="Arial" panose="020B0604020202020204" pitchFamily="34" charset="0"/>
              </a:defRPr>
            </a:lvl5pPr>
            <a:lvl6pPr marL="2514600" indent="-228600" defTabSz="9017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6pPr>
            <a:lvl7pPr marL="2971800" indent="-228600" defTabSz="9017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7pPr>
            <a:lvl8pPr marL="3429000" indent="-228600" defTabSz="9017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8pPr>
            <a:lvl9pPr marL="3886200" indent="-228600" defTabSz="9017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9pPr>
          </a:lstStyle>
          <a:p>
            <a:fld id="{5F8617BC-2258-4C75-AA40-DEF1F557C44A}" type="slidenum">
              <a:rPr lang="en-US" altLang="en-US" sz="1200" smtClean="0"/>
              <a:pPr/>
              <a:t>35</a:t>
            </a:fld>
            <a:endParaRPr lang="en-US" altLang="en-US" sz="1200"/>
          </a:p>
        </p:txBody>
      </p:sp>
    </p:spTree>
    <p:extLst>
      <p:ext uri="{BB962C8B-B14F-4D97-AF65-F5344CB8AC3E}">
        <p14:creationId xmlns:p14="http://schemas.microsoft.com/office/powerpoint/2010/main" val="453695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a:extLst>
              <a:ext uri="{FF2B5EF4-FFF2-40B4-BE49-F238E27FC236}">
                <a16:creationId xmlns="" xmlns:a16="http://schemas.microsoft.com/office/drawing/2014/main" id="{DDCE9CEB-456C-4E4D-A853-D8CF23A05D69}"/>
              </a:ext>
            </a:extLst>
          </p:cNvPr>
          <p:cNvSpPr>
            <a:spLocks noGrp="1" noRot="1" noChangeAspect="1" noChangeArrowheads="1" noTextEdit="1"/>
          </p:cNvSpPr>
          <p:nvPr>
            <p:ph type="sldImg"/>
          </p:nvPr>
        </p:nvSpPr>
        <p:spPr>
          <a:ln/>
        </p:spPr>
      </p:sp>
      <p:sp>
        <p:nvSpPr>
          <p:cNvPr id="3" name="Notes Placeholder 2">
            <a:extLst>
              <a:ext uri="{FF2B5EF4-FFF2-40B4-BE49-F238E27FC236}">
                <a16:creationId xmlns="" xmlns:a16="http://schemas.microsoft.com/office/drawing/2014/main" id="{096C41CD-FDB2-4D3F-ACA7-B7239FEECB46}"/>
              </a:ext>
            </a:extLst>
          </p:cNvPr>
          <p:cNvSpPr>
            <a:spLocks noGrp="1"/>
          </p:cNvSpPr>
          <p:nvPr>
            <p:ph type="body" idx="1"/>
          </p:nvPr>
        </p:nvSpPr>
        <p:spPr/>
        <p:txBody>
          <a:bodyPr/>
          <a:lstStyle/>
          <a:p>
            <a:pPr>
              <a:defRPr/>
            </a:pPr>
            <a:endParaRPr lang="en-GB" dirty="0"/>
          </a:p>
        </p:txBody>
      </p:sp>
      <p:sp>
        <p:nvSpPr>
          <p:cNvPr id="82948" name="Slide Number Placeholder 3">
            <a:extLst>
              <a:ext uri="{FF2B5EF4-FFF2-40B4-BE49-F238E27FC236}">
                <a16:creationId xmlns="" xmlns:a16="http://schemas.microsoft.com/office/drawing/2014/main" id="{B69FF5CA-7892-49D5-A712-504AE1E1EDD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1700">
              <a:defRPr sz="1400" b="1">
                <a:solidFill>
                  <a:schemeClr val="tx1"/>
                </a:solidFill>
                <a:latin typeface="Gill Sans MT" panose="020B0502020104020203" pitchFamily="34" charset="0"/>
                <a:cs typeface="Arial" panose="020B0604020202020204" pitchFamily="34" charset="0"/>
              </a:defRPr>
            </a:lvl1pPr>
            <a:lvl2pPr marL="742950" indent="-285750" defTabSz="901700">
              <a:defRPr sz="1400" b="1">
                <a:solidFill>
                  <a:schemeClr val="tx1"/>
                </a:solidFill>
                <a:latin typeface="Gill Sans MT" panose="020B0502020104020203" pitchFamily="34" charset="0"/>
                <a:cs typeface="Arial" panose="020B0604020202020204" pitchFamily="34" charset="0"/>
              </a:defRPr>
            </a:lvl2pPr>
            <a:lvl3pPr marL="1143000" indent="-228600" defTabSz="901700">
              <a:defRPr sz="1400" b="1">
                <a:solidFill>
                  <a:schemeClr val="tx1"/>
                </a:solidFill>
                <a:latin typeface="Gill Sans MT" panose="020B0502020104020203" pitchFamily="34" charset="0"/>
                <a:cs typeface="Arial" panose="020B0604020202020204" pitchFamily="34" charset="0"/>
              </a:defRPr>
            </a:lvl3pPr>
            <a:lvl4pPr marL="1600200" indent="-228600" defTabSz="901700">
              <a:defRPr sz="1400" b="1">
                <a:solidFill>
                  <a:schemeClr val="tx1"/>
                </a:solidFill>
                <a:latin typeface="Gill Sans MT" panose="020B0502020104020203" pitchFamily="34" charset="0"/>
                <a:cs typeface="Arial" panose="020B0604020202020204" pitchFamily="34" charset="0"/>
              </a:defRPr>
            </a:lvl4pPr>
            <a:lvl5pPr marL="2057400" indent="-228600" defTabSz="901700">
              <a:defRPr sz="1400" b="1">
                <a:solidFill>
                  <a:schemeClr val="tx1"/>
                </a:solidFill>
                <a:latin typeface="Gill Sans MT" panose="020B0502020104020203" pitchFamily="34" charset="0"/>
                <a:cs typeface="Arial" panose="020B0604020202020204" pitchFamily="34" charset="0"/>
              </a:defRPr>
            </a:lvl5pPr>
            <a:lvl6pPr marL="2514600" indent="-228600" defTabSz="9017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6pPr>
            <a:lvl7pPr marL="2971800" indent="-228600" defTabSz="9017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7pPr>
            <a:lvl8pPr marL="3429000" indent="-228600" defTabSz="9017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8pPr>
            <a:lvl9pPr marL="3886200" indent="-228600" defTabSz="9017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9pPr>
          </a:lstStyle>
          <a:p>
            <a:fld id="{AE4029B3-418C-4981-A1AC-75CA3FEB4DAB}" type="slidenum">
              <a:rPr lang="en-US" altLang="en-US" sz="1200" smtClean="0"/>
              <a:pPr/>
              <a:t>36</a:t>
            </a:fld>
            <a:endParaRPr lang="en-US" altLang="en-US" sz="1200"/>
          </a:p>
        </p:txBody>
      </p:sp>
    </p:spTree>
    <p:extLst>
      <p:ext uri="{BB962C8B-B14F-4D97-AF65-F5344CB8AC3E}">
        <p14:creationId xmlns:p14="http://schemas.microsoft.com/office/powerpoint/2010/main" val="17224854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a:extLst>
              <a:ext uri="{FF2B5EF4-FFF2-40B4-BE49-F238E27FC236}">
                <a16:creationId xmlns="" xmlns:a16="http://schemas.microsoft.com/office/drawing/2014/main" id="{12EA0FEE-1925-467E-9139-B73A0D20446D}"/>
              </a:ext>
            </a:extLst>
          </p:cNvPr>
          <p:cNvSpPr>
            <a:spLocks noGrp="1" noRot="1" noChangeAspect="1" noChangeArrowheads="1" noTextEdit="1"/>
          </p:cNvSpPr>
          <p:nvPr>
            <p:ph type="sldImg"/>
          </p:nvPr>
        </p:nvSpPr>
        <p:spPr>
          <a:ln/>
        </p:spPr>
      </p:sp>
      <p:sp>
        <p:nvSpPr>
          <p:cNvPr id="87043" name="Notes Placeholder 2">
            <a:extLst>
              <a:ext uri="{FF2B5EF4-FFF2-40B4-BE49-F238E27FC236}">
                <a16:creationId xmlns="" xmlns:a16="http://schemas.microsoft.com/office/drawing/2014/main" id="{A75B01D4-CB84-47D3-A9DD-8E76B98FFEA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latin typeface="Gill Sans Infant Std" panose="020B0502020104020203" pitchFamily="34" charset="0"/>
              <a:cs typeface="Arial" panose="020B0604020202020204" pitchFamily="34" charset="0"/>
            </a:endParaRPr>
          </a:p>
        </p:txBody>
      </p:sp>
      <p:sp>
        <p:nvSpPr>
          <p:cNvPr id="87044" name="Slide Number Placeholder 3">
            <a:extLst>
              <a:ext uri="{FF2B5EF4-FFF2-40B4-BE49-F238E27FC236}">
                <a16:creationId xmlns="" xmlns:a16="http://schemas.microsoft.com/office/drawing/2014/main" id="{017CE154-0F97-4C9E-85E1-62BD2107CEE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1700">
              <a:defRPr sz="1400" b="1">
                <a:solidFill>
                  <a:schemeClr val="tx1"/>
                </a:solidFill>
                <a:latin typeface="Gill Sans MT" panose="020B0502020104020203" pitchFamily="34" charset="0"/>
                <a:cs typeface="Arial" panose="020B0604020202020204" pitchFamily="34" charset="0"/>
              </a:defRPr>
            </a:lvl1pPr>
            <a:lvl2pPr marL="742950" indent="-285750" defTabSz="901700">
              <a:defRPr sz="1400" b="1">
                <a:solidFill>
                  <a:schemeClr val="tx1"/>
                </a:solidFill>
                <a:latin typeface="Gill Sans MT" panose="020B0502020104020203" pitchFamily="34" charset="0"/>
                <a:cs typeface="Arial" panose="020B0604020202020204" pitchFamily="34" charset="0"/>
              </a:defRPr>
            </a:lvl2pPr>
            <a:lvl3pPr marL="1143000" indent="-228600" defTabSz="901700">
              <a:defRPr sz="1400" b="1">
                <a:solidFill>
                  <a:schemeClr val="tx1"/>
                </a:solidFill>
                <a:latin typeface="Gill Sans MT" panose="020B0502020104020203" pitchFamily="34" charset="0"/>
                <a:cs typeface="Arial" panose="020B0604020202020204" pitchFamily="34" charset="0"/>
              </a:defRPr>
            </a:lvl3pPr>
            <a:lvl4pPr marL="1600200" indent="-228600" defTabSz="901700">
              <a:defRPr sz="1400" b="1">
                <a:solidFill>
                  <a:schemeClr val="tx1"/>
                </a:solidFill>
                <a:latin typeface="Gill Sans MT" panose="020B0502020104020203" pitchFamily="34" charset="0"/>
                <a:cs typeface="Arial" panose="020B0604020202020204" pitchFamily="34" charset="0"/>
              </a:defRPr>
            </a:lvl4pPr>
            <a:lvl5pPr marL="2057400" indent="-228600" defTabSz="901700">
              <a:defRPr sz="1400" b="1">
                <a:solidFill>
                  <a:schemeClr val="tx1"/>
                </a:solidFill>
                <a:latin typeface="Gill Sans MT" panose="020B0502020104020203" pitchFamily="34" charset="0"/>
                <a:cs typeface="Arial" panose="020B0604020202020204" pitchFamily="34" charset="0"/>
              </a:defRPr>
            </a:lvl5pPr>
            <a:lvl6pPr marL="2514600" indent="-228600" defTabSz="9017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6pPr>
            <a:lvl7pPr marL="2971800" indent="-228600" defTabSz="9017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7pPr>
            <a:lvl8pPr marL="3429000" indent="-228600" defTabSz="9017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8pPr>
            <a:lvl9pPr marL="3886200" indent="-228600" defTabSz="9017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9pPr>
          </a:lstStyle>
          <a:p>
            <a:fld id="{607527BC-2F46-4E89-A5BE-899BC53DE035}" type="slidenum">
              <a:rPr lang="en-US" altLang="en-US" sz="1200" smtClean="0"/>
              <a:pPr/>
              <a:t>37</a:t>
            </a:fld>
            <a:endParaRPr lang="en-US" altLang="en-US" sz="1200"/>
          </a:p>
        </p:txBody>
      </p:sp>
    </p:spTree>
    <p:extLst>
      <p:ext uri="{BB962C8B-B14F-4D97-AF65-F5344CB8AC3E}">
        <p14:creationId xmlns:p14="http://schemas.microsoft.com/office/powerpoint/2010/main" val="19591410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Peer review comments:</a:t>
            </a:r>
          </a:p>
          <a:p>
            <a:r>
              <a:rPr lang="en-GB" dirty="0"/>
              <a:t>N.B. Oftentimes CO doesn’t attend at all, and it might be cash or shelter person, or livelihoods, but someone who represents all would be ideal</a:t>
            </a:r>
          </a:p>
          <a:p>
            <a:r>
              <a:rPr lang="en-GB" dirty="0"/>
              <a:t>Semantics, it’s the Shelter/NFI cluster</a:t>
            </a:r>
          </a:p>
          <a:p>
            <a:endParaRPr lang="en-GB" dirty="0"/>
          </a:p>
        </p:txBody>
      </p:sp>
      <p:sp>
        <p:nvSpPr>
          <p:cNvPr id="4" name="Slide Number Placeholder 3"/>
          <p:cNvSpPr>
            <a:spLocks noGrp="1"/>
          </p:cNvSpPr>
          <p:nvPr>
            <p:ph type="sldNum" sz="quarter" idx="5"/>
          </p:nvPr>
        </p:nvSpPr>
        <p:spPr/>
        <p:txBody>
          <a:bodyPr/>
          <a:lstStyle/>
          <a:p>
            <a:fld id="{712D3970-3CF0-432F-B2B8-46278E180B3C}" type="slidenum">
              <a:rPr lang="en-GB" smtClean="0"/>
              <a:t>39</a:t>
            </a:fld>
            <a:endParaRPr lang="en-GB"/>
          </a:p>
        </p:txBody>
      </p:sp>
    </p:spTree>
    <p:extLst>
      <p:ext uri="{BB962C8B-B14F-4D97-AF65-F5344CB8AC3E}">
        <p14:creationId xmlns:p14="http://schemas.microsoft.com/office/powerpoint/2010/main" val="14827893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12D3970-3CF0-432F-B2B8-46278E180B3C}" type="slidenum">
              <a:rPr lang="en-GB" smtClean="0"/>
              <a:t>40</a:t>
            </a:fld>
            <a:endParaRPr lang="en-GB"/>
          </a:p>
        </p:txBody>
      </p:sp>
    </p:spTree>
    <p:extLst>
      <p:ext uri="{BB962C8B-B14F-4D97-AF65-F5344CB8AC3E}">
        <p14:creationId xmlns:p14="http://schemas.microsoft.com/office/powerpoint/2010/main" val="19988709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12D3970-3CF0-432F-B2B8-46278E180B3C}" type="slidenum">
              <a:rPr lang="en-GB" smtClean="0"/>
              <a:t>41</a:t>
            </a:fld>
            <a:endParaRPr lang="en-GB"/>
          </a:p>
        </p:txBody>
      </p:sp>
    </p:spTree>
    <p:extLst>
      <p:ext uri="{BB962C8B-B14F-4D97-AF65-F5344CB8AC3E}">
        <p14:creationId xmlns:p14="http://schemas.microsoft.com/office/powerpoint/2010/main" val="16210406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12D3970-3CF0-432F-B2B8-46278E180B3C}" type="slidenum">
              <a:rPr lang="en-GB" smtClean="0"/>
              <a:t>42</a:t>
            </a:fld>
            <a:endParaRPr lang="en-GB"/>
          </a:p>
        </p:txBody>
      </p:sp>
    </p:spTree>
    <p:extLst>
      <p:ext uri="{BB962C8B-B14F-4D97-AF65-F5344CB8AC3E}">
        <p14:creationId xmlns:p14="http://schemas.microsoft.com/office/powerpoint/2010/main" val="7045570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045A481-9107-E54D-8FF4-971A350AFA18}" type="slidenum">
              <a:rPr lang="en-GB" smtClean="0"/>
              <a:pPr/>
              <a:t>10</a:t>
            </a:fld>
            <a:endParaRPr lang="en-GB"/>
          </a:p>
        </p:txBody>
      </p:sp>
    </p:spTree>
    <p:extLst>
      <p:ext uri="{BB962C8B-B14F-4D97-AF65-F5344CB8AC3E}">
        <p14:creationId xmlns:p14="http://schemas.microsoft.com/office/powerpoint/2010/main" val="11911386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045A481-9107-E54D-8FF4-971A350AFA18}" type="slidenum">
              <a:rPr lang="en-GB" smtClean="0"/>
              <a:pPr/>
              <a:t>11</a:t>
            </a:fld>
            <a:endParaRPr lang="en-GB"/>
          </a:p>
        </p:txBody>
      </p:sp>
    </p:spTree>
    <p:extLst>
      <p:ext uri="{BB962C8B-B14F-4D97-AF65-F5344CB8AC3E}">
        <p14:creationId xmlns:p14="http://schemas.microsoft.com/office/powerpoint/2010/main" val="506651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045A481-9107-E54D-8FF4-971A350AFA18}" type="slidenum">
              <a:rPr lang="en-GB" smtClean="0"/>
              <a:pPr/>
              <a:t>12</a:t>
            </a:fld>
            <a:endParaRPr lang="en-GB"/>
          </a:p>
        </p:txBody>
      </p:sp>
    </p:spTree>
    <p:extLst>
      <p:ext uri="{BB962C8B-B14F-4D97-AF65-F5344CB8AC3E}">
        <p14:creationId xmlns:p14="http://schemas.microsoft.com/office/powerpoint/2010/main" val="2890983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045A481-9107-E54D-8FF4-971A350AFA18}" type="slidenum">
              <a:rPr lang="en-GB" smtClean="0"/>
              <a:pPr/>
              <a:t>13</a:t>
            </a:fld>
            <a:endParaRPr lang="en-GB"/>
          </a:p>
        </p:txBody>
      </p:sp>
    </p:spTree>
    <p:extLst>
      <p:ext uri="{BB962C8B-B14F-4D97-AF65-F5344CB8AC3E}">
        <p14:creationId xmlns:p14="http://schemas.microsoft.com/office/powerpoint/2010/main" val="21198320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045A481-9107-E54D-8FF4-971A350AFA18}" type="slidenum">
              <a:rPr lang="en-GB" smtClean="0"/>
              <a:pPr/>
              <a:t>14</a:t>
            </a:fld>
            <a:endParaRPr lang="en-GB"/>
          </a:p>
        </p:txBody>
      </p:sp>
    </p:spTree>
    <p:extLst>
      <p:ext uri="{BB962C8B-B14F-4D97-AF65-F5344CB8AC3E}">
        <p14:creationId xmlns:p14="http://schemas.microsoft.com/office/powerpoint/2010/main" val="20625635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Added new section to the template, specifically for CBI</a:t>
            </a:r>
            <a:endParaRPr lang="en-US" dirty="0"/>
          </a:p>
        </p:txBody>
      </p:sp>
      <p:sp>
        <p:nvSpPr>
          <p:cNvPr id="4" name="Slide Number Placeholder 3"/>
          <p:cNvSpPr>
            <a:spLocks noGrp="1"/>
          </p:cNvSpPr>
          <p:nvPr>
            <p:ph type="sldNum" sz="quarter" idx="10"/>
          </p:nvPr>
        </p:nvSpPr>
        <p:spPr/>
        <p:txBody>
          <a:bodyPr/>
          <a:lstStyle/>
          <a:p>
            <a:fld id="{9B8E354E-C0B8-CB44-A9C1-4BDD60E8B1A7}" type="slidenum">
              <a:rPr lang="en-US" smtClean="0"/>
              <a:t>21</a:t>
            </a:fld>
            <a:endParaRPr lang="en-US"/>
          </a:p>
        </p:txBody>
      </p:sp>
    </p:spTree>
    <p:extLst>
      <p:ext uri="{BB962C8B-B14F-4D97-AF65-F5344CB8AC3E}">
        <p14:creationId xmlns:p14="http://schemas.microsoft.com/office/powerpoint/2010/main" val="20290717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a:extLst>
              <a:ext uri="{FF2B5EF4-FFF2-40B4-BE49-F238E27FC236}">
                <a16:creationId xmlns="" xmlns:a16="http://schemas.microsoft.com/office/drawing/2014/main" id="{B95524A7-3F83-49EF-82AA-05097D38EF0F}"/>
              </a:ext>
            </a:extLst>
          </p:cNvPr>
          <p:cNvSpPr>
            <a:spLocks noGrp="1" noRot="1" noChangeAspect="1" noChangeArrowheads="1" noTextEdit="1"/>
          </p:cNvSpPr>
          <p:nvPr>
            <p:ph type="sldImg"/>
          </p:nvPr>
        </p:nvSpPr>
        <p:spPr>
          <a:ln/>
        </p:spPr>
      </p:sp>
      <p:sp>
        <p:nvSpPr>
          <p:cNvPr id="75779" name="Notes Placeholder 2">
            <a:extLst>
              <a:ext uri="{FF2B5EF4-FFF2-40B4-BE49-F238E27FC236}">
                <a16:creationId xmlns="" xmlns:a16="http://schemas.microsoft.com/office/drawing/2014/main" id="{B522716C-9752-4218-9897-C79E6BEAA01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cs typeface="Arial" panose="020B0604020202020204" pitchFamily="34" charset="0"/>
              </a:rPr>
              <a:t>Peer Review notes:</a:t>
            </a:r>
          </a:p>
          <a:p>
            <a:endParaRPr lang="en-GB" altLang="en-US" dirty="0">
              <a:cs typeface="Arial" panose="020B0604020202020204" pitchFamily="34" charset="0"/>
            </a:endParaRPr>
          </a:p>
          <a:p>
            <a:r>
              <a:rPr lang="en-GB" altLang="en-US" dirty="0">
                <a:cs typeface="Arial" panose="020B0604020202020204" pitchFamily="34" charset="0"/>
              </a:rPr>
              <a:t>Point 2:  Reference OCHA change management paper and correct accordingly – see p.12 of that doc please use this wording: </a:t>
            </a:r>
          </a:p>
          <a:p>
            <a:r>
              <a:rPr lang="en-GB" altLang="en-US" dirty="0">
                <a:cs typeface="Arial" panose="020B0604020202020204" pitchFamily="34" charset="0"/>
              </a:rPr>
              <a:t>“ OCHA will continue to strengthen its support to  HCs and Inter Cluster Coordination </a:t>
            </a:r>
            <a:r>
              <a:rPr lang="en-GB" altLang="en-US" dirty="0" err="1">
                <a:cs typeface="Arial" panose="020B0604020202020204" pitchFamily="34" charset="0"/>
              </a:rPr>
              <a:t>procesess</a:t>
            </a:r>
            <a:r>
              <a:rPr lang="en-GB" altLang="en-US" dirty="0">
                <a:cs typeface="Arial" panose="020B0604020202020204" pitchFamily="34" charset="0"/>
              </a:rPr>
              <a:t> on the strategic use, promotion and mainstreaming of cash.”</a:t>
            </a:r>
          </a:p>
        </p:txBody>
      </p:sp>
      <p:sp>
        <p:nvSpPr>
          <p:cNvPr id="75780" name="Slide Number Placeholder 3">
            <a:extLst>
              <a:ext uri="{FF2B5EF4-FFF2-40B4-BE49-F238E27FC236}">
                <a16:creationId xmlns="" xmlns:a16="http://schemas.microsoft.com/office/drawing/2014/main" id="{A29DD119-A429-4B44-A8DA-758972F9BC3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1700">
              <a:defRPr sz="1400" b="1">
                <a:solidFill>
                  <a:schemeClr val="tx1"/>
                </a:solidFill>
                <a:latin typeface="Gill Sans MT" panose="020B0502020104020203" pitchFamily="34" charset="0"/>
                <a:cs typeface="Arial" panose="020B0604020202020204" pitchFamily="34" charset="0"/>
              </a:defRPr>
            </a:lvl1pPr>
            <a:lvl2pPr marL="742950" indent="-285750" defTabSz="901700">
              <a:defRPr sz="1400" b="1">
                <a:solidFill>
                  <a:schemeClr val="tx1"/>
                </a:solidFill>
                <a:latin typeface="Gill Sans MT" panose="020B0502020104020203" pitchFamily="34" charset="0"/>
                <a:cs typeface="Arial" panose="020B0604020202020204" pitchFamily="34" charset="0"/>
              </a:defRPr>
            </a:lvl2pPr>
            <a:lvl3pPr marL="1143000" indent="-228600" defTabSz="901700">
              <a:defRPr sz="1400" b="1">
                <a:solidFill>
                  <a:schemeClr val="tx1"/>
                </a:solidFill>
                <a:latin typeface="Gill Sans MT" panose="020B0502020104020203" pitchFamily="34" charset="0"/>
                <a:cs typeface="Arial" panose="020B0604020202020204" pitchFamily="34" charset="0"/>
              </a:defRPr>
            </a:lvl3pPr>
            <a:lvl4pPr marL="1600200" indent="-228600" defTabSz="901700">
              <a:defRPr sz="1400" b="1">
                <a:solidFill>
                  <a:schemeClr val="tx1"/>
                </a:solidFill>
                <a:latin typeface="Gill Sans MT" panose="020B0502020104020203" pitchFamily="34" charset="0"/>
                <a:cs typeface="Arial" panose="020B0604020202020204" pitchFamily="34" charset="0"/>
              </a:defRPr>
            </a:lvl4pPr>
            <a:lvl5pPr marL="2057400" indent="-228600" defTabSz="901700">
              <a:defRPr sz="1400" b="1">
                <a:solidFill>
                  <a:schemeClr val="tx1"/>
                </a:solidFill>
                <a:latin typeface="Gill Sans MT" panose="020B0502020104020203" pitchFamily="34" charset="0"/>
                <a:cs typeface="Arial" panose="020B0604020202020204" pitchFamily="34" charset="0"/>
              </a:defRPr>
            </a:lvl5pPr>
            <a:lvl6pPr marL="2514600" indent="-228600" defTabSz="9017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6pPr>
            <a:lvl7pPr marL="2971800" indent="-228600" defTabSz="9017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7pPr>
            <a:lvl8pPr marL="3429000" indent="-228600" defTabSz="9017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8pPr>
            <a:lvl9pPr marL="3886200" indent="-228600" defTabSz="9017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9pPr>
          </a:lstStyle>
          <a:p>
            <a:fld id="{6AA14196-A2BF-427B-A99C-740712DA29E9}" type="slidenum">
              <a:rPr lang="en-US" altLang="en-US" sz="1200" smtClean="0"/>
              <a:pPr/>
              <a:t>33</a:t>
            </a:fld>
            <a:endParaRPr lang="en-US" altLang="en-US" sz="1200"/>
          </a:p>
        </p:txBody>
      </p:sp>
    </p:spTree>
    <p:extLst>
      <p:ext uri="{BB962C8B-B14F-4D97-AF65-F5344CB8AC3E}">
        <p14:creationId xmlns:p14="http://schemas.microsoft.com/office/powerpoint/2010/main" val="5837815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a:extLst>
              <a:ext uri="{FF2B5EF4-FFF2-40B4-BE49-F238E27FC236}">
                <a16:creationId xmlns="" xmlns:a16="http://schemas.microsoft.com/office/drawing/2014/main" id="{EFF43A6A-1B9F-4BED-9098-6DE3DD9B8AD3}"/>
              </a:ext>
            </a:extLst>
          </p:cNvPr>
          <p:cNvSpPr>
            <a:spLocks noGrp="1" noRot="1" noChangeAspect="1" noChangeArrowheads="1" noTextEdit="1"/>
          </p:cNvSpPr>
          <p:nvPr>
            <p:ph type="sldImg"/>
          </p:nvPr>
        </p:nvSpPr>
        <p:spPr>
          <a:ln/>
        </p:spPr>
      </p:sp>
      <p:sp>
        <p:nvSpPr>
          <p:cNvPr id="77827" name="Notes Placeholder 2">
            <a:extLst>
              <a:ext uri="{FF2B5EF4-FFF2-40B4-BE49-F238E27FC236}">
                <a16:creationId xmlns="" xmlns:a16="http://schemas.microsoft.com/office/drawing/2014/main" id="{3E05C3A5-8FE3-4AF4-A636-A5787939C2F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cs typeface="Arial" panose="020B0604020202020204" pitchFamily="34" charset="0"/>
            </a:endParaRPr>
          </a:p>
          <a:p>
            <a:endParaRPr lang="en-GB" altLang="en-US" dirty="0">
              <a:cs typeface="Arial" panose="020B0604020202020204" pitchFamily="34" charset="0"/>
            </a:endParaRPr>
          </a:p>
          <a:p>
            <a:r>
              <a:rPr lang="en-GB" altLang="en-US" dirty="0">
                <a:cs typeface="Arial" panose="020B0604020202020204" pitchFamily="34" charset="0"/>
              </a:rPr>
              <a:t>Peer review notes: </a:t>
            </a:r>
          </a:p>
          <a:p>
            <a:r>
              <a:rPr lang="en-GB" altLang="en-US" dirty="0">
                <a:cs typeface="Arial" panose="020B0604020202020204" pitchFamily="34" charset="0"/>
              </a:rPr>
              <a:t>Need to present one by one on the bubbles to make it easier to digest</a:t>
            </a:r>
          </a:p>
        </p:txBody>
      </p:sp>
      <p:sp>
        <p:nvSpPr>
          <p:cNvPr id="77828" name="Slide Number Placeholder 3">
            <a:extLst>
              <a:ext uri="{FF2B5EF4-FFF2-40B4-BE49-F238E27FC236}">
                <a16:creationId xmlns="" xmlns:a16="http://schemas.microsoft.com/office/drawing/2014/main" id="{05330CAC-B8AE-49B2-9153-8C5BE040CF8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1700">
              <a:defRPr sz="1400" b="1">
                <a:solidFill>
                  <a:schemeClr val="tx1"/>
                </a:solidFill>
                <a:latin typeface="Gill Sans MT" panose="020B0502020104020203" pitchFamily="34" charset="0"/>
                <a:cs typeface="Arial" panose="020B0604020202020204" pitchFamily="34" charset="0"/>
              </a:defRPr>
            </a:lvl1pPr>
            <a:lvl2pPr marL="742950" indent="-285750" defTabSz="901700">
              <a:defRPr sz="1400" b="1">
                <a:solidFill>
                  <a:schemeClr val="tx1"/>
                </a:solidFill>
                <a:latin typeface="Gill Sans MT" panose="020B0502020104020203" pitchFamily="34" charset="0"/>
                <a:cs typeface="Arial" panose="020B0604020202020204" pitchFamily="34" charset="0"/>
              </a:defRPr>
            </a:lvl2pPr>
            <a:lvl3pPr marL="1143000" indent="-228600" defTabSz="901700">
              <a:defRPr sz="1400" b="1">
                <a:solidFill>
                  <a:schemeClr val="tx1"/>
                </a:solidFill>
                <a:latin typeface="Gill Sans MT" panose="020B0502020104020203" pitchFamily="34" charset="0"/>
                <a:cs typeface="Arial" panose="020B0604020202020204" pitchFamily="34" charset="0"/>
              </a:defRPr>
            </a:lvl3pPr>
            <a:lvl4pPr marL="1600200" indent="-228600" defTabSz="901700">
              <a:defRPr sz="1400" b="1">
                <a:solidFill>
                  <a:schemeClr val="tx1"/>
                </a:solidFill>
                <a:latin typeface="Gill Sans MT" panose="020B0502020104020203" pitchFamily="34" charset="0"/>
                <a:cs typeface="Arial" panose="020B0604020202020204" pitchFamily="34" charset="0"/>
              </a:defRPr>
            </a:lvl4pPr>
            <a:lvl5pPr marL="2057400" indent="-228600" defTabSz="901700">
              <a:defRPr sz="1400" b="1">
                <a:solidFill>
                  <a:schemeClr val="tx1"/>
                </a:solidFill>
                <a:latin typeface="Gill Sans MT" panose="020B0502020104020203" pitchFamily="34" charset="0"/>
                <a:cs typeface="Arial" panose="020B0604020202020204" pitchFamily="34" charset="0"/>
              </a:defRPr>
            </a:lvl5pPr>
            <a:lvl6pPr marL="2514600" indent="-228600" defTabSz="9017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6pPr>
            <a:lvl7pPr marL="2971800" indent="-228600" defTabSz="9017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7pPr>
            <a:lvl8pPr marL="3429000" indent="-228600" defTabSz="9017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8pPr>
            <a:lvl9pPr marL="3886200" indent="-228600" defTabSz="9017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9pPr>
          </a:lstStyle>
          <a:p>
            <a:fld id="{8C68F0DD-6B2C-4658-93F8-71F36E826EDB}" type="slidenum">
              <a:rPr lang="en-US" altLang="en-US" sz="1200" smtClean="0"/>
              <a:pPr/>
              <a:t>34</a:t>
            </a:fld>
            <a:endParaRPr lang="en-US" altLang="en-US" sz="1200"/>
          </a:p>
        </p:txBody>
      </p:sp>
    </p:spTree>
    <p:extLst>
      <p:ext uri="{BB962C8B-B14F-4D97-AF65-F5344CB8AC3E}">
        <p14:creationId xmlns:p14="http://schemas.microsoft.com/office/powerpoint/2010/main" val="17668739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15413" y="1844825"/>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670176"/>
            <a:ext cx="8534400" cy="1270992"/>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tatement 1">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xmlns="" id="{F5AA1D2C-2BE2-47D9-B577-5CD3E3D9F87B}"/>
              </a:ext>
            </a:extLst>
          </p:cNvPr>
          <p:cNvSpPr/>
          <p:nvPr/>
        </p:nvSpPr>
        <p:spPr>
          <a:xfrm>
            <a:off x="0" y="1171577"/>
            <a:ext cx="12192000" cy="5686425"/>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662"/>
          </a:p>
        </p:txBody>
      </p:sp>
      <p:sp>
        <p:nvSpPr>
          <p:cNvPr id="3" name="Rectangle 4">
            <a:extLst>
              <a:ext uri="{FF2B5EF4-FFF2-40B4-BE49-F238E27FC236}">
                <a16:creationId xmlns:a16="http://schemas.microsoft.com/office/drawing/2014/main" xmlns="" id="{670E484D-C5FD-4D4F-B5A8-079D6FA46A9A}"/>
              </a:ext>
            </a:extLst>
          </p:cNvPr>
          <p:cNvSpPr/>
          <p:nvPr/>
        </p:nvSpPr>
        <p:spPr>
          <a:xfrm>
            <a:off x="197339" y="147638"/>
            <a:ext cx="11775831" cy="6710362"/>
          </a:xfrm>
          <a:prstGeom prst="rect">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662"/>
          </a:p>
        </p:txBody>
      </p:sp>
      <p:pic>
        <p:nvPicPr>
          <p:cNvPr id="4" name="Picture 8" descr="Save_the_Children_logo.png">
            <a:extLst>
              <a:ext uri="{FF2B5EF4-FFF2-40B4-BE49-F238E27FC236}">
                <a16:creationId xmlns:a16="http://schemas.microsoft.com/office/drawing/2014/main" xmlns="" id="{0A084A7E-E48D-4A4C-8C6D-52274E18719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4201" y="6426202"/>
            <a:ext cx="2481384"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12">
            <a:extLst>
              <a:ext uri="{FF2B5EF4-FFF2-40B4-BE49-F238E27FC236}">
                <a16:creationId xmlns:a16="http://schemas.microsoft.com/office/drawing/2014/main" xmlns="" id="{21DA4D82-1089-495C-B0E4-2EBC6A1C8A98}"/>
              </a:ext>
            </a:extLst>
          </p:cNvPr>
          <p:cNvCxnSpPr/>
          <p:nvPr/>
        </p:nvCxnSpPr>
        <p:spPr>
          <a:xfrm flipH="1">
            <a:off x="3288324" y="6432552"/>
            <a:ext cx="9768"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13">
            <a:extLst>
              <a:ext uri="{FF2B5EF4-FFF2-40B4-BE49-F238E27FC236}">
                <a16:creationId xmlns:a16="http://schemas.microsoft.com/office/drawing/2014/main" xmlns="" id="{98351345-7019-46DF-BD8B-A158856EBF18}"/>
              </a:ext>
            </a:extLst>
          </p:cNvPr>
          <p:cNvCxnSpPr/>
          <p:nvPr/>
        </p:nvCxnSpPr>
        <p:spPr>
          <a:xfrm flipH="1">
            <a:off x="8520724" y="6432552"/>
            <a:ext cx="7816"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7" name="Date Placeholder 1">
            <a:extLst>
              <a:ext uri="{FF2B5EF4-FFF2-40B4-BE49-F238E27FC236}">
                <a16:creationId xmlns:a16="http://schemas.microsoft.com/office/drawing/2014/main" xmlns="" id="{62E2CDE2-A7BD-42E8-9F9D-6D451DB7EA21}"/>
              </a:ext>
            </a:extLst>
          </p:cNvPr>
          <p:cNvSpPr>
            <a:spLocks noGrp="1"/>
          </p:cNvSpPr>
          <p:nvPr>
            <p:ph type="dt" sz="half" idx="10"/>
          </p:nvPr>
        </p:nvSpPr>
        <p:spPr/>
        <p:txBody>
          <a:bodyPr/>
          <a:lstStyle>
            <a:lvl1pPr>
              <a:defRPr/>
            </a:lvl1pPr>
          </a:lstStyle>
          <a:p>
            <a:pPr>
              <a:defRPr/>
            </a:pPr>
            <a:r>
              <a:rPr lang="en-US"/>
              <a:t>26 April 2016</a:t>
            </a:r>
          </a:p>
        </p:txBody>
      </p:sp>
      <p:sp>
        <p:nvSpPr>
          <p:cNvPr id="8" name="Footer Placeholder 2">
            <a:extLst>
              <a:ext uri="{FF2B5EF4-FFF2-40B4-BE49-F238E27FC236}">
                <a16:creationId xmlns:a16="http://schemas.microsoft.com/office/drawing/2014/main" xmlns="" id="{946D8387-CAEC-4629-A1AE-0A86FDD05B88}"/>
              </a:ext>
            </a:extLst>
          </p:cNvPr>
          <p:cNvSpPr>
            <a:spLocks noGrp="1"/>
          </p:cNvSpPr>
          <p:nvPr>
            <p:ph type="ftr" sz="quarter" idx="11"/>
          </p:nvPr>
        </p:nvSpPr>
        <p:spPr/>
        <p:txBody>
          <a:bodyPr/>
          <a:lstStyle>
            <a:lvl1pPr>
              <a:defRPr/>
            </a:lvl1pPr>
          </a:lstStyle>
          <a:p>
            <a:pPr>
              <a:defRPr/>
            </a:pPr>
            <a:r>
              <a:rPr lang="en-US"/>
              <a:t>Amend presentation name in Footer and Apply to All</a:t>
            </a:r>
          </a:p>
        </p:txBody>
      </p:sp>
      <p:sp>
        <p:nvSpPr>
          <p:cNvPr id="9" name="Slide Number Placeholder 3">
            <a:extLst>
              <a:ext uri="{FF2B5EF4-FFF2-40B4-BE49-F238E27FC236}">
                <a16:creationId xmlns:a16="http://schemas.microsoft.com/office/drawing/2014/main" xmlns="" id="{3573A57B-91A8-4095-A6C3-A69361662CF1}"/>
              </a:ext>
            </a:extLst>
          </p:cNvPr>
          <p:cNvSpPr>
            <a:spLocks noGrp="1"/>
          </p:cNvSpPr>
          <p:nvPr>
            <p:ph type="sldNum" sz="quarter" idx="12"/>
          </p:nvPr>
        </p:nvSpPr>
        <p:spPr/>
        <p:txBody>
          <a:bodyPr/>
          <a:lstStyle>
            <a:lvl1pPr>
              <a:defRPr/>
            </a:lvl1pPr>
          </a:lstStyle>
          <a:p>
            <a:pPr>
              <a:defRPr/>
            </a:pPr>
            <a:fld id="{2E0DC0B1-6A27-42B7-B774-6BDE4DF9BE8A}" type="slidenum">
              <a:rPr lang="en-US" altLang="en-US"/>
              <a:pPr>
                <a:defRPr/>
              </a:pPr>
              <a:t>‹#›</a:t>
            </a:fld>
            <a:endParaRPr lang="en-US" altLang="en-US"/>
          </a:p>
        </p:txBody>
      </p:sp>
    </p:spTree>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Edit Master text styles</a:t>
            </a:r>
          </a:p>
        </p:txBody>
      </p:sp>
      <p:sp>
        <p:nvSpPr>
          <p:cNvPr id="5" name="Date Placeholder 3">
            <a:extLst>
              <a:ext uri="{FF2B5EF4-FFF2-40B4-BE49-F238E27FC236}">
                <a16:creationId xmlns:a16="http://schemas.microsoft.com/office/drawing/2014/main" xmlns="" id="{7E04F852-DF9B-43D1-91CD-E852B57399AB}"/>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9B70037C-7007-40A8-B457-00AE07BA7294}"/>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EC0F7706-1849-4DB2-9E41-F4D660F20462}"/>
              </a:ext>
            </a:extLst>
          </p:cNvPr>
          <p:cNvSpPr>
            <a:spLocks noGrp="1"/>
          </p:cNvSpPr>
          <p:nvPr>
            <p:ph type="sldNum" sz="quarter" idx="16"/>
          </p:nvPr>
        </p:nvSpPr>
        <p:spPr/>
        <p:txBody>
          <a:bodyPr/>
          <a:lstStyle>
            <a:lvl1pPr>
              <a:defRPr/>
            </a:lvl1pPr>
          </a:lstStyle>
          <a:p>
            <a:pPr>
              <a:defRPr/>
            </a:pPr>
            <a:fld id="{A56B2E2D-B1B6-44C2-B175-0150696DCEA9}" type="slidenum">
              <a:rPr lang="en-US"/>
              <a:pPr>
                <a:defRPr/>
              </a:pPr>
              <a:t>‹#›</a:t>
            </a:fld>
            <a:endParaRPr lang="en-US"/>
          </a:p>
        </p:txBody>
      </p:sp>
    </p:spTree>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Edit Master text styles</a:t>
            </a:r>
          </a:p>
        </p:txBody>
      </p:sp>
      <p:sp>
        <p:nvSpPr>
          <p:cNvPr id="5" name="Date Placeholder 3">
            <a:extLst>
              <a:ext uri="{FF2B5EF4-FFF2-40B4-BE49-F238E27FC236}">
                <a16:creationId xmlns:a16="http://schemas.microsoft.com/office/drawing/2014/main" xmlns="" id="{7E04F852-DF9B-43D1-91CD-E852B57399AB}"/>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9B70037C-7007-40A8-B457-00AE07BA7294}"/>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EC0F7706-1849-4DB2-9E41-F4D660F20462}"/>
              </a:ext>
            </a:extLst>
          </p:cNvPr>
          <p:cNvSpPr>
            <a:spLocks noGrp="1"/>
          </p:cNvSpPr>
          <p:nvPr>
            <p:ph type="sldNum" sz="quarter" idx="16"/>
          </p:nvPr>
        </p:nvSpPr>
        <p:spPr/>
        <p:txBody>
          <a:bodyPr/>
          <a:lstStyle>
            <a:lvl1pPr>
              <a:defRPr/>
            </a:lvl1pPr>
          </a:lstStyle>
          <a:p>
            <a:pPr>
              <a:defRPr/>
            </a:pPr>
            <a:fld id="{A56B2E2D-B1B6-44C2-B175-0150696DCEA9}" type="slidenum">
              <a:rPr lang="en-US"/>
              <a:pPr>
                <a:defRPr/>
              </a:pPr>
              <a:t>‹#›</a:t>
            </a:fld>
            <a:endParaRPr lang="en-US"/>
          </a:p>
        </p:txBody>
      </p:sp>
    </p:spTree>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37"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4"/>
          </p:nvPr>
        </p:nvSpPr>
        <p:spPr>
          <a:xfrm>
            <a:off x="8737600" y="6324413"/>
            <a:ext cx="2844800" cy="365125"/>
          </a:xfrm>
          <a:prstGeom prst="rect">
            <a:avLst/>
          </a:prstGeom>
        </p:spPr>
        <p:txBody>
          <a:bodyPr vert="horz" lIns="91440" tIns="45720" rIns="91440" bIns="45720" rtlCol="0" anchor="ctr"/>
          <a:lstStyle>
            <a:lvl1pPr algn="r">
              <a:defRPr sz="1200">
                <a:solidFill>
                  <a:srgbClr val="7F1416"/>
                </a:solidFill>
              </a:defRPr>
            </a:lvl1pPr>
          </a:lstStyle>
          <a:p>
            <a:fld id="{1327C452-0D12-48F3-BB65-BBA3E6350F2C}" type="slidenum">
              <a:rPr lang="en-GB" smtClean="0"/>
              <a:pPr/>
              <a:t>‹#›</a:t>
            </a:fld>
            <a:endParaRPr lang="en-GB" dirty="0"/>
          </a:p>
        </p:txBody>
      </p:sp>
      <p:sp>
        <p:nvSpPr>
          <p:cNvPr id="7" name="Rectangle 2"/>
          <p:cNvSpPr>
            <a:spLocks noChangeArrowheads="1"/>
          </p:cNvSpPr>
          <p:nvPr/>
        </p:nvSpPr>
        <p:spPr bwMode="auto">
          <a:xfrm>
            <a:off x="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1800"/>
          </a:p>
        </p:txBody>
      </p:sp>
      <p:grpSp>
        <p:nvGrpSpPr>
          <p:cNvPr id="31" name="Group 30"/>
          <p:cNvGrpSpPr/>
          <p:nvPr/>
        </p:nvGrpSpPr>
        <p:grpSpPr>
          <a:xfrm>
            <a:off x="623392" y="6309320"/>
            <a:ext cx="2544960" cy="400110"/>
            <a:chOff x="3671392" y="6341258"/>
            <a:chExt cx="1908720" cy="400110"/>
          </a:xfrm>
        </p:grpSpPr>
        <p:pic>
          <p:nvPicPr>
            <p:cNvPr id="2049" name="Picture 3" descr="Logo-small"/>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3671392" y="6381328"/>
              <a:ext cx="360040" cy="31548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3"/>
            <p:cNvSpPr>
              <a:spLocks noChangeArrowheads="1"/>
            </p:cNvSpPr>
            <p:nvPr/>
          </p:nvSpPr>
          <p:spPr bwMode="auto">
            <a:xfrm>
              <a:off x="3995936" y="6341258"/>
              <a:ext cx="158417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800" b="1" i="0" u="none" strike="noStrike" cap="none" normalizeH="0" baseline="0" dirty="0">
                  <a:ln>
                    <a:noFill/>
                  </a:ln>
                  <a:solidFill>
                    <a:srgbClr val="7F1416"/>
                  </a:solidFill>
                  <a:effectLst/>
                  <a:latin typeface="Verdana" pitchFamily="34" charset="0"/>
                  <a:ea typeface="Times New Roman" pitchFamily="18" charset="0"/>
                  <a:cs typeface="Times New Roman" pitchFamily="18" charset="0"/>
                </a:rPr>
                <a:t>Global Shelter Cluster</a:t>
              </a:r>
              <a:endParaRPr kumimoji="0" lang="en-GB"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600" b="0" i="0" u="none" strike="noStrike" cap="none" normalizeH="0" baseline="0" dirty="0">
                  <a:ln>
                    <a:noFill/>
                  </a:ln>
                  <a:solidFill>
                    <a:srgbClr val="7F1416"/>
                  </a:solidFill>
                  <a:effectLst/>
                  <a:latin typeface="Verdana" pitchFamily="34" charset="0"/>
                  <a:ea typeface="Times New Roman" pitchFamily="18" charset="0"/>
                  <a:cs typeface="Times New Roman" pitchFamily="18" charset="0"/>
                </a:rPr>
                <a:t>ShelterCluster.org</a:t>
              </a:r>
              <a:endParaRPr kumimoji="0" lang="en-GB"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600" b="0" i="0" u="none" strike="noStrike" cap="none" normalizeH="0" baseline="0" dirty="0">
                  <a:ln>
                    <a:noFill/>
                  </a:ln>
                  <a:solidFill>
                    <a:srgbClr val="595959"/>
                  </a:solidFill>
                  <a:effectLst/>
                  <a:latin typeface="Verdana" pitchFamily="34" charset="0"/>
                  <a:ea typeface="Times New Roman" pitchFamily="18" charset="0"/>
                  <a:cs typeface="Times New Roman" pitchFamily="18" charset="0"/>
                </a:rPr>
                <a:t>Coordinating Humanitarian Shelter</a:t>
              </a:r>
              <a:endParaRPr kumimoji="0" lang="en-GB" sz="1800" b="0" i="0" u="none" strike="noStrike" cap="none" normalizeH="0" baseline="0" dirty="0">
                <a:ln>
                  <a:noFill/>
                </a:ln>
                <a:solidFill>
                  <a:schemeClr val="tx1"/>
                </a:solidFill>
                <a:effectLst/>
                <a:latin typeface="Arial" pitchFamily="34" charset="0"/>
                <a:cs typeface="Arial" pitchFamily="34" charset="0"/>
              </a:endParaRPr>
            </a:p>
          </p:txBody>
        </p:sp>
      </p:grpSp>
      <p:sp>
        <p:nvSpPr>
          <p:cNvPr id="11" name="Rectangle 10"/>
          <p:cNvSpPr/>
          <p:nvPr/>
        </p:nvSpPr>
        <p:spPr>
          <a:xfrm>
            <a:off x="0" y="0"/>
            <a:ext cx="12192000" cy="116632"/>
          </a:xfrm>
          <a:prstGeom prst="rect">
            <a:avLst/>
          </a:prstGeom>
          <a:solidFill>
            <a:srgbClr val="7F1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2" name="Rectangle 2"/>
          <p:cNvSpPr>
            <a:spLocks noChangeArrowheads="1"/>
          </p:cNvSpPr>
          <p:nvPr/>
        </p:nvSpPr>
        <p:spPr bwMode="auto">
          <a:xfrm>
            <a:off x="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1800"/>
          </a:p>
        </p:txBody>
      </p:sp>
      <p:sp>
        <p:nvSpPr>
          <p:cNvPr id="16" name="Rectangle 15"/>
          <p:cNvSpPr/>
          <p:nvPr/>
        </p:nvSpPr>
        <p:spPr>
          <a:xfrm>
            <a:off x="0" y="0"/>
            <a:ext cx="12192000" cy="116632"/>
          </a:xfrm>
          <a:prstGeom prst="rect">
            <a:avLst/>
          </a:prstGeom>
          <a:solidFill>
            <a:srgbClr val="7F1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0" name="Rectangle 19"/>
          <p:cNvSpPr/>
          <p:nvPr/>
        </p:nvSpPr>
        <p:spPr>
          <a:xfrm>
            <a:off x="0" y="6741368"/>
            <a:ext cx="2448000" cy="116632"/>
          </a:xfrm>
          <a:prstGeom prst="rect">
            <a:avLst/>
          </a:prstGeom>
          <a:solidFill>
            <a:srgbClr val="0431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27" name="Rectangle 26"/>
          <p:cNvSpPr/>
          <p:nvPr/>
        </p:nvSpPr>
        <p:spPr>
          <a:xfrm>
            <a:off x="2448000" y="6741368"/>
            <a:ext cx="2448000" cy="116632"/>
          </a:xfrm>
          <a:prstGeom prst="rect">
            <a:avLst/>
          </a:prstGeom>
          <a:solidFill>
            <a:srgbClr val="459F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28" name="Rectangle 27"/>
          <p:cNvSpPr/>
          <p:nvPr/>
        </p:nvSpPr>
        <p:spPr>
          <a:xfrm>
            <a:off x="4896000" y="6741368"/>
            <a:ext cx="2448000" cy="116632"/>
          </a:xfrm>
          <a:prstGeom prst="rect">
            <a:avLst/>
          </a:prstGeom>
          <a:solidFill>
            <a:srgbClr val="7F1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29" name="Rectangle 28"/>
          <p:cNvSpPr/>
          <p:nvPr/>
        </p:nvSpPr>
        <p:spPr>
          <a:xfrm>
            <a:off x="7344000" y="6741368"/>
            <a:ext cx="2448000" cy="116632"/>
          </a:xfrm>
          <a:prstGeom prst="rect">
            <a:avLst/>
          </a:prstGeom>
          <a:solidFill>
            <a:srgbClr val="459F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30" name="Rectangle 29"/>
          <p:cNvSpPr/>
          <p:nvPr/>
        </p:nvSpPr>
        <p:spPr>
          <a:xfrm>
            <a:off x="9768341" y="6741368"/>
            <a:ext cx="2448000" cy="116632"/>
          </a:xfrm>
          <a:prstGeom prst="rect">
            <a:avLst/>
          </a:prstGeom>
          <a:solidFill>
            <a:srgbClr val="0431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Tree>
    <p:extLst>
      <p:ext uri="{BB962C8B-B14F-4D97-AF65-F5344CB8AC3E}">
        <p14:creationId xmlns:p14="http://schemas.microsoft.com/office/powerpoint/2010/main" val="680169280"/>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 id="2147483714" r:id="rId18"/>
    <p:sldLayoutId id="2147483715" r:id="rId19"/>
    <p:sldLayoutId id="2147483716" r:id="rId20"/>
    <p:sldLayoutId id="2147483717" r:id="rId21"/>
    <p:sldLayoutId id="2147483718" r:id="rId22"/>
    <p:sldLayoutId id="2147483719" r:id="rId23"/>
    <p:sldLayoutId id="2147483720" r:id="rId24"/>
    <p:sldLayoutId id="2147483721" r:id="rId25"/>
    <p:sldLayoutId id="2147483722" r:id="rId26"/>
    <p:sldLayoutId id="2147483723" r:id="rId27"/>
    <p:sldLayoutId id="2147483724" r:id="rId28"/>
    <p:sldLayoutId id="2147483725" r:id="rId29"/>
    <p:sldLayoutId id="2147483726" r:id="rId30"/>
    <p:sldLayoutId id="2147483727" r:id="rId31"/>
    <p:sldLayoutId id="2147483728" r:id="rId32"/>
    <p:sldLayoutId id="2147483729" r:id="rId33"/>
    <p:sldLayoutId id="2147483730" r:id="rId34"/>
    <p:sldLayoutId id="2147483731" r:id="rId35"/>
  </p:sldLayoutIdLst>
  <p:hf hdr="0" ftr="0"/>
  <p:txStyles>
    <p:titleStyle>
      <a:lvl1pPr algn="ctr" defTabSz="914400" rtl="0" eaLnBrk="1" latinLnBrk="0" hangingPunct="1">
        <a:spcBef>
          <a:spcPct val="0"/>
        </a:spcBef>
        <a:buNone/>
        <a:defRPr sz="3600" b="1" kern="1200">
          <a:solidFill>
            <a:srgbClr val="04314C"/>
          </a:solidFill>
          <a:latin typeface="Verdana" pitchFamily="34" charset="0"/>
          <a:ea typeface="Verdana" pitchFamily="34" charset="0"/>
          <a:cs typeface="Verdana" pitchFamily="34" charset="0"/>
        </a:defRPr>
      </a:lvl1pPr>
    </p:titleStyle>
    <p:bodyStyle>
      <a:lvl1pPr marL="342900" indent="-342900" algn="l" defTabSz="914400" rtl="0" eaLnBrk="1" latinLnBrk="0" hangingPunct="1">
        <a:spcBef>
          <a:spcPct val="20000"/>
        </a:spcBef>
        <a:buClr>
          <a:srgbClr val="7F1416"/>
        </a:buClr>
        <a:buFont typeface="Wingdings" pitchFamily="2" charset="2"/>
        <a:buChar char="§"/>
        <a:defRPr sz="3200" kern="1200">
          <a:solidFill>
            <a:schemeClr val="tx1"/>
          </a:solidFill>
          <a:latin typeface="+mn-lt"/>
          <a:ea typeface="+mn-ea"/>
          <a:cs typeface="+mn-cs"/>
        </a:defRPr>
      </a:lvl1pPr>
      <a:lvl2pPr marL="742950" indent="-285750" algn="l" defTabSz="914400" rtl="0" eaLnBrk="1" latinLnBrk="0" hangingPunct="1">
        <a:spcBef>
          <a:spcPct val="20000"/>
        </a:spcBef>
        <a:buClr>
          <a:srgbClr val="7F1416"/>
        </a:buClr>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7F1416"/>
        </a:buClr>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7F1416"/>
        </a:buClr>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rgbClr val="7F1416"/>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7"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diagramData" Target="../diagrams/data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9.xml"/><Relationship Id="rId3" Type="http://schemas.openxmlformats.org/officeDocument/2006/relationships/image" Target="../media/image4.e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0.xml"/><Relationship Id="rId3" Type="http://schemas.openxmlformats.org/officeDocument/2006/relationships/hyperlink" Target="https://www.gppi.net/fileadmin/user_upload/media/pub/2017/Steets__Ruppert__2017__Cash_Coordination_in_Humanitarian_Contexts.pdf"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1" Type="http://schemas.openxmlformats.org/officeDocument/2006/relationships/slideLayout" Target="../slideLayouts/slideLayout30.xml"/><Relationship Id="rId2" Type="http://schemas.openxmlformats.org/officeDocument/2006/relationships/notesSlide" Target="../notesSlides/notesSlide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1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1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1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Welcome to Day 2!</a:t>
            </a:r>
            <a:r>
              <a:rPr lang="en-US" i="1" dirty="0">
                <a:solidFill>
                  <a:srgbClr val="000000"/>
                </a:solidFill>
                <a:latin typeface="Calibri" charset="0"/>
              </a:rPr>
              <a:t/>
            </a:r>
            <a:br>
              <a:rPr lang="en-US" i="1" dirty="0">
                <a:solidFill>
                  <a:srgbClr val="000000"/>
                </a:solidFill>
                <a:latin typeface="Calibri" charset="0"/>
              </a:rPr>
            </a:b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5080839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 1 Review</a:t>
            </a:r>
            <a:r>
              <a:rPr lang="en-US" smtClean="0"/>
              <a:t>: CVA </a:t>
            </a:r>
            <a:r>
              <a:rPr lang="en-US" dirty="0" smtClean="0"/>
              <a:t>appropriateness</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616568621"/>
              </p:ext>
            </p:extLst>
          </p:nvPr>
        </p:nvGraphicFramePr>
        <p:xfrm>
          <a:off x="609600" y="1600200"/>
          <a:ext cx="11431712" cy="3131058"/>
        </p:xfrm>
        <a:graphic>
          <a:graphicData uri="http://schemas.openxmlformats.org/drawingml/2006/table">
            <a:tbl>
              <a:tblPr firstRow="1" firstCol="1" bandRow="1">
                <a:tableStyleId>{F5AB1C69-6EDB-4FF4-983F-18BD219EF322}</a:tableStyleId>
              </a:tblPr>
              <a:tblGrid>
                <a:gridCol w="5715856"/>
                <a:gridCol w="5715856"/>
              </a:tblGrid>
              <a:tr h="2468366">
                <a:tc>
                  <a:txBody>
                    <a:bodyPr/>
                    <a:lstStyle/>
                    <a:p>
                      <a:pPr>
                        <a:lnSpc>
                          <a:spcPct val="107000"/>
                        </a:lnSpc>
                        <a:spcAft>
                          <a:spcPts val="0"/>
                        </a:spcAft>
                      </a:pPr>
                      <a:r>
                        <a:rPr lang="en-GB" sz="3200" dirty="0">
                          <a:effectLst/>
                        </a:rPr>
                        <a:t>Political acceptance</a:t>
                      </a: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nSpc>
                          <a:spcPct val="107000"/>
                        </a:lnSpc>
                        <a:spcAft>
                          <a:spcPts val="0"/>
                        </a:spcAft>
                        <a:buFont typeface="Symbol" panose="05050102010706020507" pitchFamily="18" charset="2"/>
                        <a:buChar char=""/>
                      </a:pPr>
                      <a:r>
                        <a:rPr lang="en-GB" sz="3200" dirty="0">
                          <a:effectLst/>
                        </a:rPr>
                        <a:t>Political awareness and acceptance of CBA</a:t>
                      </a:r>
                    </a:p>
                    <a:p>
                      <a:pPr marL="342900" lvl="0" indent="-342900">
                        <a:lnSpc>
                          <a:spcPct val="107000"/>
                        </a:lnSpc>
                        <a:spcAft>
                          <a:spcPts val="0"/>
                        </a:spcAft>
                        <a:buFont typeface="Symbol" panose="05050102010706020507" pitchFamily="18" charset="2"/>
                        <a:buChar char=""/>
                      </a:pPr>
                      <a:r>
                        <a:rPr lang="en-GB" sz="3200" dirty="0">
                          <a:effectLst/>
                        </a:rPr>
                        <a:t>Absence of norms (formal or informal) restricting the use of CBA or certain delivery mechanisms</a:t>
                      </a: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4471491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 1 Review</a:t>
            </a:r>
            <a:r>
              <a:rPr lang="en-US" smtClean="0"/>
              <a:t>: CVA </a:t>
            </a:r>
            <a:r>
              <a:rPr lang="en-US" dirty="0" smtClean="0"/>
              <a:t>appropriateness</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611943701"/>
              </p:ext>
            </p:extLst>
          </p:nvPr>
        </p:nvGraphicFramePr>
        <p:xfrm>
          <a:off x="609600" y="1600200"/>
          <a:ext cx="11277600" cy="4565650"/>
        </p:xfrm>
        <a:graphic>
          <a:graphicData uri="http://schemas.openxmlformats.org/drawingml/2006/table">
            <a:tbl>
              <a:tblPr firstRow="1" firstCol="1" bandRow="1">
                <a:tableStyleId>{F5AB1C69-6EDB-4FF4-983F-18BD219EF322}</a:tableStyleId>
              </a:tblPr>
              <a:tblGrid>
                <a:gridCol w="5638800"/>
                <a:gridCol w="5638800"/>
              </a:tblGrid>
              <a:tr h="4482101">
                <a:tc>
                  <a:txBody>
                    <a:bodyPr/>
                    <a:lstStyle/>
                    <a:p>
                      <a:pPr>
                        <a:lnSpc>
                          <a:spcPct val="107000"/>
                        </a:lnSpc>
                        <a:spcAft>
                          <a:spcPts val="0"/>
                        </a:spcAft>
                      </a:pPr>
                      <a:r>
                        <a:rPr lang="en-GB" sz="3200" dirty="0">
                          <a:effectLst/>
                        </a:rPr>
                        <a:t>Markets functionality</a:t>
                      </a: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nSpc>
                          <a:spcPct val="107000"/>
                        </a:lnSpc>
                        <a:spcAft>
                          <a:spcPts val="0"/>
                        </a:spcAft>
                        <a:buFont typeface="Symbol" panose="05050102010706020507" pitchFamily="18" charset="2"/>
                        <a:buChar char=""/>
                      </a:pPr>
                      <a:r>
                        <a:rPr lang="en-GB" sz="2800" dirty="0">
                          <a:effectLst/>
                        </a:rPr>
                        <a:t>Integrated markets that are able to meet demand</a:t>
                      </a:r>
                    </a:p>
                    <a:p>
                      <a:pPr marL="342900" lvl="0" indent="-342900">
                        <a:lnSpc>
                          <a:spcPct val="107000"/>
                        </a:lnSpc>
                        <a:spcAft>
                          <a:spcPts val="0"/>
                        </a:spcAft>
                        <a:buFont typeface="Symbol" panose="05050102010706020507" pitchFamily="18" charset="2"/>
                        <a:buChar char=""/>
                      </a:pPr>
                      <a:r>
                        <a:rPr lang="en-GB" sz="2800" dirty="0">
                          <a:effectLst/>
                        </a:rPr>
                        <a:t>Price variations are not above average </a:t>
                      </a:r>
                    </a:p>
                    <a:p>
                      <a:pPr marL="342900" lvl="0" indent="-342900">
                        <a:lnSpc>
                          <a:spcPct val="107000"/>
                        </a:lnSpc>
                        <a:spcAft>
                          <a:spcPts val="0"/>
                        </a:spcAft>
                        <a:buFont typeface="Symbol" panose="05050102010706020507" pitchFamily="18" charset="2"/>
                        <a:buChar char=""/>
                      </a:pPr>
                      <a:r>
                        <a:rPr lang="en-GB" sz="2800" dirty="0">
                          <a:effectLst/>
                        </a:rPr>
                        <a:t>Items needed to meet immediate needs are locally available in the required country </a:t>
                      </a:r>
                    </a:p>
                    <a:p>
                      <a:pPr marL="342900" lvl="0" indent="-342900">
                        <a:lnSpc>
                          <a:spcPct val="107000"/>
                        </a:lnSpc>
                        <a:spcAft>
                          <a:spcPts val="0"/>
                        </a:spcAft>
                        <a:buFont typeface="Symbol" panose="05050102010706020507" pitchFamily="18" charset="2"/>
                        <a:buChar char=""/>
                      </a:pPr>
                      <a:r>
                        <a:rPr lang="en-GB" sz="2800" dirty="0">
                          <a:effectLst/>
                        </a:rPr>
                        <a:t>Markets are physically accessible, safe, and do not require significant resources to access</a:t>
                      </a:r>
                      <a:endParaRPr lang="en-GB"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6250693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 1 Review</a:t>
            </a:r>
            <a:r>
              <a:rPr lang="en-US" smtClean="0"/>
              <a:t>: CVA </a:t>
            </a:r>
            <a:r>
              <a:rPr lang="en-US" dirty="0" smtClean="0"/>
              <a:t>appropriateness</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771646874"/>
              </p:ext>
            </p:extLst>
          </p:nvPr>
        </p:nvGraphicFramePr>
        <p:xfrm>
          <a:off x="609600" y="1600200"/>
          <a:ext cx="11431712" cy="2992348"/>
        </p:xfrm>
        <a:graphic>
          <a:graphicData uri="http://schemas.openxmlformats.org/drawingml/2006/table">
            <a:tbl>
              <a:tblPr firstRow="1" firstCol="1" bandRow="1">
                <a:tableStyleId>{F5AB1C69-6EDB-4FF4-983F-18BD219EF322}</a:tableStyleId>
              </a:tblPr>
              <a:tblGrid>
                <a:gridCol w="5715856"/>
                <a:gridCol w="5715856"/>
              </a:tblGrid>
              <a:tr h="2992348">
                <a:tc>
                  <a:txBody>
                    <a:bodyPr/>
                    <a:lstStyle/>
                    <a:p>
                      <a:pPr>
                        <a:lnSpc>
                          <a:spcPct val="107000"/>
                        </a:lnSpc>
                        <a:spcAft>
                          <a:spcPts val="0"/>
                        </a:spcAft>
                      </a:pPr>
                      <a:r>
                        <a:rPr lang="en-GB" sz="3200" dirty="0">
                          <a:effectLst/>
                        </a:rPr>
                        <a:t>Delivery mechanisms</a:t>
                      </a: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nSpc>
                          <a:spcPct val="107000"/>
                        </a:lnSpc>
                        <a:spcAft>
                          <a:spcPts val="0"/>
                        </a:spcAft>
                        <a:buFont typeface="Symbol" panose="05050102010706020507" pitchFamily="18" charset="2"/>
                        <a:buChar char=""/>
                      </a:pPr>
                      <a:r>
                        <a:rPr lang="en-GB" sz="3200" dirty="0">
                          <a:effectLst/>
                        </a:rPr>
                        <a:t>Functional and reliable payment systems are available </a:t>
                      </a:r>
                    </a:p>
                    <a:p>
                      <a:pPr marL="342900" lvl="0" indent="-342900">
                        <a:lnSpc>
                          <a:spcPct val="107000"/>
                        </a:lnSpc>
                        <a:spcAft>
                          <a:spcPts val="0"/>
                        </a:spcAft>
                        <a:buFont typeface="Symbol" panose="05050102010706020507" pitchFamily="18" charset="2"/>
                        <a:buChar char=""/>
                      </a:pPr>
                      <a:r>
                        <a:rPr lang="en-GB" sz="3200" dirty="0">
                          <a:effectLst/>
                        </a:rPr>
                        <a:t>Communities have the documents needed to access the payment system </a:t>
                      </a: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11259543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 1 Review</a:t>
            </a:r>
            <a:r>
              <a:rPr lang="en-US" smtClean="0"/>
              <a:t>: CVA </a:t>
            </a:r>
            <a:r>
              <a:rPr lang="en-US" dirty="0" smtClean="0"/>
              <a:t>appropriateness</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78793346"/>
              </p:ext>
            </p:extLst>
          </p:nvPr>
        </p:nvGraphicFramePr>
        <p:xfrm>
          <a:off x="609598" y="1600200"/>
          <a:ext cx="11349520" cy="3652520"/>
        </p:xfrm>
        <a:graphic>
          <a:graphicData uri="http://schemas.openxmlformats.org/drawingml/2006/table">
            <a:tbl>
              <a:tblPr firstRow="1" firstCol="1" bandRow="1">
                <a:tableStyleId>{F5AB1C69-6EDB-4FF4-983F-18BD219EF322}</a:tableStyleId>
              </a:tblPr>
              <a:tblGrid>
                <a:gridCol w="5674760"/>
                <a:gridCol w="5674760"/>
              </a:tblGrid>
              <a:tr h="3413589">
                <a:tc>
                  <a:txBody>
                    <a:bodyPr/>
                    <a:lstStyle/>
                    <a:p>
                      <a:pPr>
                        <a:lnSpc>
                          <a:spcPct val="107000"/>
                        </a:lnSpc>
                        <a:spcAft>
                          <a:spcPts val="0"/>
                        </a:spcAft>
                      </a:pPr>
                      <a:r>
                        <a:rPr lang="en-GB" sz="3200" dirty="0">
                          <a:effectLst/>
                        </a:rPr>
                        <a:t>Operational Conditions</a:t>
                      </a: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nSpc>
                          <a:spcPct val="107000"/>
                        </a:lnSpc>
                        <a:spcAft>
                          <a:spcPts val="0"/>
                        </a:spcAft>
                        <a:buFont typeface="Symbol" panose="05050102010706020507" pitchFamily="18" charset="2"/>
                        <a:buChar char=""/>
                      </a:pPr>
                      <a:r>
                        <a:rPr lang="en-GB" sz="2800" dirty="0">
                          <a:effectLst/>
                        </a:rPr>
                        <a:t>Cash transfers can be delivered safely and effectively </a:t>
                      </a:r>
                    </a:p>
                    <a:p>
                      <a:pPr marL="342900" lvl="0" indent="-342900">
                        <a:lnSpc>
                          <a:spcPct val="107000"/>
                        </a:lnSpc>
                        <a:spcAft>
                          <a:spcPts val="0"/>
                        </a:spcAft>
                        <a:buFont typeface="Symbol" panose="05050102010706020507" pitchFamily="18" charset="2"/>
                        <a:buChar char=""/>
                      </a:pPr>
                      <a:r>
                        <a:rPr lang="en-GB" sz="2800" dirty="0">
                          <a:effectLst/>
                        </a:rPr>
                        <a:t>Protection related risks and vulnerabilities will not be amplified for the target population by the provision of cash assistance </a:t>
                      </a:r>
                    </a:p>
                    <a:p>
                      <a:pPr marL="342900" lvl="0" indent="-342900">
                        <a:lnSpc>
                          <a:spcPct val="107000"/>
                        </a:lnSpc>
                        <a:spcAft>
                          <a:spcPts val="0"/>
                        </a:spcAft>
                        <a:buFont typeface="Symbol" panose="05050102010706020507" pitchFamily="18" charset="2"/>
                        <a:buChar char=""/>
                      </a:pPr>
                      <a:r>
                        <a:rPr lang="en-GB" sz="2800" dirty="0">
                          <a:effectLst/>
                        </a:rPr>
                        <a:t>Implementing organisations have the capacity to use </a:t>
                      </a:r>
                      <a:r>
                        <a:rPr lang="en-GB" sz="2800" dirty="0" smtClean="0">
                          <a:effectLst/>
                        </a:rPr>
                        <a:t>CVA </a:t>
                      </a:r>
                      <a:endParaRPr lang="en-GB"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12685303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 1 Review</a:t>
            </a:r>
            <a:r>
              <a:rPr lang="en-US" smtClean="0"/>
              <a:t>: CVA </a:t>
            </a:r>
            <a:r>
              <a:rPr lang="en-US" dirty="0" smtClean="0"/>
              <a:t>appropriateness</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740874917"/>
              </p:ext>
            </p:extLst>
          </p:nvPr>
        </p:nvGraphicFramePr>
        <p:xfrm>
          <a:off x="609600" y="1600200"/>
          <a:ext cx="11267326" cy="3526604"/>
        </p:xfrm>
        <a:graphic>
          <a:graphicData uri="http://schemas.openxmlformats.org/drawingml/2006/table">
            <a:tbl>
              <a:tblPr firstRow="1" firstCol="1" bandRow="1">
                <a:tableStyleId>{F5AB1C69-6EDB-4FF4-983F-18BD219EF322}</a:tableStyleId>
              </a:tblPr>
              <a:tblGrid>
                <a:gridCol w="5633663"/>
                <a:gridCol w="5633663"/>
              </a:tblGrid>
              <a:tr h="3526604">
                <a:tc>
                  <a:txBody>
                    <a:bodyPr/>
                    <a:lstStyle/>
                    <a:p>
                      <a:pPr>
                        <a:lnSpc>
                          <a:spcPct val="107000"/>
                        </a:lnSpc>
                        <a:spcAft>
                          <a:spcPts val="0"/>
                        </a:spcAft>
                      </a:pPr>
                      <a:r>
                        <a:rPr lang="en-GB" sz="3200" dirty="0">
                          <a:effectLst/>
                        </a:rPr>
                        <a:t>Value for Money</a:t>
                      </a: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nSpc>
                          <a:spcPct val="107000"/>
                        </a:lnSpc>
                        <a:spcAft>
                          <a:spcPts val="0"/>
                        </a:spcAft>
                        <a:buFont typeface="Symbol" panose="05050102010706020507" pitchFamily="18" charset="2"/>
                        <a:buChar char=""/>
                      </a:pPr>
                      <a:r>
                        <a:rPr lang="en-GB" sz="3200" dirty="0">
                          <a:effectLst/>
                        </a:rPr>
                        <a:t>Compared to other modalities CBA is more effective to achieve outcomes</a:t>
                      </a:r>
                    </a:p>
                    <a:p>
                      <a:pPr marL="342900" lvl="0" indent="-342900">
                        <a:lnSpc>
                          <a:spcPct val="107000"/>
                        </a:lnSpc>
                        <a:spcAft>
                          <a:spcPts val="0"/>
                        </a:spcAft>
                        <a:buFont typeface="Symbol" panose="05050102010706020507" pitchFamily="18" charset="2"/>
                        <a:buChar char=""/>
                      </a:pPr>
                      <a:r>
                        <a:rPr lang="en-GB" sz="3200" dirty="0">
                          <a:effectLst/>
                        </a:rPr>
                        <a:t>Compared to other modalities, CBA is more efficient to distribute </a:t>
                      </a: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12635438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Topic 1</a:t>
            </a:r>
            <a:r>
              <a:rPr lang="en-US" dirty="0"/>
              <a:t>: Review of state-of-the-art of Cluster strategies incorporating CVA methodologies </a:t>
            </a:r>
          </a:p>
        </p:txBody>
      </p:sp>
      <p:sp>
        <p:nvSpPr>
          <p:cNvPr id="3" name="Content Placeholder 2"/>
          <p:cNvSpPr>
            <a:spLocks noGrp="1"/>
          </p:cNvSpPr>
          <p:nvPr>
            <p:ph idx="1"/>
          </p:nvPr>
        </p:nvSpPr>
        <p:spPr>
          <a:xfrm>
            <a:off x="609600" y="1417638"/>
            <a:ext cx="10972800" cy="4525963"/>
          </a:xfrm>
        </p:spPr>
        <p:txBody>
          <a:bodyPr>
            <a:normAutofit/>
          </a:bodyPr>
          <a:lstStyle/>
          <a:p>
            <a:pPr marL="0" indent="0">
              <a:buNone/>
            </a:pPr>
            <a:r>
              <a:rPr lang="en-US" b="1" dirty="0" smtClean="0"/>
              <a:t>Examples from the field, using excerpts from national Shelter Cluster strategy documents</a:t>
            </a:r>
          </a:p>
          <a:p>
            <a:pPr marL="0" indent="0">
              <a:buNone/>
            </a:pPr>
            <a:endParaRPr lang="en-US" b="1" dirty="0"/>
          </a:p>
          <a:p>
            <a:pPr marL="0" indent="0">
              <a:buNone/>
            </a:pPr>
            <a:r>
              <a:rPr lang="en-US" i="1" dirty="0" smtClean="0"/>
              <a:t>(TO BE UPDATED BY THE FACILITATOR)</a:t>
            </a:r>
            <a:endParaRPr lang="en-US" i="1" dirty="0"/>
          </a:p>
          <a:p>
            <a:pPr marL="0" indent="0">
              <a:buNone/>
            </a:pPr>
            <a:endParaRPr lang="en-US" dirty="0" smtClean="0"/>
          </a:p>
          <a:p>
            <a:endParaRPr lang="en-US" sz="2400" dirty="0"/>
          </a:p>
          <a:p>
            <a:endParaRPr lang="en-US" sz="2400" dirty="0"/>
          </a:p>
        </p:txBody>
      </p:sp>
      <p:sp>
        <p:nvSpPr>
          <p:cNvPr id="4" name="Slide Number Placeholder 3"/>
          <p:cNvSpPr>
            <a:spLocks noGrp="1"/>
          </p:cNvSpPr>
          <p:nvPr>
            <p:ph type="sldNum" sz="quarter" idx="12"/>
          </p:nvPr>
        </p:nvSpPr>
        <p:spPr/>
        <p:txBody>
          <a:bodyPr/>
          <a:lstStyle/>
          <a:p>
            <a:fld id="{1327C452-0D12-48F3-BB65-BBA3E6350F2C}" type="slidenum">
              <a:rPr lang="en-GB" smtClean="0"/>
              <a:t>15</a:t>
            </a:fld>
            <a:endParaRPr lang="en-GB"/>
          </a:p>
        </p:txBody>
      </p:sp>
    </p:spTree>
    <p:extLst>
      <p:ext uri="{BB962C8B-B14F-4D97-AF65-F5344CB8AC3E}">
        <p14:creationId xmlns:p14="http://schemas.microsoft.com/office/powerpoint/2010/main" val="5293836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Topic 1</a:t>
            </a:r>
            <a:r>
              <a:rPr lang="en-US" dirty="0"/>
              <a:t>: </a:t>
            </a:r>
            <a:r>
              <a:rPr lang="en-US" dirty="0" smtClean="0"/>
              <a:t>Shelter Cluster Ukraine (2017)</a:t>
            </a:r>
            <a:r>
              <a:rPr lang="en-US" dirty="0"/>
              <a:t/>
            </a:r>
            <a:br>
              <a:rPr lang="en-US" dirty="0"/>
            </a:br>
            <a:r>
              <a:rPr lang="en-US" dirty="0" smtClean="0"/>
              <a:t> </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16</a:t>
            </a:fld>
            <a:endParaRPr lang="en-GB"/>
          </a:p>
        </p:txBody>
      </p:sp>
      <p:sp>
        <p:nvSpPr>
          <p:cNvPr id="6" name="Rectangle 5"/>
          <p:cNvSpPr/>
          <p:nvPr/>
        </p:nvSpPr>
        <p:spPr>
          <a:xfrm>
            <a:off x="398980" y="1417638"/>
            <a:ext cx="11394039" cy="3693319"/>
          </a:xfrm>
          <a:prstGeom prst="rect">
            <a:avLst/>
          </a:prstGeom>
        </p:spPr>
        <p:txBody>
          <a:bodyPr wrap="square">
            <a:spAutoFit/>
          </a:bodyPr>
          <a:lstStyle/>
          <a:p>
            <a:r>
              <a:rPr lang="en-US" dirty="0" smtClean="0">
                <a:latin typeface="Arial" charset="0"/>
              </a:rPr>
              <a:t>“Given </a:t>
            </a:r>
            <a:r>
              <a:rPr lang="en-US" dirty="0">
                <a:latin typeface="Arial" charset="0"/>
              </a:rPr>
              <a:t>the ongoing nature of the conflict despite agreed ceasefires, the </a:t>
            </a:r>
            <a:r>
              <a:rPr lang="en-US" dirty="0" smtClean="0">
                <a:latin typeface="Arial" charset="0"/>
              </a:rPr>
              <a:t>protracted </a:t>
            </a:r>
            <a:r>
              <a:rPr lang="en-US" dirty="0">
                <a:latin typeface="Arial" charset="0"/>
              </a:rPr>
              <a:t>crisis in Ukraine leads the Shelter Cluster to adopt a </a:t>
            </a:r>
            <a:r>
              <a:rPr lang="en-US" dirty="0" smtClean="0">
                <a:latin typeface="Arial" charset="0"/>
              </a:rPr>
              <a:t>triple-</a:t>
            </a:r>
            <a:r>
              <a:rPr lang="en-US" dirty="0" err="1" smtClean="0">
                <a:latin typeface="Arial" charset="0"/>
              </a:rPr>
              <a:t>layerestrategy</a:t>
            </a:r>
            <a:r>
              <a:rPr lang="en-US" dirty="0" smtClean="0">
                <a:latin typeface="Arial" charset="0"/>
              </a:rPr>
              <a:t>:</a:t>
            </a:r>
            <a:endParaRPr lang="en-US" dirty="0">
              <a:latin typeface="Arial" charset="0"/>
            </a:endParaRPr>
          </a:p>
          <a:p>
            <a:endParaRPr lang="en-US" dirty="0" smtClean="0">
              <a:latin typeface="Arial" charset="0"/>
            </a:endParaRPr>
          </a:p>
          <a:p>
            <a:r>
              <a:rPr lang="en-US" dirty="0" smtClean="0">
                <a:latin typeface="Arial" charset="0"/>
              </a:rPr>
              <a:t>Firstly the </a:t>
            </a:r>
            <a:r>
              <a:rPr lang="en-US" dirty="0">
                <a:latin typeface="Arial" charset="0"/>
              </a:rPr>
              <a:t>continuation of lifesaving emergency shelter assistance to </a:t>
            </a:r>
            <a:r>
              <a:rPr lang="en-US" dirty="0" smtClean="0">
                <a:latin typeface="Arial" charset="0"/>
              </a:rPr>
              <a:t>newly </a:t>
            </a:r>
            <a:r>
              <a:rPr lang="en-US" dirty="0">
                <a:latin typeface="Arial" charset="0"/>
              </a:rPr>
              <a:t>displaced and </a:t>
            </a:r>
            <a:r>
              <a:rPr lang="en-US" dirty="0" smtClean="0">
                <a:latin typeface="Arial" charset="0"/>
              </a:rPr>
              <a:t>conflict-affected populations and </a:t>
            </a:r>
            <a:r>
              <a:rPr lang="en-US" dirty="0">
                <a:latin typeface="Arial" charset="0"/>
              </a:rPr>
              <a:t>also covering </a:t>
            </a:r>
            <a:r>
              <a:rPr lang="en-US" dirty="0" smtClean="0">
                <a:latin typeface="Arial" charset="0"/>
              </a:rPr>
              <a:t>the </a:t>
            </a:r>
            <a:r>
              <a:rPr lang="en-US" dirty="0">
                <a:latin typeface="Arial" charset="0"/>
              </a:rPr>
              <a:t>needs </a:t>
            </a:r>
            <a:r>
              <a:rPr lang="en-US" dirty="0" smtClean="0">
                <a:latin typeface="Arial" charset="0"/>
              </a:rPr>
              <a:t>Related to </a:t>
            </a:r>
            <a:r>
              <a:rPr lang="en-US" dirty="0">
                <a:latin typeface="Arial" charset="0"/>
              </a:rPr>
              <a:t>hash seasonal </a:t>
            </a:r>
            <a:r>
              <a:rPr lang="en-US" dirty="0" smtClean="0">
                <a:latin typeface="Arial" charset="0"/>
              </a:rPr>
              <a:t>period, emphasizing </a:t>
            </a:r>
            <a:r>
              <a:rPr lang="en-US" dirty="0">
                <a:latin typeface="Arial" charset="0"/>
              </a:rPr>
              <a:t>the ability of </a:t>
            </a:r>
            <a:r>
              <a:rPr lang="en-US" dirty="0" smtClean="0">
                <a:latin typeface="Arial" charset="0"/>
              </a:rPr>
              <a:t>local </a:t>
            </a:r>
            <a:r>
              <a:rPr lang="en-US" dirty="0">
                <a:latin typeface="Arial" charset="0"/>
              </a:rPr>
              <a:t>actors to adequately document those </a:t>
            </a:r>
            <a:r>
              <a:rPr lang="en-US" dirty="0" smtClean="0">
                <a:latin typeface="Arial" charset="0"/>
              </a:rPr>
              <a:t>needs </a:t>
            </a:r>
            <a:r>
              <a:rPr lang="en-US" dirty="0">
                <a:latin typeface="Arial" charset="0"/>
              </a:rPr>
              <a:t>and coordinate </a:t>
            </a:r>
            <a:r>
              <a:rPr lang="en-US" dirty="0" smtClean="0">
                <a:latin typeface="Arial" charset="0"/>
              </a:rPr>
              <a:t>assistance.</a:t>
            </a:r>
          </a:p>
          <a:p>
            <a:endParaRPr lang="en-US" dirty="0">
              <a:latin typeface="Arial" charset="0"/>
            </a:endParaRPr>
          </a:p>
          <a:p>
            <a:r>
              <a:rPr lang="en-US" dirty="0" smtClean="0">
                <a:latin typeface="Arial" charset="0"/>
              </a:rPr>
              <a:t>Secondly securing </a:t>
            </a:r>
            <a:r>
              <a:rPr lang="en-US" dirty="0">
                <a:latin typeface="Arial" charset="0"/>
              </a:rPr>
              <a:t>adequate access through transitional measures for </a:t>
            </a:r>
            <a:r>
              <a:rPr lang="en-US" dirty="0" smtClean="0">
                <a:latin typeface="Arial" charset="0"/>
              </a:rPr>
              <a:t>populations in </a:t>
            </a:r>
            <a:r>
              <a:rPr lang="en-US" dirty="0">
                <a:latin typeface="Arial" charset="0"/>
              </a:rPr>
              <a:t>protracted </a:t>
            </a:r>
            <a:r>
              <a:rPr lang="en-US" dirty="0" smtClean="0">
                <a:latin typeface="Arial" charset="0"/>
              </a:rPr>
              <a:t>situations by </a:t>
            </a:r>
            <a:r>
              <a:rPr lang="en-US" dirty="0">
                <a:latin typeface="Arial" charset="0"/>
              </a:rPr>
              <a:t>focusing on </a:t>
            </a:r>
            <a:r>
              <a:rPr lang="en-US" b="1" i="1" dirty="0">
                <a:latin typeface="Arial" charset="0"/>
              </a:rPr>
              <a:t>cash for rent </a:t>
            </a:r>
            <a:r>
              <a:rPr lang="en-US" dirty="0">
                <a:latin typeface="Arial" charset="0"/>
              </a:rPr>
              <a:t>and </a:t>
            </a:r>
            <a:r>
              <a:rPr lang="en-US" dirty="0" smtClean="0">
                <a:latin typeface="Arial" charset="0"/>
              </a:rPr>
              <a:t>complimenting </a:t>
            </a:r>
            <a:r>
              <a:rPr lang="en-US" dirty="0">
                <a:latin typeface="Arial" charset="0"/>
              </a:rPr>
              <a:t>heavy repairs and reconstruction with community </a:t>
            </a:r>
            <a:r>
              <a:rPr lang="en-US" dirty="0" smtClean="0">
                <a:latin typeface="Arial" charset="0"/>
              </a:rPr>
              <a:t>infrastructure improvements, and </a:t>
            </a:r>
          </a:p>
          <a:p>
            <a:endParaRPr lang="en-US" dirty="0">
              <a:latin typeface="Arial" charset="0"/>
            </a:endParaRPr>
          </a:p>
          <a:p>
            <a:r>
              <a:rPr lang="en-US" dirty="0" smtClean="0">
                <a:latin typeface="Arial" charset="0"/>
              </a:rPr>
              <a:t>finally the </a:t>
            </a:r>
            <a:r>
              <a:rPr lang="en-US" dirty="0">
                <a:latin typeface="Arial" charset="0"/>
              </a:rPr>
              <a:t>development of </a:t>
            </a:r>
            <a:r>
              <a:rPr lang="en-US" dirty="0" smtClean="0">
                <a:latin typeface="Arial" charset="0"/>
              </a:rPr>
              <a:t>strategic </a:t>
            </a:r>
            <a:r>
              <a:rPr lang="en-US" dirty="0">
                <a:latin typeface="Arial" charset="0"/>
              </a:rPr>
              <a:t>planning, </a:t>
            </a:r>
            <a:r>
              <a:rPr lang="en-US" dirty="0" smtClean="0">
                <a:latin typeface="Arial" charset="0"/>
              </a:rPr>
              <a:t>key </a:t>
            </a:r>
            <a:r>
              <a:rPr lang="en-US" dirty="0">
                <a:latin typeface="Arial" charset="0"/>
              </a:rPr>
              <a:t>advocacy </a:t>
            </a:r>
            <a:r>
              <a:rPr lang="en-US" dirty="0" smtClean="0">
                <a:latin typeface="Arial" charset="0"/>
              </a:rPr>
              <a:t>messages, and guidance to </a:t>
            </a:r>
            <a:r>
              <a:rPr lang="en-US" dirty="0">
                <a:latin typeface="Arial" charset="0"/>
              </a:rPr>
              <a:t>provide </a:t>
            </a:r>
            <a:r>
              <a:rPr lang="en-US" dirty="0" smtClean="0">
                <a:latin typeface="Arial" charset="0"/>
              </a:rPr>
              <a:t>longer-term </a:t>
            </a:r>
            <a:r>
              <a:rPr lang="en-US" dirty="0">
                <a:latin typeface="Arial" charset="0"/>
              </a:rPr>
              <a:t>shelter solutions for populations </a:t>
            </a:r>
            <a:r>
              <a:rPr lang="en-US" dirty="0" smtClean="0">
                <a:latin typeface="Arial" charset="0"/>
              </a:rPr>
              <a:t>seeking either </a:t>
            </a:r>
            <a:r>
              <a:rPr lang="en-US" dirty="0">
                <a:latin typeface="Arial" charset="0"/>
              </a:rPr>
              <a:t>return or </a:t>
            </a:r>
            <a:r>
              <a:rPr lang="en-US" dirty="0" smtClean="0">
                <a:latin typeface="Arial" charset="0"/>
              </a:rPr>
              <a:t>integration into host communities”</a:t>
            </a:r>
            <a:endParaRPr lang="en-US" dirty="0">
              <a:latin typeface="Arial" charset="0"/>
            </a:endParaRPr>
          </a:p>
        </p:txBody>
      </p:sp>
    </p:spTree>
    <p:extLst>
      <p:ext uri="{BB962C8B-B14F-4D97-AF65-F5344CB8AC3E}">
        <p14:creationId xmlns:p14="http://schemas.microsoft.com/office/powerpoint/2010/main" val="1660488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Topic 1</a:t>
            </a:r>
            <a:r>
              <a:rPr lang="en-US" dirty="0"/>
              <a:t>: Shelter Cluster </a:t>
            </a:r>
            <a:r>
              <a:rPr lang="en-US" dirty="0" smtClean="0"/>
              <a:t>Ukraine (2017)</a:t>
            </a:r>
            <a:r>
              <a:rPr lang="en-US" dirty="0"/>
              <a:t/>
            </a:r>
            <a:br>
              <a:rPr lang="en-US" dirty="0"/>
            </a:br>
            <a:r>
              <a:rPr lang="en-US" dirty="0" smtClean="0"/>
              <a:t> </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17</a:t>
            </a:fld>
            <a:endParaRPr lang="en-GB"/>
          </a:p>
        </p:txBody>
      </p:sp>
      <p:sp>
        <p:nvSpPr>
          <p:cNvPr id="6" name="Rectangle 5"/>
          <p:cNvSpPr/>
          <p:nvPr/>
        </p:nvSpPr>
        <p:spPr>
          <a:xfrm>
            <a:off x="398980" y="1417638"/>
            <a:ext cx="11394039" cy="2862322"/>
          </a:xfrm>
          <a:prstGeom prst="rect">
            <a:avLst/>
          </a:prstGeom>
        </p:spPr>
        <p:txBody>
          <a:bodyPr wrap="square">
            <a:spAutoFit/>
          </a:bodyPr>
          <a:lstStyle/>
          <a:p>
            <a:r>
              <a:rPr lang="en-US" sz="2000" dirty="0" smtClean="0">
                <a:latin typeface="Arial" charset="0"/>
              </a:rPr>
              <a:t>“</a:t>
            </a:r>
            <a:r>
              <a:rPr lang="en-US" sz="2000" dirty="0"/>
              <a:t>The following Technical Working Groups are </a:t>
            </a:r>
            <a:r>
              <a:rPr lang="en-US" sz="2000" dirty="0" smtClean="0"/>
              <a:t>currently established:</a:t>
            </a:r>
          </a:p>
          <a:p>
            <a:endParaRPr lang="en-US" sz="2000" dirty="0"/>
          </a:p>
          <a:p>
            <a:r>
              <a:rPr lang="en-US" sz="2000" dirty="0" err="1" smtClean="0"/>
              <a:t>i</a:t>
            </a:r>
            <a:r>
              <a:rPr lang="en-US" sz="2000" dirty="0" smtClean="0"/>
              <a:t>. Permanent Shelter Solutions and </a:t>
            </a:r>
            <a:r>
              <a:rPr lang="en-US" sz="2000" dirty="0"/>
              <a:t>linkage to </a:t>
            </a:r>
            <a:r>
              <a:rPr lang="en-US" sz="2000" dirty="0" smtClean="0"/>
              <a:t>recovery</a:t>
            </a:r>
          </a:p>
          <a:p>
            <a:endParaRPr lang="en-US" sz="2000" dirty="0"/>
          </a:p>
          <a:p>
            <a:r>
              <a:rPr lang="en-US" sz="2000" dirty="0" smtClean="0"/>
              <a:t>ii. Shelter </a:t>
            </a:r>
            <a:r>
              <a:rPr lang="en-US" sz="2000" dirty="0"/>
              <a:t>and </a:t>
            </a:r>
            <a:r>
              <a:rPr lang="en-US" sz="2000" dirty="0" smtClean="0"/>
              <a:t>NFI </a:t>
            </a:r>
            <a:r>
              <a:rPr lang="en-US" sz="2000" b="1" i="1" dirty="0" smtClean="0"/>
              <a:t>monetization</a:t>
            </a:r>
            <a:r>
              <a:rPr lang="en-US" sz="2000" dirty="0"/>
              <a:t> </a:t>
            </a:r>
            <a:r>
              <a:rPr lang="en-US" sz="2000" dirty="0" smtClean="0"/>
              <a:t>(on </a:t>
            </a:r>
            <a:r>
              <a:rPr lang="en-US" sz="2000" dirty="0"/>
              <a:t>hold from second half of 2016 to </a:t>
            </a:r>
          </a:p>
          <a:p>
            <a:r>
              <a:rPr lang="en-US" sz="2000" dirty="0"/>
              <a:t>now</a:t>
            </a:r>
            <a:r>
              <a:rPr lang="en-US" sz="2000" dirty="0" smtClean="0"/>
              <a:t>)</a:t>
            </a:r>
          </a:p>
          <a:p>
            <a:endParaRPr lang="en-US" sz="2000" dirty="0"/>
          </a:p>
          <a:p>
            <a:r>
              <a:rPr lang="en-US" sz="2000" dirty="0" smtClean="0"/>
              <a:t>iii. HLP</a:t>
            </a:r>
            <a:r>
              <a:rPr lang="en-US" sz="2000" dirty="0"/>
              <a:t> </a:t>
            </a:r>
            <a:r>
              <a:rPr lang="en-US" sz="2000" dirty="0" smtClean="0"/>
              <a:t>(Housing</a:t>
            </a:r>
            <a:r>
              <a:rPr lang="en-US" sz="2000" dirty="0"/>
              <a:t>, Land and </a:t>
            </a:r>
            <a:r>
              <a:rPr lang="en-US" sz="2000" dirty="0" smtClean="0"/>
              <a:t>Property </a:t>
            </a:r>
            <a:r>
              <a:rPr lang="en-US" sz="2000" dirty="0"/>
              <a:t>Rights</a:t>
            </a:r>
            <a:r>
              <a:rPr lang="en-US" sz="2000" dirty="0" smtClean="0"/>
              <a:t>) [</a:t>
            </a:r>
            <a:r>
              <a:rPr lang="en-US" sz="2000" dirty="0"/>
              <a:t>in partnership with </a:t>
            </a:r>
          </a:p>
          <a:p>
            <a:r>
              <a:rPr lang="en-US" sz="2000" dirty="0"/>
              <a:t>the </a:t>
            </a:r>
            <a:r>
              <a:rPr lang="en-US" sz="2000" dirty="0" smtClean="0"/>
              <a:t>Protection Cluster] moderator</a:t>
            </a:r>
            <a:r>
              <a:rPr lang="en-US" sz="2000" dirty="0"/>
              <a:t>: </a:t>
            </a:r>
            <a:r>
              <a:rPr lang="en-US" sz="2000" dirty="0" smtClean="0"/>
              <a:t>NRC</a:t>
            </a:r>
            <a:r>
              <a:rPr lang="en-US" sz="2000" dirty="0" smtClean="0">
                <a:latin typeface="Arial" charset="0"/>
              </a:rPr>
              <a:t>”</a:t>
            </a:r>
            <a:endParaRPr lang="en-US" sz="2000" dirty="0">
              <a:latin typeface="Arial" charset="0"/>
            </a:endParaRPr>
          </a:p>
        </p:txBody>
      </p:sp>
    </p:spTree>
    <p:extLst>
      <p:ext uri="{BB962C8B-B14F-4D97-AF65-F5344CB8AC3E}">
        <p14:creationId xmlns:p14="http://schemas.microsoft.com/office/powerpoint/2010/main" val="18349218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Topic 1</a:t>
            </a:r>
            <a:r>
              <a:rPr lang="en-US" dirty="0"/>
              <a:t>: Shelter Cluster </a:t>
            </a:r>
            <a:r>
              <a:rPr lang="en-US" dirty="0" smtClean="0"/>
              <a:t>Ukraine (2017)</a:t>
            </a:r>
            <a:r>
              <a:rPr lang="en-US" dirty="0"/>
              <a:t/>
            </a:r>
            <a:br>
              <a:rPr lang="en-US" dirty="0"/>
            </a:br>
            <a:r>
              <a:rPr lang="en-US" dirty="0" smtClean="0"/>
              <a:t> </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18</a:t>
            </a:fld>
            <a:endParaRPr lang="en-GB"/>
          </a:p>
        </p:txBody>
      </p:sp>
      <p:sp>
        <p:nvSpPr>
          <p:cNvPr id="6" name="Rectangle 5"/>
          <p:cNvSpPr/>
          <p:nvPr/>
        </p:nvSpPr>
        <p:spPr>
          <a:xfrm>
            <a:off x="398980" y="1417638"/>
            <a:ext cx="11394039" cy="4401205"/>
          </a:xfrm>
          <a:prstGeom prst="rect">
            <a:avLst/>
          </a:prstGeom>
        </p:spPr>
        <p:txBody>
          <a:bodyPr wrap="square">
            <a:spAutoFit/>
          </a:bodyPr>
          <a:lstStyle/>
          <a:p>
            <a:r>
              <a:rPr lang="en-US" sz="2000" dirty="0" smtClean="0">
                <a:latin typeface="Arial" charset="0"/>
              </a:rPr>
              <a:t>“</a:t>
            </a:r>
            <a:r>
              <a:rPr lang="en-US" sz="2000" dirty="0"/>
              <a:t>Objective </a:t>
            </a:r>
            <a:r>
              <a:rPr lang="en-US" sz="2000" dirty="0" smtClean="0"/>
              <a:t>1 -</a:t>
            </a:r>
            <a:r>
              <a:rPr lang="en-US" sz="2000" dirty="0"/>
              <a:t> </a:t>
            </a:r>
            <a:r>
              <a:rPr lang="en-US" sz="2000" dirty="0" smtClean="0"/>
              <a:t>Most </a:t>
            </a:r>
            <a:r>
              <a:rPr lang="en-US" sz="2000" dirty="0"/>
              <a:t>vulnerable people affected by the conflict living in </a:t>
            </a:r>
            <a:r>
              <a:rPr lang="en-US" sz="2000" dirty="0" smtClean="0"/>
              <a:t>governmental </a:t>
            </a:r>
            <a:r>
              <a:rPr lang="en-US" sz="2000" dirty="0"/>
              <a:t>and </a:t>
            </a:r>
            <a:r>
              <a:rPr lang="en-US" sz="2000" dirty="0" smtClean="0"/>
              <a:t>non-governmental </a:t>
            </a:r>
            <a:r>
              <a:rPr lang="en-US" sz="2000" dirty="0"/>
              <a:t>controlled areas have access to </a:t>
            </a:r>
            <a:r>
              <a:rPr lang="en-US" sz="2000" dirty="0" smtClean="0"/>
              <a:t>adequate </a:t>
            </a:r>
            <a:r>
              <a:rPr lang="en-US" sz="2000" dirty="0"/>
              <a:t>shelter solutions and </a:t>
            </a:r>
            <a:r>
              <a:rPr lang="en-US" sz="2000" dirty="0" smtClean="0"/>
              <a:t>non-food </a:t>
            </a:r>
            <a:r>
              <a:rPr lang="en-US" sz="2000" dirty="0"/>
              <a:t>item </a:t>
            </a:r>
            <a:r>
              <a:rPr lang="en-US" sz="2000" dirty="0" smtClean="0"/>
              <a:t>assistance</a:t>
            </a:r>
            <a:endParaRPr lang="en-US" sz="2000" dirty="0"/>
          </a:p>
          <a:p>
            <a:endParaRPr lang="en-US" sz="2000" dirty="0" smtClean="0"/>
          </a:p>
          <a:p>
            <a:r>
              <a:rPr lang="en-US" sz="2000" dirty="0" smtClean="0"/>
              <a:t>Activity </a:t>
            </a:r>
            <a:r>
              <a:rPr lang="en-US" sz="2000" dirty="0"/>
              <a:t>1: Winterization Cash grants: </a:t>
            </a:r>
            <a:r>
              <a:rPr lang="en-US" sz="2000" dirty="0" smtClean="0"/>
              <a:t>Injection </a:t>
            </a:r>
            <a:r>
              <a:rPr lang="en-US" sz="2000" dirty="0"/>
              <a:t>of a one off, </a:t>
            </a:r>
            <a:r>
              <a:rPr lang="en-US" sz="2000" b="1" i="1" dirty="0" smtClean="0"/>
              <a:t>unconditional</a:t>
            </a:r>
            <a:r>
              <a:rPr lang="en-US" sz="2000" b="1" i="1" dirty="0"/>
              <a:t> </a:t>
            </a:r>
            <a:r>
              <a:rPr lang="en-US" sz="2000" b="1" i="1" dirty="0" smtClean="0"/>
              <a:t>cash </a:t>
            </a:r>
            <a:r>
              <a:rPr lang="en-US" sz="2000" b="1" i="1" dirty="0"/>
              <a:t>grant</a:t>
            </a:r>
            <a:r>
              <a:rPr lang="en-US" sz="2000" dirty="0"/>
              <a:t> for preparing for </a:t>
            </a:r>
            <a:r>
              <a:rPr lang="en-US" sz="2000" dirty="0" smtClean="0"/>
              <a:t>winter (utilities </a:t>
            </a:r>
            <a:r>
              <a:rPr lang="en-US" sz="2000" dirty="0"/>
              <a:t>+ NFI + </a:t>
            </a:r>
            <a:r>
              <a:rPr lang="en-US" sz="2000" dirty="0" smtClean="0"/>
              <a:t>clothes</a:t>
            </a:r>
            <a:r>
              <a:rPr lang="en-US" sz="2000" dirty="0"/>
              <a:t>) through bank transfer or vouchers</a:t>
            </a:r>
            <a:r>
              <a:rPr lang="en-US" sz="2000" dirty="0" smtClean="0"/>
              <a:t>.</a:t>
            </a:r>
            <a:r>
              <a:rPr lang="en-US" sz="2000" dirty="0" smtClean="0">
                <a:latin typeface="Arial" charset="0"/>
              </a:rPr>
              <a:t>”</a:t>
            </a:r>
          </a:p>
          <a:p>
            <a:endParaRPr lang="en-US" sz="2000" dirty="0">
              <a:latin typeface="Arial" charset="0"/>
            </a:endParaRPr>
          </a:p>
          <a:p>
            <a:pPr lvl="1"/>
            <a:r>
              <a:rPr lang="mr-IN" sz="2000" dirty="0" smtClean="0">
                <a:latin typeface="Arial" charset="0"/>
              </a:rPr>
              <a:t>…</a:t>
            </a:r>
            <a:endParaRPr lang="en-US" sz="2000" dirty="0" smtClean="0">
              <a:latin typeface="Arial" charset="0"/>
            </a:endParaRPr>
          </a:p>
          <a:p>
            <a:endParaRPr lang="en-US" sz="2000" dirty="0">
              <a:latin typeface="Arial" charset="0"/>
            </a:endParaRPr>
          </a:p>
          <a:p>
            <a:r>
              <a:rPr lang="en-US" sz="2000" dirty="0"/>
              <a:t>Activity 4: Distribution of NFIs, including acute emergency kits and </a:t>
            </a:r>
            <a:r>
              <a:rPr lang="en-US" sz="2000" dirty="0" err="1" smtClean="0"/>
              <a:t>winterisation</a:t>
            </a:r>
            <a:r>
              <a:rPr lang="en-US" sz="2000" dirty="0" smtClean="0"/>
              <a:t> </a:t>
            </a:r>
            <a:r>
              <a:rPr lang="en-US" sz="2000" dirty="0"/>
              <a:t>NFIs, to </a:t>
            </a:r>
            <a:r>
              <a:rPr lang="en-US" sz="2000" dirty="0" smtClean="0"/>
              <a:t>conflict-affected populations </a:t>
            </a:r>
            <a:r>
              <a:rPr lang="en-US" sz="2000" dirty="0"/>
              <a:t>and </a:t>
            </a:r>
            <a:r>
              <a:rPr lang="en-US" sz="2000" dirty="0" smtClean="0"/>
              <a:t>most-vulnerable </a:t>
            </a:r>
            <a:r>
              <a:rPr lang="en-US" sz="2000" dirty="0"/>
              <a:t>and </a:t>
            </a:r>
            <a:r>
              <a:rPr lang="en-US" sz="2000" dirty="0" smtClean="0"/>
              <a:t>newly-displaced </a:t>
            </a:r>
            <a:r>
              <a:rPr lang="en-US" sz="2000" dirty="0"/>
              <a:t>IDPs, </a:t>
            </a:r>
            <a:r>
              <a:rPr lang="en-US" sz="2000" b="1" i="1" dirty="0" err="1"/>
              <a:t>monetised</a:t>
            </a:r>
            <a:r>
              <a:rPr lang="en-US" sz="2000" b="1" i="1" dirty="0"/>
              <a:t> where possible</a:t>
            </a:r>
            <a:r>
              <a:rPr lang="en-US" sz="2000" dirty="0" smtClean="0"/>
              <a:t>*</a:t>
            </a:r>
          </a:p>
          <a:p>
            <a:endParaRPr lang="en-US" sz="2000" dirty="0"/>
          </a:p>
          <a:p>
            <a:pPr lvl="1" algn="r"/>
            <a:r>
              <a:rPr lang="en-US" sz="2000" i="1" dirty="0"/>
              <a:t>*</a:t>
            </a:r>
            <a:r>
              <a:rPr lang="en-US" sz="2000" b="1" i="1" dirty="0" smtClean="0"/>
              <a:t>Cash-based </a:t>
            </a:r>
            <a:r>
              <a:rPr lang="en-US" sz="2000" b="1" i="1" dirty="0"/>
              <a:t>interventions, including vouchers</a:t>
            </a:r>
            <a:r>
              <a:rPr lang="en-US" sz="2000" i="1" dirty="0"/>
              <a:t>, will be </a:t>
            </a:r>
            <a:r>
              <a:rPr lang="en-US" sz="2000" i="1" dirty="0" smtClean="0"/>
              <a:t>preferred </a:t>
            </a:r>
            <a:r>
              <a:rPr lang="en-US" sz="2000" i="1" dirty="0"/>
              <a:t>as </a:t>
            </a:r>
            <a:r>
              <a:rPr lang="en-US" sz="2000" i="1" dirty="0" smtClean="0"/>
              <a:t>possible </a:t>
            </a:r>
            <a:r>
              <a:rPr lang="en-US" sz="2000" i="1" dirty="0"/>
              <a:t>in GCA, </a:t>
            </a:r>
            <a:r>
              <a:rPr lang="en-US" sz="2000" i="1" dirty="0" smtClean="0"/>
              <a:t>and NGCA </a:t>
            </a:r>
            <a:r>
              <a:rPr lang="en-US" sz="2000" i="1" dirty="0"/>
              <a:t>when </a:t>
            </a:r>
            <a:r>
              <a:rPr lang="en-US" sz="2000" i="1" dirty="0" smtClean="0"/>
              <a:t>market and </a:t>
            </a:r>
            <a:r>
              <a:rPr lang="en-US" sz="2000" i="1" dirty="0"/>
              <a:t>banking </a:t>
            </a:r>
            <a:r>
              <a:rPr lang="en-US" sz="2000" i="1" dirty="0" smtClean="0"/>
              <a:t>context allows”</a:t>
            </a:r>
            <a:endParaRPr lang="en-US" sz="2000" i="1" dirty="0"/>
          </a:p>
          <a:p>
            <a:r>
              <a:rPr lang="en-US" sz="2000" dirty="0" smtClean="0">
                <a:latin typeface="Arial" charset="0"/>
              </a:rPr>
              <a:t> </a:t>
            </a:r>
            <a:endParaRPr lang="en-US" sz="2000" dirty="0">
              <a:latin typeface="Arial" charset="0"/>
            </a:endParaRPr>
          </a:p>
        </p:txBody>
      </p:sp>
    </p:spTree>
    <p:extLst>
      <p:ext uri="{BB962C8B-B14F-4D97-AF65-F5344CB8AC3E}">
        <p14:creationId xmlns:p14="http://schemas.microsoft.com/office/powerpoint/2010/main" val="9676155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Topic 1</a:t>
            </a:r>
            <a:r>
              <a:rPr lang="en-US" dirty="0"/>
              <a:t>: </a:t>
            </a:r>
            <a:r>
              <a:rPr lang="en-US" dirty="0" smtClean="0"/>
              <a:t>Yemen Shelter/NFI-CCCM Cluster L3 (2017)</a:t>
            </a:r>
            <a:r>
              <a:rPr lang="en-US" dirty="0"/>
              <a:t/>
            </a:r>
            <a:br>
              <a:rPr lang="en-US" dirty="0"/>
            </a:br>
            <a:r>
              <a:rPr lang="en-US" dirty="0" smtClean="0"/>
              <a:t> </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19</a:t>
            </a:fld>
            <a:endParaRPr lang="en-GB"/>
          </a:p>
        </p:txBody>
      </p:sp>
      <p:sp>
        <p:nvSpPr>
          <p:cNvPr id="6" name="Rectangle 5"/>
          <p:cNvSpPr/>
          <p:nvPr/>
        </p:nvSpPr>
        <p:spPr>
          <a:xfrm>
            <a:off x="398980" y="1417638"/>
            <a:ext cx="11394039" cy="5201424"/>
          </a:xfrm>
          <a:prstGeom prst="rect">
            <a:avLst/>
          </a:prstGeom>
        </p:spPr>
        <p:txBody>
          <a:bodyPr wrap="square">
            <a:spAutoFit/>
          </a:bodyPr>
          <a:lstStyle/>
          <a:p>
            <a:r>
              <a:rPr lang="en-US" sz="2000" dirty="0" smtClean="0">
                <a:latin typeface="Arial" charset="0"/>
              </a:rPr>
              <a:t>“</a:t>
            </a:r>
            <a:r>
              <a:rPr lang="en-US" sz="2400" dirty="0"/>
              <a:t>Compared to the cluster’s response in the previous year, additional needs such as </a:t>
            </a:r>
            <a:r>
              <a:rPr lang="en-US" sz="2400" b="1" i="1" dirty="0"/>
              <a:t>depleted savings and </a:t>
            </a:r>
            <a:r>
              <a:rPr lang="en-US" sz="2400" b="1" i="1" dirty="0" smtClean="0"/>
              <a:t>lack of </a:t>
            </a:r>
            <a:r>
              <a:rPr lang="en-US" sz="2400" b="1" i="1" dirty="0"/>
              <a:t>access to </a:t>
            </a:r>
            <a:r>
              <a:rPr lang="en-US" sz="2400" b="1" i="1" dirty="0" smtClean="0"/>
              <a:t>financial </a:t>
            </a:r>
            <a:r>
              <a:rPr lang="en-US" sz="2400" b="1" i="1" dirty="0"/>
              <a:t>resources</a:t>
            </a:r>
            <a:r>
              <a:rPr lang="en-US" sz="2400" dirty="0"/>
              <a:t> and/or </a:t>
            </a:r>
            <a:r>
              <a:rPr lang="en-US" sz="2400" dirty="0" smtClean="0"/>
              <a:t>saturation </a:t>
            </a:r>
            <a:r>
              <a:rPr lang="en-US" sz="2400" dirty="0"/>
              <a:t>of available housing </a:t>
            </a:r>
            <a:r>
              <a:rPr lang="en-US" sz="2400" dirty="0" smtClean="0"/>
              <a:t>capacity have </a:t>
            </a:r>
            <a:r>
              <a:rPr lang="en-US" sz="2400" dirty="0"/>
              <a:t>further enhanced </a:t>
            </a:r>
            <a:r>
              <a:rPr lang="en-US" sz="2400" dirty="0" smtClean="0"/>
              <a:t>the need </a:t>
            </a:r>
            <a:r>
              <a:rPr lang="en-US" sz="2400" dirty="0"/>
              <a:t>to identify and pursue all viable alternative shelter options for severely large </a:t>
            </a:r>
            <a:r>
              <a:rPr lang="en-US" sz="2400" dirty="0" smtClean="0"/>
              <a:t>numbers </a:t>
            </a:r>
            <a:r>
              <a:rPr lang="en-US" sz="2400" dirty="0"/>
              <a:t>of extremely vulnerable </a:t>
            </a:r>
            <a:r>
              <a:rPr lang="en-US" sz="2400" dirty="0" smtClean="0"/>
              <a:t>families</a:t>
            </a:r>
            <a:r>
              <a:rPr lang="mr-IN" sz="2400" dirty="0" smtClean="0"/>
              <a:t>…</a:t>
            </a:r>
            <a:r>
              <a:rPr lang="en-US" sz="2400" dirty="0" smtClean="0"/>
              <a:t>”</a:t>
            </a:r>
          </a:p>
          <a:p>
            <a:endParaRPr lang="en-US" sz="2400" dirty="0"/>
          </a:p>
          <a:p>
            <a:r>
              <a:rPr lang="en-US" sz="2400" dirty="0" smtClean="0">
                <a:latin typeface="Arial" charset="0"/>
              </a:rPr>
              <a:t>“</a:t>
            </a:r>
            <a:r>
              <a:rPr lang="mr-IN" sz="2400" dirty="0" smtClean="0">
                <a:latin typeface="Arial" charset="0"/>
              </a:rPr>
              <a:t>…</a:t>
            </a:r>
            <a:r>
              <a:rPr lang="en-US" sz="2400" dirty="0"/>
              <a:t> </a:t>
            </a:r>
            <a:r>
              <a:rPr lang="en-US" sz="2400" dirty="0" smtClean="0"/>
              <a:t>The </a:t>
            </a:r>
            <a:r>
              <a:rPr lang="en-US" sz="2400" dirty="0"/>
              <a:t>cluster also plans to </a:t>
            </a:r>
            <a:r>
              <a:rPr lang="en-US" sz="2400" dirty="0" smtClean="0"/>
              <a:t>pilot cross-cutting </a:t>
            </a:r>
            <a:r>
              <a:rPr lang="en-US" sz="2400" dirty="0"/>
              <a:t>innovative </a:t>
            </a:r>
            <a:r>
              <a:rPr lang="en-US" sz="2400" dirty="0" smtClean="0"/>
              <a:t>modalities such </a:t>
            </a:r>
            <a:r>
              <a:rPr lang="en-US" sz="2400" dirty="0"/>
              <a:t>as the use </a:t>
            </a:r>
            <a:r>
              <a:rPr lang="en-US" sz="2400" dirty="0" smtClean="0"/>
              <a:t>of </a:t>
            </a:r>
            <a:r>
              <a:rPr lang="en-US" sz="2400" b="1" i="1" dirty="0" smtClean="0"/>
              <a:t>cash, vouchers</a:t>
            </a:r>
            <a:r>
              <a:rPr lang="en-US" sz="2400" b="1" i="1" dirty="0"/>
              <a:t> </a:t>
            </a:r>
            <a:r>
              <a:rPr lang="en-US" sz="2400" b="1" i="1" dirty="0" smtClean="0"/>
              <a:t>and e-transfers</a:t>
            </a:r>
            <a:r>
              <a:rPr lang="en-US" sz="2400" dirty="0" smtClean="0"/>
              <a:t>, </a:t>
            </a:r>
            <a:r>
              <a:rPr lang="en-US" sz="2400" dirty="0"/>
              <a:t>and working </a:t>
            </a:r>
            <a:r>
              <a:rPr lang="en-US" sz="2400" dirty="0" smtClean="0"/>
              <a:t>through multi-functional </a:t>
            </a:r>
            <a:r>
              <a:rPr lang="en-US" sz="2400" dirty="0"/>
              <a:t>mobile teams </a:t>
            </a:r>
            <a:r>
              <a:rPr lang="en-US" sz="2400" dirty="0" smtClean="0"/>
              <a:t>in areas </a:t>
            </a:r>
            <a:r>
              <a:rPr lang="en-US" sz="2400" dirty="0"/>
              <a:t>requiring such approaches. 1 million people have </a:t>
            </a:r>
            <a:r>
              <a:rPr lang="en-US" sz="2400" dirty="0" smtClean="0"/>
              <a:t>returned</a:t>
            </a:r>
            <a:r>
              <a:rPr lang="en-US" sz="2400" dirty="0"/>
              <a:t> </a:t>
            </a:r>
            <a:r>
              <a:rPr lang="en-US" sz="2400" dirty="0" smtClean="0"/>
              <a:t>to </a:t>
            </a:r>
            <a:r>
              <a:rPr lang="en-US" sz="2400" dirty="0"/>
              <a:t>their areas of origin </a:t>
            </a:r>
            <a:r>
              <a:rPr lang="en-US" sz="2400" dirty="0" err="1" smtClean="0"/>
              <a:t>ascompared</a:t>
            </a:r>
            <a:r>
              <a:rPr lang="en-US" sz="2400" dirty="0" smtClean="0"/>
              <a:t> </a:t>
            </a:r>
            <a:r>
              <a:rPr lang="en-US" sz="2400" dirty="0"/>
              <a:t>to 17,000 </a:t>
            </a:r>
            <a:r>
              <a:rPr lang="en-US" sz="2400" dirty="0" smtClean="0"/>
              <a:t>last </a:t>
            </a:r>
            <a:r>
              <a:rPr lang="en-US" sz="2400" dirty="0"/>
              <a:t>year (Nov, 2015). As these areas are now destroyed, </a:t>
            </a:r>
            <a:r>
              <a:rPr lang="en-US" sz="2400" dirty="0" smtClean="0"/>
              <a:t>partners plan </a:t>
            </a:r>
            <a:r>
              <a:rPr lang="en-US" sz="2400" dirty="0"/>
              <a:t>to support the transition through the design of a </a:t>
            </a:r>
            <a:r>
              <a:rPr lang="en-US" sz="2400" dirty="0" smtClean="0"/>
              <a:t>versatile </a:t>
            </a:r>
            <a:r>
              <a:rPr lang="en-US" sz="2400" dirty="0"/>
              <a:t>package </a:t>
            </a:r>
            <a:r>
              <a:rPr lang="en-US" sz="2400" dirty="0" smtClean="0"/>
              <a:t>containing </a:t>
            </a:r>
            <a:endParaRPr lang="en-US" sz="2400" dirty="0"/>
          </a:p>
          <a:p>
            <a:r>
              <a:rPr lang="en-US" sz="2400" dirty="0"/>
              <a:t>elements such as the </a:t>
            </a:r>
            <a:r>
              <a:rPr lang="en-US" sz="2400" b="1" i="1" dirty="0"/>
              <a:t>use of vouchers </a:t>
            </a:r>
            <a:r>
              <a:rPr lang="en-US" sz="2400" dirty="0"/>
              <a:t>in exchange for emergency shelter or basic </a:t>
            </a:r>
            <a:r>
              <a:rPr lang="en-US" sz="2400" dirty="0" smtClean="0"/>
              <a:t>relief items</a:t>
            </a:r>
            <a:r>
              <a:rPr lang="en-US" sz="2400" dirty="0"/>
              <a:t>; and direct support to families </a:t>
            </a:r>
            <a:r>
              <a:rPr lang="en-US" sz="2400" dirty="0" smtClean="0"/>
              <a:t>for </a:t>
            </a:r>
            <a:r>
              <a:rPr lang="en-US" sz="2400" dirty="0"/>
              <a:t>rehabilitation of damaged </a:t>
            </a:r>
            <a:r>
              <a:rPr lang="en-US" sz="2400" dirty="0" smtClean="0"/>
              <a:t>houses.”</a:t>
            </a:r>
            <a:endParaRPr lang="en-US" sz="2400" dirty="0"/>
          </a:p>
          <a:p>
            <a:endParaRPr lang="en-US" sz="2400" dirty="0"/>
          </a:p>
          <a:p>
            <a:r>
              <a:rPr lang="en-US" sz="2000" dirty="0" smtClean="0">
                <a:latin typeface="Arial" charset="0"/>
              </a:rPr>
              <a:t> </a:t>
            </a:r>
            <a:endParaRPr lang="en-US" sz="2000" dirty="0">
              <a:latin typeface="Arial" charset="0"/>
            </a:endParaRPr>
          </a:p>
        </p:txBody>
      </p:sp>
    </p:spTree>
    <p:extLst>
      <p:ext uri="{BB962C8B-B14F-4D97-AF65-F5344CB8AC3E}">
        <p14:creationId xmlns:p14="http://schemas.microsoft.com/office/powerpoint/2010/main" val="7712153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 for Day 2</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2</a:t>
            </a:fld>
            <a:endParaRPr lang="en-GB"/>
          </a:p>
        </p:txBody>
      </p:sp>
      <p:graphicFrame>
        <p:nvGraphicFramePr>
          <p:cNvPr id="5" name="Table 4"/>
          <p:cNvGraphicFramePr>
            <a:graphicFrameLocks noGrp="1"/>
          </p:cNvGraphicFramePr>
          <p:nvPr>
            <p:extLst>
              <p:ext uri="{D42A27DB-BD31-4B8C-83A1-F6EECF244321}">
                <p14:modId xmlns:p14="http://schemas.microsoft.com/office/powerpoint/2010/main" val="91620519"/>
              </p:ext>
            </p:extLst>
          </p:nvPr>
        </p:nvGraphicFramePr>
        <p:xfrm>
          <a:off x="3434080" y="1251016"/>
          <a:ext cx="5516880" cy="5280078"/>
        </p:xfrm>
        <a:graphic>
          <a:graphicData uri="http://schemas.openxmlformats.org/drawingml/2006/table">
            <a:tbl>
              <a:tblPr>
                <a:tableStyleId>{5C22544A-7EE6-4342-B048-85BDC9FD1C3A}</a:tableStyleId>
              </a:tblPr>
              <a:tblGrid>
                <a:gridCol w="1666557"/>
                <a:gridCol w="3850323"/>
              </a:tblGrid>
              <a:tr h="251639">
                <a:tc>
                  <a:txBody>
                    <a:bodyPr/>
                    <a:lstStyle/>
                    <a:p>
                      <a:pPr algn="l" fontAlgn="b"/>
                      <a:endParaRPr lang="en-US" sz="1600" b="0" i="0" u="none" strike="noStrike" dirty="0">
                        <a:solidFill>
                          <a:srgbClr val="000000"/>
                        </a:solidFill>
                        <a:effectLst/>
                        <a:latin typeface="Calibri" charset="0"/>
                      </a:endParaRPr>
                    </a:p>
                  </a:txBody>
                  <a:tcPr marL="6350" marR="6350" marT="6350" marB="0" anchor="b"/>
                </a:tc>
                <a:tc>
                  <a:txBody>
                    <a:bodyPr/>
                    <a:lstStyle/>
                    <a:p>
                      <a:pPr algn="l" fontAlgn="b"/>
                      <a:r>
                        <a:rPr lang="en-US" sz="1600" u="none" strike="noStrike" dirty="0">
                          <a:effectLst/>
                        </a:rPr>
                        <a:t>Day </a:t>
                      </a:r>
                      <a:r>
                        <a:rPr lang="en-US" sz="1600" u="none" strike="noStrike" dirty="0" smtClean="0">
                          <a:effectLst/>
                        </a:rPr>
                        <a:t>2</a:t>
                      </a:r>
                      <a:endParaRPr lang="en-US" sz="1600" b="1" i="0" u="none" strike="noStrike" dirty="0">
                        <a:solidFill>
                          <a:srgbClr val="000000"/>
                        </a:solidFill>
                        <a:effectLst/>
                        <a:latin typeface="Calibri" charset="0"/>
                      </a:endParaRPr>
                    </a:p>
                  </a:txBody>
                  <a:tcPr marL="6350" marR="6350" marT="6350" marB="0" anchor="b"/>
                </a:tc>
              </a:tr>
              <a:tr h="947348">
                <a:tc>
                  <a:txBody>
                    <a:bodyPr/>
                    <a:lstStyle/>
                    <a:p>
                      <a:pPr algn="l" fontAlgn="b"/>
                      <a:r>
                        <a:rPr lang="en-US" sz="1600" u="none" strike="noStrike" dirty="0">
                          <a:effectLst/>
                        </a:rPr>
                        <a:t>Session </a:t>
                      </a:r>
                      <a:r>
                        <a:rPr lang="en-US" sz="1600" u="none" strike="noStrike" dirty="0" smtClean="0">
                          <a:effectLst/>
                        </a:rPr>
                        <a:t>1 </a:t>
                      </a:r>
                      <a:r>
                        <a:rPr lang="en-US" sz="1600" i="1" u="none" strike="noStrike" dirty="0" smtClean="0">
                          <a:effectLst/>
                        </a:rPr>
                        <a:t>(add</a:t>
                      </a:r>
                      <a:r>
                        <a:rPr lang="en-US" sz="1600" i="1" u="none" strike="noStrike" baseline="0" dirty="0" smtClean="0">
                          <a:effectLst/>
                        </a:rPr>
                        <a:t> specific times)</a:t>
                      </a:r>
                      <a:endParaRPr lang="en-US" sz="1600" b="0" i="1" u="none" strike="noStrike" dirty="0">
                        <a:solidFill>
                          <a:srgbClr val="000000"/>
                        </a:solidFill>
                        <a:effectLst/>
                        <a:latin typeface="Calibri" charset="0"/>
                      </a:endParaRPr>
                    </a:p>
                  </a:txBody>
                  <a:tcPr marL="6350" marR="6350" marT="6350" marB="0"/>
                </a:tc>
                <a:tc>
                  <a:txBody>
                    <a:bodyPr/>
                    <a:lstStyle/>
                    <a:p>
                      <a:pPr algn="l" fontAlgn="t"/>
                      <a:r>
                        <a:rPr lang="en-US" sz="1600" u="none" strike="noStrike" dirty="0" smtClean="0">
                          <a:effectLst/>
                        </a:rPr>
                        <a:t>CVA and Shelter Cluster </a:t>
                      </a:r>
                      <a:r>
                        <a:rPr lang="en-US" sz="1600" u="none" strike="noStrike" dirty="0" err="1" smtClean="0">
                          <a:effectLst/>
                        </a:rPr>
                        <a:t>Stategy</a:t>
                      </a:r>
                      <a:r>
                        <a:rPr lang="en-US" sz="1600" u="none" strike="noStrike" dirty="0" smtClean="0">
                          <a:effectLst/>
                        </a:rPr>
                        <a:t> development</a:t>
                      </a:r>
                      <a:endParaRPr lang="en-US" sz="1600" b="1" i="1" u="none" strike="noStrike" dirty="0">
                        <a:solidFill>
                          <a:srgbClr val="000000"/>
                        </a:solidFill>
                        <a:effectLst/>
                        <a:latin typeface="Calibri" charset="0"/>
                      </a:endParaRPr>
                    </a:p>
                  </a:txBody>
                  <a:tcPr marL="6350" marR="6350" marT="6350" marB="0"/>
                </a:tc>
              </a:tr>
              <a:tr h="236837">
                <a:tc>
                  <a:txBody>
                    <a:bodyPr/>
                    <a:lstStyle/>
                    <a:p>
                      <a:pPr algn="l" fontAlgn="b"/>
                      <a:endParaRPr lang="en-US" sz="1600" b="0" i="0" u="none" strike="noStrike" dirty="0">
                        <a:solidFill>
                          <a:srgbClr val="000000"/>
                        </a:solidFill>
                        <a:effectLst/>
                        <a:latin typeface="Calibri" charset="0"/>
                      </a:endParaRPr>
                    </a:p>
                  </a:txBody>
                  <a:tcPr marL="6350" marR="6350" marT="6350" marB="0" anchor="b"/>
                </a:tc>
                <a:tc>
                  <a:txBody>
                    <a:bodyPr/>
                    <a:lstStyle/>
                    <a:p>
                      <a:pPr algn="l" fontAlgn="t"/>
                      <a:r>
                        <a:rPr lang="sk-SK" sz="1600" u="none" strike="noStrike" dirty="0">
                          <a:effectLst/>
                        </a:rPr>
                        <a:t> </a:t>
                      </a:r>
                      <a:endParaRPr lang="sk-SK" sz="1600" b="1" i="1" u="none" strike="noStrike" dirty="0">
                        <a:solidFill>
                          <a:srgbClr val="000000"/>
                        </a:solidFill>
                        <a:effectLst/>
                        <a:latin typeface="Calibri" charset="0"/>
                      </a:endParaRPr>
                    </a:p>
                  </a:txBody>
                  <a:tcPr marL="6350" marR="6350" marT="6350" marB="0"/>
                </a:tc>
              </a:tr>
              <a:tr h="947348">
                <a:tc>
                  <a:txBody>
                    <a:bodyPr/>
                    <a:lstStyle/>
                    <a:p>
                      <a:pPr algn="l" fontAlgn="b"/>
                      <a:r>
                        <a:rPr lang="en-US" sz="1600" u="none" strike="noStrike" dirty="0">
                          <a:effectLst/>
                        </a:rPr>
                        <a:t>Session </a:t>
                      </a:r>
                      <a:r>
                        <a:rPr lang="en-US" sz="1600" u="none" strike="noStrike" dirty="0" smtClean="0">
                          <a:effectLst/>
                        </a:rPr>
                        <a:t>2 </a:t>
                      </a:r>
                      <a:r>
                        <a:rPr lang="en-US" sz="1600" i="1" u="none" strike="noStrike" dirty="0" smtClean="0">
                          <a:effectLst/>
                        </a:rPr>
                        <a:t>(add</a:t>
                      </a:r>
                      <a:r>
                        <a:rPr lang="en-US" sz="1600" i="1" u="none" strike="noStrike" baseline="0" dirty="0" smtClean="0">
                          <a:effectLst/>
                        </a:rPr>
                        <a:t> specific times)</a:t>
                      </a:r>
                      <a:endParaRPr lang="en-US" sz="1600" b="0" i="0" u="none" strike="noStrike" dirty="0">
                        <a:solidFill>
                          <a:srgbClr val="000000"/>
                        </a:solidFill>
                        <a:effectLst/>
                        <a:latin typeface="Calibri" charset="0"/>
                      </a:endParaRPr>
                    </a:p>
                  </a:txBody>
                  <a:tcPr marL="6350" marR="6350" marT="6350" marB="0"/>
                </a:tc>
                <a:tc>
                  <a:txBody>
                    <a:bodyPr/>
                    <a:lstStyle/>
                    <a:p>
                      <a:pPr algn="l" fontAlgn="t"/>
                      <a:r>
                        <a:rPr lang="en-US" sz="1600" u="none" strike="noStrike" dirty="0" smtClean="0">
                          <a:effectLst/>
                        </a:rPr>
                        <a:t>Coordinating CVA approaches combined with Shelter technical guidance</a:t>
                      </a:r>
                      <a:endParaRPr lang="en-US" sz="1600" b="1" i="1" u="none" strike="noStrike" dirty="0">
                        <a:solidFill>
                          <a:srgbClr val="000000"/>
                        </a:solidFill>
                        <a:effectLst/>
                        <a:latin typeface="Calibri" charset="0"/>
                      </a:endParaRPr>
                    </a:p>
                  </a:txBody>
                  <a:tcPr marL="6350" marR="6350" marT="6350" marB="0"/>
                </a:tc>
              </a:tr>
              <a:tr h="236837">
                <a:tc>
                  <a:txBody>
                    <a:bodyPr/>
                    <a:lstStyle/>
                    <a:p>
                      <a:pPr algn="l" fontAlgn="b"/>
                      <a:r>
                        <a:rPr lang="en-US" sz="1600" u="none" strike="noStrike" dirty="0">
                          <a:effectLst/>
                        </a:rPr>
                        <a:t>Lunch</a:t>
                      </a:r>
                      <a:endParaRPr lang="en-US" sz="1600" b="0" i="1" u="none" strike="noStrike" dirty="0">
                        <a:solidFill>
                          <a:srgbClr val="000000"/>
                        </a:solidFill>
                        <a:effectLst/>
                        <a:latin typeface="Calibri" charset="0"/>
                      </a:endParaRPr>
                    </a:p>
                  </a:txBody>
                  <a:tcPr marL="6350" marR="6350" marT="6350" marB="0" anchor="b"/>
                </a:tc>
                <a:tc>
                  <a:txBody>
                    <a:bodyPr/>
                    <a:lstStyle/>
                    <a:p>
                      <a:pPr algn="l" fontAlgn="t"/>
                      <a:r>
                        <a:rPr lang="sk-SK" sz="1600" u="none" strike="noStrike" dirty="0">
                          <a:effectLst/>
                        </a:rPr>
                        <a:t> </a:t>
                      </a:r>
                      <a:endParaRPr lang="sk-SK" sz="1600" b="0" i="0" u="none" strike="noStrike" dirty="0">
                        <a:solidFill>
                          <a:srgbClr val="000000"/>
                        </a:solidFill>
                        <a:effectLst/>
                        <a:latin typeface="Calibri" charset="0"/>
                      </a:endParaRPr>
                    </a:p>
                  </a:txBody>
                  <a:tcPr marL="6350" marR="6350" marT="6350" marB="0"/>
                </a:tc>
              </a:tr>
              <a:tr h="1184185">
                <a:tc>
                  <a:txBody>
                    <a:bodyPr/>
                    <a:lstStyle/>
                    <a:p>
                      <a:pPr algn="l" fontAlgn="b"/>
                      <a:r>
                        <a:rPr lang="en-US" sz="1600" u="none" strike="noStrike" dirty="0">
                          <a:effectLst/>
                        </a:rPr>
                        <a:t>Session </a:t>
                      </a:r>
                      <a:r>
                        <a:rPr lang="en-US" sz="1600" u="none" strike="noStrike" dirty="0" smtClean="0">
                          <a:effectLst/>
                        </a:rPr>
                        <a:t>3 </a:t>
                      </a:r>
                      <a:r>
                        <a:rPr lang="en-US" sz="1600" i="1" u="none" strike="noStrike" dirty="0" smtClean="0">
                          <a:effectLst/>
                        </a:rPr>
                        <a:t>(add</a:t>
                      </a:r>
                      <a:r>
                        <a:rPr lang="en-US" sz="1600" i="1" u="none" strike="noStrike" baseline="0" dirty="0" smtClean="0">
                          <a:effectLst/>
                        </a:rPr>
                        <a:t> specific times)</a:t>
                      </a:r>
                      <a:endParaRPr lang="en-US" sz="1600" b="0" i="0" u="none" strike="noStrike" dirty="0">
                        <a:solidFill>
                          <a:srgbClr val="000000"/>
                        </a:solidFill>
                        <a:effectLst/>
                        <a:latin typeface="Calibri" charset="0"/>
                      </a:endParaRPr>
                    </a:p>
                  </a:txBody>
                  <a:tcPr marL="6350" marR="6350" marT="6350" marB="0"/>
                </a:tc>
                <a:tc>
                  <a:txBody>
                    <a:bodyPr/>
                    <a:lstStyle/>
                    <a:p>
                      <a:pPr algn="l" fontAlgn="t"/>
                      <a:r>
                        <a:rPr lang="en-US" sz="1600" i="1" u="none" strike="noStrike" dirty="0" smtClean="0">
                          <a:effectLst/>
                        </a:rPr>
                        <a:t>Scenario Work: </a:t>
                      </a:r>
                      <a:r>
                        <a:rPr lang="en-US" sz="1600" i="0" u="none" strike="noStrike" dirty="0" smtClean="0">
                          <a:effectLst/>
                        </a:rPr>
                        <a:t>Negotiating Shelter Cluster objectives in a multi-sectoral environment</a:t>
                      </a:r>
                      <a:endParaRPr lang="en-US" sz="1600" b="0" i="0" u="none" strike="noStrike" dirty="0">
                        <a:solidFill>
                          <a:srgbClr val="000000"/>
                        </a:solidFill>
                        <a:effectLst/>
                        <a:latin typeface="Calibri" charset="0"/>
                      </a:endParaRPr>
                    </a:p>
                  </a:txBody>
                  <a:tcPr marL="6350" marR="6350" marT="6350" marB="0"/>
                </a:tc>
              </a:tr>
              <a:tr h="236837">
                <a:tc>
                  <a:txBody>
                    <a:bodyPr/>
                    <a:lstStyle/>
                    <a:p>
                      <a:pPr algn="l" fontAlgn="b"/>
                      <a:endParaRPr lang="en-US" sz="1600" b="0" i="0" u="none" strike="noStrike" dirty="0">
                        <a:solidFill>
                          <a:srgbClr val="000000"/>
                        </a:solidFill>
                        <a:effectLst/>
                        <a:latin typeface="Calibri" charset="0"/>
                      </a:endParaRPr>
                    </a:p>
                  </a:txBody>
                  <a:tcPr marL="6350" marR="6350" marT="6350" marB="0" anchor="b"/>
                </a:tc>
                <a:tc>
                  <a:txBody>
                    <a:bodyPr/>
                    <a:lstStyle/>
                    <a:p>
                      <a:pPr algn="l" fontAlgn="t"/>
                      <a:r>
                        <a:rPr lang="sk-SK" sz="1600" u="none" strike="noStrike" dirty="0">
                          <a:effectLst/>
                        </a:rPr>
                        <a:t> </a:t>
                      </a:r>
                      <a:endParaRPr lang="sk-SK" sz="1600" b="0" i="0" u="none" strike="noStrike" dirty="0">
                        <a:solidFill>
                          <a:srgbClr val="000000"/>
                        </a:solidFill>
                        <a:effectLst/>
                        <a:latin typeface="Calibri" charset="0"/>
                      </a:endParaRPr>
                    </a:p>
                  </a:txBody>
                  <a:tcPr marL="6350" marR="6350" marT="6350" marB="0"/>
                </a:tc>
              </a:tr>
              <a:tr h="1198988">
                <a:tc>
                  <a:txBody>
                    <a:bodyPr/>
                    <a:lstStyle/>
                    <a:p>
                      <a:pPr algn="l" fontAlgn="b"/>
                      <a:r>
                        <a:rPr lang="en-US" sz="1600" u="none" strike="noStrike" dirty="0">
                          <a:effectLst/>
                        </a:rPr>
                        <a:t>Session </a:t>
                      </a:r>
                      <a:r>
                        <a:rPr lang="en-US" sz="1600" u="none" strike="noStrike" dirty="0" smtClean="0">
                          <a:effectLst/>
                        </a:rPr>
                        <a:t>4 </a:t>
                      </a:r>
                      <a:r>
                        <a:rPr lang="en-US" sz="1600" i="1" u="none" strike="noStrike" dirty="0" smtClean="0">
                          <a:effectLst/>
                        </a:rPr>
                        <a:t>(add</a:t>
                      </a:r>
                      <a:r>
                        <a:rPr lang="en-US" sz="1600" i="1" u="none" strike="noStrike" baseline="0" dirty="0" smtClean="0">
                          <a:effectLst/>
                        </a:rPr>
                        <a:t> specific times)</a:t>
                      </a:r>
                      <a:endParaRPr lang="en-US" sz="1600" b="0" i="0" u="none" strike="noStrike" dirty="0">
                        <a:solidFill>
                          <a:srgbClr val="000000"/>
                        </a:solidFill>
                        <a:effectLst/>
                        <a:latin typeface="Calibri" charset="0"/>
                      </a:endParaRPr>
                    </a:p>
                  </a:txBody>
                  <a:tcPr marL="6350" marR="6350" marT="6350" marB="0"/>
                </a:tc>
                <a:tc>
                  <a:txBody>
                    <a:bodyPr/>
                    <a:lstStyle/>
                    <a:p>
                      <a:pPr algn="l" fontAlgn="t"/>
                      <a:r>
                        <a:rPr lang="en-US" sz="1600" i="1" u="none" strike="noStrike" dirty="0" smtClean="0">
                          <a:effectLst/>
                        </a:rPr>
                        <a:t>Scenario Work: </a:t>
                      </a:r>
                      <a:r>
                        <a:rPr lang="en-US" sz="1600" i="0" u="none" strike="noStrike" dirty="0" smtClean="0">
                          <a:effectLst/>
                        </a:rPr>
                        <a:t>Incorporating and managing CVA </a:t>
                      </a:r>
                      <a:r>
                        <a:rPr lang="en-US" sz="1600" i="0" u="none" strike="noStrike" dirty="0" err="1" smtClean="0">
                          <a:effectLst/>
                        </a:rPr>
                        <a:t>TWiGs</a:t>
                      </a:r>
                      <a:r>
                        <a:rPr lang="en-US" sz="1600" i="0" u="none" strike="noStrike" dirty="0" smtClean="0">
                          <a:effectLst/>
                        </a:rPr>
                        <a:t> within a Shelter Cluster</a:t>
                      </a:r>
                      <a:endParaRPr lang="en-US" sz="1600" b="0" i="0" u="none" strike="noStrike" dirty="0">
                        <a:solidFill>
                          <a:srgbClr val="000000"/>
                        </a:solidFill>
                        <a:effectLst/>
                        <a:latin typeface="Calibri" charset="0"/>
                      </a:endParaRPr>
                    </a:p>
                  </a:txBody>
                  <a:tcPr marL="6350" marR="6350" marT="6350" marB="0"/>
                </a:tc>
              </a:tr>
            </a:tbl>
          </a:graphicData>
        </a:graphic>
      </p:graphicFrame>
    </p:spTree>
    <p:extLst>
      <p:ext uri="{BB962C8B-B14F-4D97-AF65-F5344CB8AC3E}">
        <p14:creationId xmlns:p14="http://schemas.microsoft.com/office/powerpoint/2010/main" val="19746741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Topic 1</a:t>
            </a:r>
            <a:r>
              <a:rPr lang="en-US" dirty="0"/>
              <a:t>: Yemen Shelter/NFI-CCCM Cluster L3 (2017)</a:t>
            </a:r>
            <a:br>
              <a:rPr lang="en-US" dirty="0"/>
            </a:br>
            <a:r>
              <a:rPr lang="en-US" dirty="0"/>
              <a:t> </a:t>
            </a:r>
          </a:p>
        </p:txBody>
      </p:sp>
      <p:sp>
        <p:nvSpPr>
          <p:cNvPr id="4" name="Slide Number Placeholder 3"/>
          <p:cNvSpPr>
            <a:spLocks noGrp="1"/>
          </p:cNvSpPr>
          <p:nvPr>
            <p:ph type="sldNum" sz="quarter" idx="12"/>
          </p:nvPr>
        </p:nvSpPr>
        <p:spPr/>
        <p:txBody>
          <a:bodyPr/>
          <a:lstStyle/>
          <a:p>
            <a:fld id="{1327C452-0D12-48F3-BB65-BBA3E6350F2C}" type="slidenum">
              <a:rPr lang="en-GB" smtClean="0"/>
              <a:t>20</a:t>
            </a:fld>
            <a:endParaRPr lang="en-GB"/>
          </a:p>
        </p:txBody>
      </p:sp>
      <p:graphicFrame>
        <p:nvGraphicFramePr>
          <p:cNvPr id="5" name="Table 4"/>
          <p:cNvGraphicFramePr>
            <a:graphicFrameLocks noGrp="1"/>
          </p:cNvGraphicFramePr>
          <p:nvPr>
            <p:extLst>
              <p:ext uri="{D42A27DB-BD31-4B8C-83A1-F6EECF244321}">
                <p14:modId xmlns:p14="http://schemas.microsoft.com/office/powerpoint/2010/main" val="1063596539"/>
              </p:ext>
            </p:extLst>
          </p:nvPr>
        </p:nvGraphicFramePr>
        <p:xfrm>
          <a:off x="513707" y="2758505"/>
          <a:ext cx="10572108" cy="1010920"/>
        </p:xfrm>
        <a:graphic>
          <a:graphicData uri="http://schemas.openxmlformats.org/drawingml/2006/table">
            <a:tbl>
              <a:tblPr firstRow="1" bandRow="1">
                <a:tableStyleId>{5C22544A-7EE6-4342-B048-85BDC9FD1C3A}</a:tableStyleId>
              </a:tblPr>
              <a:tblGrid>
                <a:gridCol w="1602769"/>
                <a:gridCol w="4068567"/>
                <a:gridCol w="4900772"/>
              </a:tblGrid>
              <a:tr h="370840">
                <a:tc rowSpan="2">
                  <a:txBody>
                    <a:bodyPr/>
                    <a:lstStyle/>
                    <a:p>
                      <a:r>
                        <a:rPr lang="en-US" dirty="0" smtClean="0"/>
                        <a:t>Output</a:t>
                      </a:r>
                      <a:endParaRPr lang="en-US" dirty="0"/>
                    </a:p>
                  </a:txBody>
                  <a:tcPr/>
                </a:tc>
                <a:tc>
                  <a:txBody>
                    <a:bodyPr/>
                    <a:lstStyle/>
                    <a:p>
                      <a:r>
                        <a:rPr lang="en-US" dirty="0" smtClean="0"/>
                        <a:t>INDICATOR</a:t>
                      </a:r>
                      <a:endParaRPr lang="en-US" dirty="0"/>
                    </a:p>
                  </a:txBody>
                  <a:tcPr/>
                </a:tc>
                <a:tc>
                  <a:txBody>
                    <a:bodyPr/>
                    <a:lstStyle/>
                    <a:p>
                      <a:r>
                        <a:rPr lang="en-US" dirty="0" smtClean="0"/>
                        <a:t>ACTIVITIES</a:t>
                      </a:r>
                      <a:endParaRPr lang="en-US" dirty="0"/>
                    </a:p>
                  </a:txBody>
                  <a:tcPr/>
                </a:tc>
              </a:tr>
              <a:tr h="370840">
                <a:tc vMerge="1">
                  <a:txBody>
                    <a:bodyPr/>
                    <a:lstStyle/>
                    <a:p>
                      <a:endParaRPr lang="en-US" dirty="0"/>
                    </a:p>
                  </a:txBody>
                  <a:tcPr/>
                </a:tc>
                <a:tc>
                  <a:txBody>
                    <a:bodyPr/>
                    <a:lstStyle/>
                    <a:p>
                      <a:r>
                        <a:rPr lang="en-US" dirty="0" smtClean="0"/>
                        <a:t># of returnee families whose NFI and shelter needs have been addressed</a:t>
                      </a:r>
                      <a:endParaRPr lang="en-US" dirty="0"/>
                    </a:p>
                  </a:txBody>
                  <a:tcPr/>
                </a:tc>
                <a:tc>
                  <a:txBody>
                    <a:bodyPr/>
                    <a:lstStyle/>
                    <a:p>
                      <a:r>
                        <a:rPr lang="en-US" dirty="0" smtClean="0"/>
                        <a:t># of returnee families whose NFI and shelter needs have been addressed</a:t>
                      </a:r>
                      <a:endParaRPr lang="en-US" dirty="0"/>
                    </a:p>
                  </a:txBody>
                  <a:tcPr/>
                </a:tc>
              </a:tr>
            </a:tbl>
          </a:graphicData>
        </a:graphic>
      </p:graphicFrame>
      <p:sp>
        <p:nvSpPr>
          <p:cNvPr id="7" name="TextBox 6"/>
          <p:cNvSpPr txBox="1"/>
          <p:nvPr/>
        </p:nvSpPr>
        <p:spPr>
          <a:xfrm>
            <a:off x="318500" y="1726058"/>
            <a:ext cx="10921428" cy="923330"/>
          </a:xfrm>
          <a:prstGeom prst="rect">
            <a:avLst/>
          </a:prstGeom>
          <a:noFill/>
        </p:spPr>
        <p:txBody>
          <a:bodyPr wrap="square" rtlCol="0">
            <a:spAutoFit/>
          </a:bodyPr>
          <a:lstStyle/>
          <a:p>
            <a:r>
              <a:rPr lang="en-US" dirty="0"/>
              <a:t>Provide critical emergency assistance to newly displaced people, extremely vulnerable individuals and returnees </a:t>
            </a:r>
            <a:r>
              <a:rPr lang="en-US" dirty="0" smtClean="0"/>
              <a:t>through provision </a:t>
            </a:r>
            <a:r>
              <a:rPr lang="en-US" dirty="0"/>
              <a:t>of emergency shelter and NFIs</a:t>
            </a:r>
          </a:p>
          <a:p>
            <a:endParaRPr lang="en-US" dirty="0"/>
          </a:p>
        </p:txBody>
      </p:sp>
    </p:spTree>
    <p:extLst>
      <p:ext uri="{BB962C8B-B14F-4D97-AF65-F5344CB8AC3E}">
        <p14:creationId xmlns:p14="http://schemas.microsoft.com/office/powerpoint/2010/main" val="11029642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Topic 1</a:t>
            </a:r>
            <a:r>
              <a:rPr lang="en-US" dirty="0"/>
              <a:t>: Yemen Shelter/NFI-CCCM Cluster L3 (2017)</a:t>
            </a:r>
            <a:br>
              <a:rPr lang="en-US" dirty="0"/>
            </a:br>
            <a:r>
              <a:rPr lang="en-US" dirty="0"/>
              <a:t> </a:t>
            </a:r>
          </a:p>
        </p:txBody>
      </p:sp>
      <p:sp>
        <p:nvSpPr>
          <p:cNvPr id="4" name="Slide Number Placeholder 3"/>
          <p:cNvSpPr>
            <a:spLocks noGrp="1"/>
          </p:cNvSpPr>
          <p:nvPr>
            <p:ph type="sldNum" sz="quarter" idx="12"/>
          </p:nvPr>
        </p:nvSpPr>
        <p:spPr/>
        <p:txBody>
          <a:bodyPr/>
          <a:lstStyle/>
          <a:p>
            <a:fld id="{1327C452-0D12-48F3-BB65-BBA3E6350F2C}" type="slidenum">
              <a:rPr lang="en-GB" smtClean="0"/>
              <a:t>21</a:t>
            </a:fld>
            <a:endParaRPr lang="en-GB"/>
          </a:p>
        </p:txBody>
      </p:sp>
      <p:sp>
        <p:nvSpPr>
          <p:cNvPr id="6" name="Rectangle 5"/>
          <p:cNvSpPr/>
          <p:nvPr/>
        </p:nvSpPr>
        <p:spPr>
          <a:xfrm>
            <a:off x="398980" y="1417638"/>
            <a:ext cx="11394039" cy="4093428"/>
          </a:xfrm>
          <a:prstGeom prst="rect">
            <a:avLst/>
          </a:prstGeom>
        </p:spPr>
        <p:txBody>
          <a:bodyPr wrap="square">
            <a:spAutoFit/>
          </a:bodyPr>
          <a:lstStyle/>
          <a:p>
            <a:r>
              <a:rPr lang="en-US" sz="2000" dirty="0" smtClean="0">
                <a:latin typeface="Arial" charset="0"/>
              </a:rPr>
              <a:t>“</a:t>
            </a:r>
            <a:r>
              <a:rPr lang="en-US" sz="2000" dirty="0" smtClean="0"/>
              <a:t>CBI Modalities:</a:t>
            </a:r>
          </a:p>
          <a:p>
            <a:r>
              <a:rPr lang="en-US" sz="2000" dirty="0"/>
              <a:t>Cash Based Initiatives (CBI</a:t>
            </a:r>
            <a:r>
              <a:rPr lang="en-US" sz="2000" dirty="0" smtClean="0"/>
              <a:t>): The </a:t>
            </a:r>
            <a:r>
              <a:rPr lang="en-US" sz="2000" dirty="0"/>
              <a:t>Cluster encourages the use of alternatives to </a:t>
            </a:r>
            <a:r>
              <a:rPr lang="en-US" sz="2000" dirty="0" smtClean="0"/>
              <a:t>in-kind </a:t>
            </a:r>
            <a:r>
              <a:rPr lang="en-US" sz="2000" dirty="0"/>
              <a:t>programming as </a:t>
            </a:r>
            <a:r>
              <a:rPr lang="en-US" sz="2000" dirty="0" smtClean="0"/>
              <a:t>a response </a:t>
            </a:r>
            <a:r>
              <a:rPr lang="en-US" sz="2000" dirty="0"/>
              <a:t>modality for partners with demonstrated technical </a:t>
            </a:r>
            <a:r>
              <a:rPr lang="en-US" sz="2000" dirty="0" smtClean="0"/>
              <a:t>capacity </a:t>
            </a:r>
            <a:r>
              <a:rPr lang="en-US" sz="2000" dirty="0"/>
              <a:t>and strong knowledge and </a:t>
            </a:r>
            <a:r>
              <a:rPr lang="en-US" sz="2000" dirty="0" smtClean="0"/>
              <a:t>experience of </a:t>
            </a:r>
            <a:r>
              <a:rPr lang="en-US" sz="2000" dirty="0"/>
              <a:t>cash transfer </a:t>
            </a:r>
            <a:r>
              <a:rPr lang="en-US" sz="2000" dirty="0" err="1" smtClean="0"/>
              <a:t>programmes</a:t>
            </a:r>
            <a:r>
              <a:rPr lang="en-US" sz="2000" dirty="0"/>
              <a:t>. For the use of cash and voucher assistance, as part of the </a:t>
            </a:r>
            <a:r>
              <a:rPr lang="en-US" sz="2000" dirty="0" smtClean="0"/>
              <a:t>cross-cluster approach</a:t>
            </a:r>
            <a:r>
              <a:rPr lang="en-US" sz="2000" dirty="0"/>
              <a:t>, </a:t>
            </a:r>
            <a:r>
              <a:rPr lang="en-US" sz="2000" dirty="0" err="1"/>
              <a:t>organisations</a:t>
            </a:r>
            <a:r>
              <a:rPr lang="en-US" sz="2000" dirty="0"/>
              <a:t> must prepare a protection risk analysis to ensure that cash can be used for </a:t>
            </a:r>
            <a:r>
              <a:rPr lang="en-US" sz="2000" dirty="0" smtClean="0"/>
              <a:t>its intended purpose </a:t>
            </a:r>
            <a:r>
              <a:rPr lang="en-US" sz="2000" dirty="0"/>
              <a:t>and to </a:t>
            </a:r>
            <a:r>
              <a:rPr lang="en-US" sz="2000" dirty="0" smtClean="0"/>
              <a:t>mitigate </a:t>
            </a:r>
            <a:r>
              <a:rPr lang="en-US" sz="2000" dirty="0"/>
              <a:t>any negative consequences. </a:t>
            </a:r>
            <a:r>
              <a:rPr lang="en-US" sz="2000" dirty="0" smtClean="0"/>
              <a:t>Partners </a:t>
            </a:r>
            <a:r>
              <a:rPr lang="en-US" sz="2000" dirty="0"/>
              <a:t>must also provide information on the functionality of the markets and financial service </a:t>
            </a:r>
            <a:r>
              <a:rPr lang="en-US" sz="2000" dirty="0" smtClean="0"/>
              <a:t>providers</a:t>
            </a:r>
            <a:r>
              <a:rPr lang="en-US" sz="2000" dirty="0"/>
              <a:t>, and demonstrate that cash will be </a:t>
            </a:r>
            <a:r>
              <a:rPr lang="en-US" sz="2000" dirty="0" smtClean="0"/>
              <a:t>equally accessible </a:t>
            </a:r>
            <a:r>
              <a:rPr lang="en-US" sz="2000" dirty="0"/>
              <a:t>to men and women, according to vulnerability criteria </a:t>
            </a:r>
            <a:r>
              <a:rPr lang="en-US" sz="2000" dirty="0" smtClean="0"/>
              <a:t>established </a:t>
            </a:r>
            <a:r>
              <a:rPr lang="en-US" sz="2000" dirty="0"/>
              <a:t>for each </a:t>
            </a:r>
            <a:r>
              <a:rPr lang="en-US" sz="2000" dirty="0" smtClean="0"/>
              <a:t>cluster </a:t>
            </a:r>
            <a:r>
              <a:rPr lang="en-US" sz="2000" dirty="0"/>
              <a:t>and, </a:t>
            </a:r>
            <a:r>
              <a:rPr lang="en-US" sz="2000" dirty="0" smtClean="0"/>
              <a:t>as relevant</a:t>
            </a:r>
            <a:r>
              <a:rPr lang="en-US" sz="2000" dirty="0"/>
              <a:t>, </a:t>
            </a:r>
            <a:r>
              <a:rPr lang="en-US" sz="2000" dirty="0" smtClean="0"/>
              <a:t>cross-cluster</a:t>
            </a:r>
            <a:r>
              <a:rPr lang="en-US" sz="2000" dirty="0"/>
              <a:t>. To the extent possible, modalities will seek to provide the basis for transition </a:t>
            </a:r>
            <a:r>
              <a:rPr lang="en-US" sz="2000" dirty="0" smtClean="0"/>
              <a:t>to longer-term </a:t>
            </a:r>
            <a:r>
              <a:rPr lang="en-US" sz="2000" dirty="0"/>
              <a:t>sustainable </a:t>
            </a:r>
            <a:r>
              <a:rPr lang="en-US" sz="2000" dirty="0" smtClean="0"/>
              <a:t>shelter </a:t>
            </a:r>
            <a:r>
              <a:rPr lang="en-US" sz="2000" dirty="0"/>
              <a:t>solutions.</a:t>
            </a:r>
          </a:p>
          <a:p>
            <a:r>
              <a:rPr lang="en-US" sz="2000" dirty="0"/>
              <a:t>CBI guidance is available from the Cluster Coordination Team and the Cash &amp; Markets Working Group</a:t>
            </a:r>
            <a:r>
              <a:rPr lang="en-US" sz="2000" dirty="0" smtClean="0"/>
              <a:t>.”</a:t>
            </a:r>
            <a:endParaRPr lang="en-US" sz="2000" dirty="0"/>
          </a:p>
          <a:p>
            <a:endParaRPr lang="en-US" sz="2000" dirty="0"/>
          </a:p>
          <a:p>
            <a:r>
              <a:rPr lang="en-US" sz="2000" dirty="0" smtClean="0">
                <a:latin typeface="Arial" charset="0"/>
              </a:rPr>
              <a:t> </a:t>
            </a:r>
            <a:endParaRPr lang="en-US" sz="2000" dirty="0">
              <a:latin typeface="Arial" charset="0"/>
            </a:endParaRPr>
          </a:p>
        </p:txBody>
      </p:sp>
    </p:spTree>
    <p:extLst>
      <p:ext uri="{BB962C8B-B14F-4D97-AF65-F5344CB8AC3E}">
        <p14:creationId xmlns:p14="http://schemas.microsoft.com/office/powerpoint/2010/main" val="4409895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Topic 1</a:t>
            </a:r>
            <a:r>
              <a:rPr lang="en-US" dirty="0"/>
              <a:t>: </a:t>
            </a:r>
            <a:r>
              <a:rPr lang="en-US" dirty="0" smtClean="0"/>
              <a:t>Afghanistan Shelter Cluster (2018)</a:t>
            </a:r>
            <a:r>
              <a:rPr lang="en-US" dirty="0"/>
              <a:t/>
            </a:r>
            <a:br>
              <a:rPr lang="en-US" dirty="0"/>
            </a:br>
            <a:r>
              <a:rPr lang="en-US" dirty="0" smtClean="0"/>
              <a:t> </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22</a:t>
            </a:fld>
            <a:endParaRPr lang="en-GB"/>
          </a:p>
        </p:txBody>
      </p:sp>
      <p:sp>
        <p:nvSpPr>
          <p:cNvPr id="6" name="Rectangle 5"/>
          <p:cNvSpPr/>
          <p:nvPr/>
        </p:nvSpPr>
        <p:spPr>
          <a:xfrm>
            <a:off x="398980" y="1417638"/>
            <a:ext cx="11394039" cy="4093428"/>
          </a:xfrm>
          <a:prstGeom prst="rect">
            <a:avLst/>
          </a:prstGeom>
        </p:spPr>
        <p:txBody>
          <a:bodyPr wrap="square">
            <a:spAutoFit/>
          </a:bodyPr>
          <a:lstStyle/>
          <a:p>
            <a:r>
              <a:rPr lang="en-US" sz="2000" dirty="0" smtClean="0">
                <a:latin typeface="Arial" charset="0"/>
              </a:rPr>
              <a:t>“</a:t>
            </a:r>
            <a:r>
              <a:rPr lang="en-US" sz="2000" dirty="0"/>
              <a:t>Technical Working Groups (TWIGs) are established and provided with Terms of Reference by the </a:t>
            </a:r>
            <a:r>
              <a:rPr lang="en-US" sz="2000" dirty="0" smtClean="0"/>
              <a:t>Shelter </a:t>
            </a:r>
            <a:r>
              <a:rPr lang="en-US" sz="2000" dirty="0"/>
              <a:t>Cluster Team and relevant partners on an </a:t>
            </a:r>
            <a:r>
              <a:rPr lang="en-US" sz="2000" dirty="0" smtClean="0"/>
              <a:t>ad-hoc </a:t>
            </a:r>
            <a:r>
              <a:rPr lang="en-US" sz="2000" dirty="0"/>
              <a:t>basis, as is deemed necessary. The </a:t>
            </a:r>
            <a:r>
              <a:rPr lang="en-US" sz="2000" dirty="0" smtClean="0"/>
              <a:t>Cluster </a:t>
            </a:r>
            <a:r>
              <a:rPr lang="en-US" sz="2000" dirty="0"/>
              <a:t>Coordinator appoints a designated Focal Point to facilitate the </a:t>
            </a:r>
            <a:r>
              <a:rPr lang="en-US" sz="2000" dirty="0" smtClean="0"/>
              <a:t>work </a:t>
            </a:r>
            <a:r>
              <a:rPr lang="en-US" sz="2000" dirty="0"/>
              <a:t>of the group. Such </a:t>
            </a:r>
            <a:r>
              <a:rPr lang="en-US" sz="2000" dirty="0" smtClean="0"/>
              <a:t>groups </a:t>
            </a:r>
            <a:r>
              <a:rPr lang="en-US" sz="2000" dirty="0"/>
              <a:t>have a limited lifespan and </a:t>
            </a:r>
            <a:r>
              <a:rPr lang="en-US" sz="2000" dirty="0" smtClean="0"/>
              <a:t>are disbanded</a:t>
            </a:r>
            <a:r>
              <a:rPr lang="en-US" sz="2000" dirty="0"/>
              <a:t> </a:t>
            </a:r>
            <a:r>
              <a:rPr lang="en-US" sz="2000" dirty="0" smtClean="0"/>
              <a:t>once </a:t>
            </a:r>
            <a:r>
              <a:rPr lang="en-US" sz="2000" dirty="0"/>
              <a:t>the outputs delineated in the TORs have </a:t>
            </a:r>
            <a:r>
              <a:rPr lang="en-US" sz="2000" dirty="0" smtClean="0"/>
              <a:t>been </a:t>
            </a:r>
            <a:r>
              <a:rPr lang="en-US" sz="2000" dirty="0"/>
              <a:t>achieved</a:t>
            </a:r>
            <a:r>
              <a:rPr lang="en-US" sz="2000" dirty="0" smtClean="0"/>
              <a:t>.</a:t>
            </a:r>
          </a:p>
          <a:p>
            <a:endParaRPr lang="en-US" sz="2000" dirty="0"/>
          </a:p>
          <a:p>
            <a:r>
              <a:rPr lang="en-US" sz="2000" b="1" i="1" dirty="0" smtClean="0"/>
              <a:t>1.Cash for</a:t>
            </a:r>
            <a:r>
              <a:rPr lang="en-US" sz="2000" b="1" i="1" dirty="0"/>
              <a:t> </a:t>
            </a:r>
            <a:r>
              <a:rPr lang="en-US" sz="2000" b="1" i="1" dirty="0" smtClean="0"/>
              <a:t>rent </a:t>
            </a:r>
            <a:r>
              <a:rPr lang="en-US" sz="2000" dirty="0" err="1" smtClean="0"/>
              <a:t>TWiG</a:t>
            </a:r>
            <a:r>
              <a:rPr lang="en-US" sz="2000" dirty="0" smtClean="0"/>
              <a:t> </a:t>
            </a:r>
            <a:r>
              <a:rPr lang="en-US" sz="2000" dirty="0"/>
              <a:t>(led by ACTED)</a:t>
            </a:r>
          </a:p>
          <a:p>
            <a:r>
              <a:rPr lang="en-US" sz="2000" dirty="0" smtClean="0"/>
              <a:t>2.Transitional </a:t>
            </a:r>
            <a:r>
              <a:rPr lang="en-US" sz="2000" dirty="0"/>
              <a:t>shelter </a:t>
            </a:r>
            <a:r>
              <a:rPr lang="en-US" sz="2000" dirty="0" err="1"/>
              <a:t>TWiG</a:t>
            </a:r>
            <a:r>
              <a:rPr lang="en-US" sz="2000" dirty="0"/>
              <a:t> (led by NRC)</a:t>
            </a:r>
          </a:p>
          <a:p>
            <a:r>
              <a:rPr lang="en-US" sz="2000" dirty="0" smtClean="0"/>
              <a:t>3.Housing </a:t>
            </a:r>
            <a:r>
              <a:rPr lang="en-US" sz="2000" dirty="0"/>
              <a:t>stocktaking </a:t>
            </a:r>
            <a:r>
              <a:rPr lang="en-US" sz="2000" dirty="0" err="1"/>
              <a:t>TWiG</a:t>
            </a:r>
            <a:r>
              <a:rPr lang="en-US" sz="2000" dirty="0"/>
              <a:t> (led by UN Habitat)</a:t>
            </a:r>
          </a:p>
          <a:p>
            <a:r>
              <a:rPr lang="en-US" sz="2000" dirty="0" smtClean="0"/>
              <a:t>4.Update </a:t>
            </a:r>
            <a:r>
              <a:rPr lang="en-US" sz="2000" dirty="0"/>
              <a:t>and </a:t>
            </a:r>
            <a:r>
              <a:rPr lang="en-US" sz="2000" dirty="0" err="1" smtClean="0"/>
              <a:t>revisionof</a:t>
            </a:r>
            <a:r>
              <a:rPr lang="en-US" sz="2000" dirty="0" smtClean="0"/>
              <a:t> </a:t>
            </a:r>
            <a:r>
              <a:rPr lang="en-US" sz="2000" dirty="0"/>
              <a:t>the </a:t>
            </a:r>
            <a:r>
              <a:rPr lang="en-US" sz="2000" dirty="0" smtClean="0"/>
              <a:t>NFI package (</a:t>
            </a:r>
            <a:r>
              <a:rPr lang="en-US" sz="2000" dirty="0" err="1" smtClean="0"/>
              <a:t>TWiG</a:t>
            </a:r>
            <a:r>
              <a:rPr lang="en-US" sz="2000" dirty="0" smtClean="0"/>
              <a:t> to </a:t>
            </a:r>
            <a:r>
              <a:rPr lang="en-US" sz="2000" dirty="0"/>
              <a:t>be established)</a:t>
            </a:r>
          </a:p>
          <a:p>
            <a:r>
              <a:rPr lang="en-US" sz="2000" dirty="0" smtClean="0"/>
              <a:t>5.Prioritization </a:t>
            </a:r>
            <a:r>
              <a:rPr lang="en-US" sz="2000" dirty="0"/>
              <a:t>selection criteria for shelter </a:t>
            </a:r>
            <a:r>
              <a:rPr lang="en-US" sz="2000" dirty="0" smtClean="0"/>
              <a:t>upgrade </a:t>
            </a:r>
            <a:r>
              <a:rPr lang="en-US" sz="2000" dirty="0" err="1" smtClean="0"/>
              <a:t>TWiG</a:t>
            </a:r>
            <a:r>
              <a:rPr lang="en-US" sz="2000" dirty="0" smtClean="0"/>
              <a:t> (</a:t>
            </a:r>
            <a:r>
              <a:rPr lang="en-US" sz="2000" dirty="0"/>
              <a:t>led by ES/NFI </a:t>
            </a:r>
            <a:r>
              <a:rPr lang="en-US" sz="2000" dirty="0" smtClean="0"/>
              <a:t>IMO)</a:t>
            </a:r>
            <a:endParaRPr lang="en-US" sz="2000" dirty="0"/>
          </a:p>
          <a:p>
            <a:pPr marL="0" lvl="1"/>
            <a:r>
              <a:rPr lang="en-US" sz="2000" dirty="0" smtClean="0"/>
              <a:t>6.Shelter common complaint </a:t>
            </a:r>
            <a:r>
              <a:rPr lang="en-US" sz="2000" dirty="0"/>
              <a:t>and feedback </a:t>
            </a:r>
            <a:r>
              <a:rPr lang="en-US" sz="2000" dirty="0" smtClean="0"/>
              <a:t>mechanism(</a:t>
            </a:r>
            <a:r>
              <a:rPr lang="en-US" sz="2000" dirty="0" err="1" smtClean="0"/>
              <a:t>TWiG</a:t>
            </a:r>
            <a:r>
              <a:rPr lang="en-US" sz="2000" dirty="0"/>
              <a:t> </a:t>
            </a:r>
            <a:r>
              <a:rPr lang="en-US" sz="2000" dirty="0" smtClean="0"/>
              <a:t>to </a:t>
            </a:r>
            <a:r>
              <a:rPr lang="en-US" sz="2000" dirty="0"/>
              <a:t>be established</a:t>
            </a:r>
            <a:r>
              <a:rPr lang="en-US" sz="2000" dirty="0" smtClean="0"/>
              <a:t>)</a:t>
            </a:r>
            <a:r>
              <a:rPr lang="en-US" sz="2000" i="1" dirty="0"/>
              <a:t> ”</a:t>
            </a:r>
          </a:p>
          <a:p>
            <a:endParaRPr lang="en-US" sz="2000" dirty="0"/>
          </a:p>
          <a:p>
            <a:r>
              <a:rPr lang="en-US" sz="2000" dirty="0" smtClean="0">
                <a:latin typeface="Arial" charset="0"/>
              </a:rPr>
              <a:t> </a:t>
            </a:r>
            <a:endParaRPr lang="en-US" sz="2000" dirty="0">
              <a:latin typeface="Arial" charset="0"/>
            </a:endParaRPr>
          </a:p>
        </p:txBody>
      </p:sp>
    </p:spTree>
    <p:extLst>
      <p:ext uri="{BB962C8B-B14F-4D97-AF65-F5344CB8AC3E}">
        <p14:creationId xmlns:p14="http://schemas.microsoft.com/office/powerpoint/2010/main" val="17524937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Topic 1: Afghanistan Shelter Cluster (2018)</a:t>
            </a:r>
            <a:br>
              <a:rPr lang="en-US" dirty="0"/>
            </a:br>
            <a:r>
              <a:rPr lang="en-US" dirty="0"/>
              <a:t/>
            </a:r>
            <a:br>
              <a:rPr lang="en-US" dirty="0"/>
            </a:br>
            <a:r>
              <a:rPr lang="en-US" dirty="0"/>
              <a:t> </a:t>
            </a:r>
          </a:p>
        </p:txBody>
      </p:sp>
      <p:sp>
        <p:nvSpPr>
          <p:cNvPr id="3" name="Content Placeholder 2"/>
          <p:cNvSpPr>
            <a:spLocks noGrp="1"/>
          </p:cNvSpPr>
          <p:nvPr>
            <p:ph idx="1"/>
          </p:nvPr>
        </p:nvSpPr>
        <p:spPr>
          <a:xfrm>
            <a:off x="609600" y="1417638"/>
            <a:ext cx="10972800" cy="4525963"/>
          </a:xfrm>
        </p:spPr>
        <p:txBody>
          <a:bodyPr>
            <a:noAutofit/>
          </a:bodyPr>
          <a:lstStyle/>
          <a:p>
            <a:pPr marL="0" indent="0">
              <a:buNone/>
            </a:pPr>
            <a:r>
              <a:rPr lang="en-US" sz="1800" dirty="0" smtClean="0">
                <a:latin typeface="Arial" charset="0"/>
              </a:rPr>
              <a:t>“</a:t>
            </a:r>
            <a:r>
              <a:rPr lang="en-US" sz="1800" dirty="0" smtClean="0"/>
              <a:t>Intervention Types</a:t>
            </a:r>
          </a:p>
          <a:p>
            <a:pPr marL="0" indent="0">
              <a:buNone/>
            </a:pPr>
            <a:r>
              <a:rPr lang="en-US" sz="1800" dirty="0" err="1" smtClean="0"/>
              <a:t>a.Provision</a:t>
            </a:r>
            <a:r>
              <a:rPr lang="en-US" sz="1800" dirty="0" smtClean="0"/>
              <a:t> </a:t>
            </a:r>
            <a:r>
              <a:rPr lang="en-US" sz="1800" dirty="0"/>
              <a:t>of </a:t>
            </a:r>
            <a:r>
              <a:rPr lang="en-US" sz="1800" dirty="0" smtClean="0"/>
              <a:t>Non-Food Items: The </a:t>
            </a:r>
            <a:r>
              <a:rPr lang="en-US" sz="1800" dirty="0"/>
              <a:t>cluster will provide the full NFIs in line with </a:t>
            </a:r>
            <a:r>
              <a:rPr lang="en-US" sz="1800" dirty="0" smtClean="0"/>
              <a:t>the standard </a:t>
            </a:r>
            <a:r>
              <a:rPr lang="en-US" sz="1800" dirty="0"/>
              <a:t>package either in cash ($85) or in kind to identified </a:t>
            </a:r>
            <a:r>
              <a:rPr lang="en-US" sz="1800" dirty="0" smtClean="0"/>
              <a:t>vulnerable peoples affected </a:t>
            </a:r>
            <a:r>
              <a:rPr lang="en-US" sz="1800" dirty="0"/>
              <a:t>by new emergencies including returnees from </a:t>
            </a:r>
            <a:r>
              <a:rPr lang="en-US" sz="1800" dirty="0" err="1" smtClean="0"/>
              <a:t>neighbouring</a:t>
            </a:r>
            <a:r>
              <a:rPr lang="en-US" sz="1800" dirty="0"/>
              <a:t> </a:t>
            </a:r>
            <a:r>
              <a:rPr lang="en-US" sz="1800" dirty="0" smtClean="0"/>
              <a:t>countries </a:t>
            </a:r>
            <a:r>
              <a:rPr lang="en-US" sz="1800" dirty="0"/>
              <a:t>based on needs assessments. The provision of the full package will ensure </a:t>
            </a:r>
            <a:r>
              <a:rPr lang="en-US" sz="1800" dirty="0" smtClean="0"/>
              <a:t>harmonization</a:t>
            </a:r>
            <a:r>
              <a:rPr lang="mr-IN" sz="1800" dirty="0" smtClean="0"/>
              <a:t>…</a:t>
            </a:r>
            <a:endParaRPr lang="de-DE" sz="1800" dirty="0" smtClean="0"/>
          </a:p>
          <a:p>
            <a:pPr marL="0" indent="0">
              <a:buNone/>
            </a:pPr>
            <a:r>
              <a:rPr lang="de-DE" sz="1800" dirty="0" err="1" smtClean="0"/>
              <a:t>b.Provision</a:t>
            </a:r>
            <a:r>
              <a:rPr lang="de-DE" sz="1800" dirty="0" smtClean="0"/>
              <a:t> </a:t>
            </a:r>
            <a:r>
              <a:rPr lang="de-DE" sz="1800" dirty="0" err="1"/>
              <a:t>of</a:t>
            </a:r>
            <a:r>
              <a:rPr lang="de-DE" sz="1800" dirty="0"/>
              <a:t> Emergency </a:t>
            </a:r>
            <a:r>
              <a:rPr lang="de-DE" sz="1800" dirty="0" err="1" smtClean="0"/>
              <a:t>ShelterFollowing</a:t>
            </a:r>
            <a:r>
              <a:rPr lang="de-DE" sz="1800" dirty="0" smtClean="0"/>
              <a:t> </a:t>
            </a:r>
            <a:r>
              <a:rPr lang="de-DE" sz="1800" dirty="0"/>
              <a:t>rapid </a:t>
            </a:r>
            <a:r>
              <a:rPr lang="de-DE" sz="1800" dirty="0" err="1"/>
              <a:t>assessments</a:t>
            </a:r>
            <a:r>
              <a:rPr lang="de-DE" sz="1800" dirty="0"/>
              <a:t> </a:t>
            </a:r>
            <a:r>
              <a:rPr lang="de-DE" sz="1800" dirty="0" err="1"/>
              <a:t>through</a:t>
            </a:r>
            <a:r>
              <a:rPr lang="de-DE" sz="1800" dirty="0"/>
              <a:t> </a:t>
            </a:r>
            <a:r>
              <a:rPr lang="de-DE" sz="1800" dirty="0" smtClean="0"/>
              <a:t>inter-cluster </a:t>
            </a:r>
            <a:r>
              <a:rPr lang="de-DE" sz="1800" dirty="0" err="1"/>
              <a:t>or</a:t>
            </a:r>
            <a:r>
              <a:rPr lang="de-DE" sz="1800" dirty="0"/>
              <a:t> </a:t>
            </a:r>
            <a:r>
              <a:rPr lang="de-DE" sz="1800" dirty="0" err="1"/>
              <a:t>cluster</a:t>
            </a:r>
            <a:r>
              <a:rPr lang="de-DE" sz="1800" dirty="0"/>
              <a:t> </a:t>
            </a:r>
            <a:r>
              <a:rPr lang="de-DE" sz="1800" dirty="0" err="1"/>
              <a:t>specific</a:t>
            </a:r>
            <a:r>
              <a:rPr lang="de-DE" sz="1800" dirty="0"/>
              <a:t> </a:t>
            </a:r>
            <a:r>
              <a:rPr lang="de-DE" sz="1800" dirty="0" err="1"/>
              <a:t>assessment</a:t>
            </a:r>
            <a:r>
              <a:rPr lang="de-DE" sz="1800" dirty="0"/>
              <a:t> </a:t>
            </a:r>
            <a:r>
              <a:rPr lang="de-DE" sz="1800" dirty="0" err="1"/>
              <a:t>of</a:t>
            </a:r>
            <a:r>
              <a:rPr lang="de-DE" sz="1800" dirty="0"/>
              <a:t> a </a:t>
            </a:r>
            <a:r>
              <a:rPr lang="de-DE" sz="1800" dirty="0" err="1"/>
              <a:t>new</a:t>
            </a:r>
            <a:r>
              <a:rPr lang="de-DE" sz="1800" dirty="0"/>
              <a:t> </a:t>
            </a:r>
            <a:r>
              <a:rPr lang="de-DE" sz="1800" dirty="0" err="1"/>
              <a:t>emergency</a:t>
            </a:r>
            <a:r>
              <a:rPr lang="de-DE" sz="1800" dirty="0"/>
              <a:t> </a:t>
            </a:r>
            <a:r>
              <a:rPr lang="de-DE" sz="1800" dirty="0" err="1"/>
              <a:t>situation</a:t>
            </a:r>
            <a:r>
              <a:rPr lang="de-DE" sz="1800" dirty="0"/>
              <a:t> </a:t>
            </a:r>
            <a:r>
              <a:rPr lang="de-DE" sz="1800" dirty="0" err="1"/>
              <a:t>caused</a:t>
            </a:r>
            <a:r>
              <a:rPr lang="de-DE" sz="1800" dirty="0"/>
              <a:t> </a:t>
            </a:r>
            <a:r>
              <a:rPr lang="de-DE" sz="1800" dirty="0" err="1" smtClean="0"/>
              <a:t>by</a:t>
            </a:r>
            <a:r>
              <a:rPr lang="de-DE" sz="1800" dirty="0" smtClean="0"/>
              <a:t> </a:t>
            </a:r>
            <a:r>
              <a:rPr lang="de-DE" sz="1800" dirty="0" err="1" smtClean="0"/>
              <a:t>conflicts</a:t>
            </a:r>
            <a:r>
              <a:rPr lang="de-DE" sz="1800" dirty="0"/>
              <a:t>, </a:t>
            </a:r>
            <a:r>
              <a:rPr lang="de-DE" sz="1800" dirty="0" err="1"/>
              <a:t>natural</a:t>
            </a:r>
            <a:r>
              <a:rPr lang="de-DE" sz="1800" dirty="0"/>
              <a:t> </a:t>
            </a:r>
            <a:r>
              <a:rPr lang="de-DE" sz="1800" dirty="0" err="1"/>
              <a:t>disasters</a:t>
            </a:r>
            <a:r>
              <a:rPr lang="de-DE" sz="1800" dirty="0"/>
              <a:t> </a:t>
            </a:r>
            <a:r>
              <a:rPr lang="de-DE" sz="1800" dirty="0" err="1"/>
              <a:t>and</a:t>
            </a:r>
            <a:r>
              <a:rPr lang="de-DE" sz="1800" dirty="0"/>
              <a:t> </a:t>
            </a:r>
            <a:r>
              <a:rPr lang="de-DE" sz="1800" dirty="0" err="1"/>
              <a:t>returns</a:t>
            </a:r>
            <a:r>
              <a:rPr lang="de-DE" sz="1800" dirty="0"/>
              <a:t> </a:t>
            </a:r>
            <a:r>
              <a:rPr lang="de-DE" sz="1800" dirty="0" err="1"/>
              <a:t>from</a:t>
            </a:r>
            <a:r>
              <a:rPr lang="de-DE" sz="1800" dirty="0"/>
              <a:t> </a:t>
            </a:r>
            <a:r>
              <a:rPr lang="de-DE" sz="1800" dirty="0" err="1" smtClean="0"/>
              <a:t>neighbouring</a:t>
            </a:r>
            <a:r>
              <a:rPr lang="de-DE" sz="1800" dirty="0" smtClean="0"/>
              <a:t> countries</a:t>
            </a:r>
            <a:r>
              <a:rPr lang="de-DE" sz="1800" dirty="0"/>
              <a:t>, </a:t>
            </a:r>
            <a:r>
              <a:rPr lang="de-DE" sz="1800" dirty="0" err="1"/>
              <a:t>the</a:t>
            </a:r>
            <a:r>
              <a:rPr lang="de-DE" sz="1800" dirty="0"/>
              <a:t> </a:t>
            </a:r>
            <a:r>
              <a:rPr lang="de-DE" sz="1800" dirty="0" err="1"/>
              <a:t>cluster</a:t>
            </a:r>
            <a:r>
              <a:rPr lang="de-DE" sz="1800" dirty="0"/>
              <a:t> </a:t>
            </a:r>
            <a:r>
              <a:rPr lang="de-DE" sz="1800" dirty="0" smtClean="0"/>
              <a:t>will </a:t>
            </a:r>
            <a:r>
              <a:rPr lang="de-DE" sz="1800" dirty="0" err="1"/>
              <a:t>provide</a:t>
            </a:r>
            <a:r>
              <a:rPr lang="de-DE" sz="1800" dirty="0"/>
              <a:t> </a:t>
            </a:r>
            <a:r>
              <a:rPr lang="de-DE" sz="1800" dirty="0" err="1"/>
              <a:t>the</a:t>
            </a:r>
            <a:r>
              <a:rPr lang="de-DE" sz="1800" dirty="0"/>
              <a:t> </a:t>
            </a:r>
            <a:r>
              <a:rPr lang="de-DE" sz="1800" dirty="0" err="1"/>
              <a:t>full</a:t>
            </a:r>
            <a:r>
              <a:rPr lang="de-DE" sz="1800" dirty="0"/>
              <a:t> </a:t>
            </a:r>
            <a:r>
              <a:rPr lang="de-DE" sz="1800" dirty="0" err="1"/>
              <a:t>package</a:t>
            </a:r>
            <a:r>
              <a:rPr lang="de-DE" sz="1800" dirty="0"/>
              <a:t> </a:t>
            </a:r>
            <a:r>
              <a:rPr lang="de-DE" sz="1800" dirty="0" err="1" smtClean="0"/>
              <a:t>of</a:t>
            </a:r>
            <a:r>
              <a:rPr lang="de-DE" sz="1800" dirty="0"/>
              <a:t> </a:t>
            </a:r>
            <a:r>
              <a:rPr lang="de-DE" sz="1800" dirty="0" err="1" smtClean="0"/>
              <a:t>emergency</a:t>
            </a:r>
            <a:r>
              <a:rPr lang="de-DE" sz="1800" dirty="0" smtClean="0"/>
              <a:t> </a:t>
            </a:r>
            <a:r>
              <a:rPr lang="de-DE" sz="1800" dirty="0" err="1"/>
              <a:t>shelter</a:t>
            </a:r>
            <a:r>
              <a:rPr lang="de-DE" sz="1800" dirty="0"/>
              <a:t> </a:t>
            </a:r>
            <a:r>
              <a:rPr lang="de-DE" sz="1800" dirty="0" err="1"/>
              <a:t>either</a:t>
            </a:r>
            <a:r>
              <a:rPr lang="de-DE" sz="1800" dirty="0"/>
              <a:t> </a:t>
            </a:r>
            <a:r>
              <a:rPr lang="de-DE" sz="1800" dirty="0" smtClean="0"/>
              <a:t>in cash </a:t>
            </a:r>
            <a:r>
              <a:rPr lang="de-DE" sz="1800" dirty="0" err="1"/>
              <a:t>for</a:t>
            </a:r>
            <a:r>
              <a:rPr lang="de-DE" sz="1800" dirty="0"/>
              <a:t> </a:t>
            </a:r>
            <a:r>
              <a:rPr lang="de-DE" sz="1800" dirty="0" err="1"/>
              <a:t>rent</a:t>
            </a:r>
            <a:r>
              <a:rPr lang="de-DE" sz="1800" dirty="0"/>
              <a:t> (</a:t>
            </a:r>
            <a:r>
              <a:rPr lang="de-DE" sz="1800" dirty="0" err="1"/>
              <a:t>maximum</a:t>
            </a:r>
            <a:r>
              <a:rPr lang="de-DE" sz="1800" dirty="0"/>
              <a:t> $75 per </a:t>
            </a:r>
            <a:r>
              <a:rPr lang="de-DE" sz="1800" dirty="0" err="1"/>
              <a:t>month</a:t>
            </a:r>
            <a:r>
              <a:rPr lang="de-DE" sz="1800" dirty="0"/>
              <a:t>) </a:t>
            </a:r>
            <a:r>
              <a:rPr lang="de-DE" sz="1800" dirty="0" err="1"/>
              <a:t>for</a:t>
            </a:r>
            <a:r>
              <a:rPr lang="de-DE" sz="1800" dirty="0"/>
              <a:t> </a:t>
            </a:r>
            <a:r>
              <a:rPr lang="de-DE" sz="1800" dirty="0" err="1"/>
              <a:t>three</a:t>
            </a:r>
            <a:r>
              <a:rPr lang="de-DE" sz="1800" dirty="0"/>
              <a:t> </a:t>
            </a:r>
            <a:r>
              <a:rPr lang="de-DE" sz="1800" dirty="0" err="1"/>
              <a:t>months</a:t>
            </a:r>
            <a:r>
              <a:rPr lang="de-DE" sz="1800" dirty="0"/>
              <a:t> in </a:t>
            </a:r>
            <a:r>
              <a:rPr lang="de-DE" sz="1800" dirty="0" err="1" smtClean="0"/>
              <a:t>one</a:t>
            </a:r>
            <a:r>
              <a:rPr lang="de-DE" sz="1800" dirty="0" smtClean="0"/>
              <a:t> </a:t>
            </a:r>
            <a:r>
              <a:rPr lang="de-DE" sz="1800" dirty="0" err="1"/>
              <a:t>to</a:t>
            </a:r>
            <a:r>
              <a:rPr lang="de-DE" sz="1800" dirty="0"/>
              <a:t> </a:t>
            </a:r>
            <a:r>
              <a:rPr lang="de-DE" sz="1800" dirty="0" err="1" smtClean="0"/>
              <a:t>three</a:t>
            </a:r>
            <a:r>
              <a:rPr lang="de-DE" sz="1800" dirty="0" smtClean="0"/>
              <a:t> </a:t>
            </a:r>
            <a:r>
              <a:rPr lang="de-DE" sz="1800" dirty="0"/>
              <a:t> </a:t>
            </a:r>
            <a:r>
              <a:rPr lang="de-DE" sz="1800" dirty="0" err="1" smtClean="0"/>
              <a:t>instalments</a:t>
            </a:r>
            <a:r>
              <a:rPr lang="de-DE" sz="1800" dirty="0"/>
              <a:t> </a:t>
            </a:r>
            <a:r>
              <a:rPr lang="de-DE" sz="1800" dirty="0" err="1" smtClean="0"/>
              <a:t>or</a:t>
            </a:r>
            <a:r>
              <a:rPr lang="de-DE" sz="1800" dirty="0" smtClean="0"/>
              <a:t> </a:t>
            </a:r>
            <a:r>
              <a:rPr lang="de-DE" sz="1800" dirty="0" err="1"/>
              <a:t>provide</a:t>
            </a:r>
            <a:r>
              <a:rPr lang="de-DE" sz="1800" dirty="0"/>
              <a:t> a </a:t>
            </a:r>
            <a:r>
              <a:rPr lang="de-DE" sz="1800" dirty="0" err="1"/>
              <a:t>one</a:t>
            </a:r>
            <a:r>
              <a:rPr lang="de-DE" sz="1800" dirty="0"/>
              <a:t> off </a:t>
            </a:r>
            <a:r>
              <a:rPr lang="de-DE" sz="1800" dirty="0" err="1"/>
              <a:t>emergency</a:t>
            </a:r>
            <a:r>
              <a:rPr lang="de-DE" sz="1800" dirty="0"/>
              <a:t> </a:t>
            </a:r>
            <a:r>
              <a:rPr lang="de-DE" sz="1800" dirty="0" err="1"/>
              <a:t>shelter</a:t>
            </a:r>
            <a:r>
              <a:rPr lang="de-DE" sz="1800" dirty="0"/>
              <a:t> </a:t>
            </a:r>
            <a:r>
              <a:rPr lang="de-DE" sz="1800" dirty="0" err="1"/>
              <a:t>kit</a:t>
            </a:r>
            <a:r>
              <a:rPr lang="de-DE" sz="1800" dirty="0"/>
              <a:t> (</a:t>
            </a:r>
            <a:r>
              <a:rPr lang="de-DE" sz="1800" dirty="0" err="1"/>
              <a:t>tent</a:t>
            </a:r>
            <a:r>
              <a:rPr lang="de-DE" sz="1800" dirty="0"/>
              <a:t> + 2 </a:t>
            </a:r>
            <a:r>
              <a:rPr lang="de-DE" sz="1800" dirty="0" err="1" smtClean="0"/>
              <a:t>tarps</a:t>
            </a:r>
            <a:r>
              <a:rPr lang="de-DE" sz="1800" dirty="0"/>
              <a:t>) </a:t>
            </a:r>
            <a:r>
              <a:rPr lang="de-DE" sz="1800" dirty="0" err="1"/>
              <a:t>to</a:t>
            </a:r>
            <a:r>
              <a:rPr lang="de-DE" sz="1800" dirty="0"/>
              <a:t> </a:t>
            </a:r>
            <a:r>
              <a:rPr lang="de-DE" sz="1800" dirty="0" err="1"/>
              <a:t>the</a:t>
            </a:r>
            <a:r>
              <a:rPr lang="de-DE" sz="1800" dirty="0"/>
              <a:t> </a:t>
            </a:r>
            <a:r>
              <a:rPr lang="de-DE" sz="1800" dirty="0" err="1"/>
              <a:t>most</a:t>
            </a:r>
            <a:r>
              <a:rPr lang="de-DE" sz="1800" dirty="0"/>
              <a:t> vulnerable </a:t>
            </a:r>
            <a:r>
              <a:rPr lang="de-DE" sz="1800" dirty="0" err="1"/>
              <a:t>families</a:t>
            </a:r>
            <a:r>
              <a:rPr lang="de-DE" sz="1800" dirty="0"/>
              <a:t> </a:t>
            </a:r>
            <a:r>
              <a:rPr lang="de-DE" sz="1800" dirty="0" err="1"/>
              <a:t>depending</a:t>
            </a:r>
            <a:r>
              <a:rPr lang="de-DE" sz="1800" dirty="0"/>
              <a:t> on </a:t>
            </a:r>
            <a:r>
              <a:rPr lang="de-DE" sz="1800" dirty="0" err="1"/>
              <a:t>market</a:t>
            </a:r>
            <a:r>
              <a:rPr lang="de-DE" sz="1800" dirty="0"/>
              <a:t> </a:t>
            </a:r>
            <a:r>
              <a:rPr lang="de-DE" sz="1800" dirty="0" err="1"/>
              <a:t>and</a:t>
            </a:r>
            <a:r>
              <a:rPr lang="de-DE" sz="1800" dirty="0"/>
              <a:t> </a:t>
            </a:r>
            <a:r>
              <a:rPr lang="de-DE" sz="1800" dirty="0" err="1"/>
              <a:t>other</a:t>
            </a:r>
            <a:r>
              <a:rPr lang="de-DE" sz="1800" dirty="0"/>
              <a:t> </a:t>
            </a:r>
            <a:r>
              <a:rPr lang="de-DE" sz="1800" dirty="0" err="1"/>
              <a:t>factors</a:t>
            </a:r>
            <a:r>
              <a:rPr lang="de-DE" sz="1800" dirty="0"/>
              <a:t>. (</a:t>
            </a:r>
            <a:r>
              <a:rPr lang="de-DE" sz="1800" dirty="0" err="1"/>
              <a:t>Refer</a:t>
            </a:r>
            <a:r>
              <a:rPr lang="de-DE" sz="1800" dirty="0"/>
              <a:t> </a:t>
            </a:r>
            <a:r>
              <a:rPr lang="de-DE" sz="1800" dirty="0" err="1"/>
              <a:t>to</a:t>
            </a:r>
            <a:r>
              <a:rPr lang="de-DE" sz="1800" dirty="0"/>
              <a:t> </a:t>
            </a:r>
            <a:r>
              <a:rPr lang="de-DE" sz="1800" dirty="0" err="1"/>
              <a:t>the</a:t>
            </a:r>
            <a:r>
              <a:rPr lang="de-DE" sz="1800" dirty="0"/>
              <a:t> </a:t>
            </a:r>
            <a:r>
              <a:rPr lang="de-DE" sz="1800" dirty="0" err="1"/>
              <a:t>guidelines</a:t>
            </a:r>
            <a:r>
              <a:rPr lang="de-DE" sz="1800" dirty="0"/>
              <a:t> on cash </a:t>
            </a:r>
            <a:r>
              <a:rPr lang="de-DE" sz="1800" dirty="0" err="1"/>
              <a:t>for</a:t>
            </a:r>
            <a:r>
              <a:rPr lang="de-DE" sz="1800" dirty="0"/>
              <a:t> </a:t>
            </a:r>
            <a:r>
              <a:rPr lang="de-DE" sz="1800" dirty="0" err="1" smtClean="0"/>
              <a:t>rent</a:t>
            </a:r>
            <a:r>
              <a:rPr lang="de-DE" sz="1800" dirty="0" smtClean="0"/>
              <a:t>). </a:t>
            </a:r>
            <a:r>
              <a:rPr lang="de-DE" sz="1800" dirty="0"/>
              <a:t>Rental </a:t>
            </a:r>
            <a:r>
              <a:rPr lang="de-DE" sz="1800" dirty="0" err="1"/>
              <a:t>assistance</a:t>
            </a:r>
            <a:r>
              <a:rPr lang="de-DE" sz="1800" dirty="0"/>
              <a:t> </a:t>
            </a:r>
            <a:r>
              <a:rPr lang="de-DE" sz="1800" dirty="0" err="1"/>
              <a:t>for</a:t>
            </a:r>
            <a:r>
              <a:rPr lang="de-DE" sz="1800" dirty="0"/>
              <a:t> </a:t>
            </a:r>
            <a:r>
              <a:rPr lang="de-DE" sz="1800" dirty="0" err="1"/>
              <a:t>less</a:t>
            </a:r>
            <a:r>
              <a:rPr lang="de-DE" sz="1800" dirty="0"/>
              <a:t> </a:t>
            </a:r>
            <a:r>
              <a:rPr lang="de-DE" sz="1800" dirty="0" err="1"/>
              <a:t>than</a:t>
            </a:r>
            <a:r>
              <a:rPr lang="de-DE" sz="1800" dirty="0"/>
              <a:t> </a:t>
            </a:r>
            <a:r>
              <a:rPr lang="de-DE" sz="1800" dirty="0" err="1"/>
              <a:t>three</a:t>
            </a:r>
            <a:r>
              <a:rPr lang="de-DE" sz="1800" dirty="0"/>
              <a:t> </a:t>
            </a:r>
            <a:r>
              <a:rPr lang="de-DE" sz="1800" dirty="0" err="1"/>
              <a:t>months</a:t>
            </a:r>
            <a:r>
              <a:rPr lang="de-DE" sz="1800" dirty="0"/>
              <a:t> </a:t>
            </a:r>
            <a:r>
              <a:rPr lang="de-DE" sz="1800" dirty="0" err="1"/>
              <a:t>cannot</a:t>
            </a:r>
            <a:r>
              <a:rPr lang="de-DE" sz="1800" dirty="0"/>
              <a:t> </a:t>
            </a:r>
            <a:r>
              <a:rPr lang="de-DE" sz="1800" dirty="0" err="1"/>
              <a:t>be</a:t>
            </a:r>
            <a:r>
              <a:rPr lang="de-DE" sz="1800" dirty="0"/>
              <a:t> </a:t>
            </a:r>
            <a:r>
              <a:rPr lang="de-DE" sz="1800" dirty="0" err="1"/>
              <a:t>considered</a:t>
            </a:r>
            <a:r>
              <a:rPr lang="de-DE" sz="1800" dirty="0"/>
              <a:t> </a:t>
            </a:r>
            <a:r>
              <a:rPr lang="de-DE" sz="1800" dirty="0" err="1"/>
              <a:t>as</a:t>
            </a:r>
            <a:r>
              <a:rPr lang="de-DE" sz="1800" dirty="0"/>
              <a:t> a </a:t>
            </a:r>
            <a:r>
              <a:rPr lang="de-DE" sz="1800" dirty="0" err="1"/>
              <a:t>standard</a:t>
            </a:r>
            <a:r>
              <a:rPr lang="de-DE" sz="1800" dirty="0"/>
              <a:t> </a:t>
            </a:r>
            <a:r>
              <a:rPr lang="de-DE" sz="1800" dirty="0" err="1" smtClean="0"/>
              <a:t>response</a:t>
            </a:r>
            <a:r>
              <a:rPr lang="de-DE" sz="1800" dirty="0" smtClean="0"/>
              <a:t>. Cash </a:t>
            </a:r>
            <a:r>
              <a:rPr lang="de-DE" sz="1800" dirty="0" err="1"/>
              <a:t>for</a:t>
            </a:r>
            <a:r>
              <a:rPr lang="de-DE" sz="1800" dirty="0"/>
              <a:t> </a:t>
            </a:r>
            <a:r>
              <a:rPr lang="de-DE" sz="1800" dirty="0" err="1"/>
              <a:t>Rent</a:t>
            </a:r>
            <a:r>
              <a:rPr lang="de-DE" sz="1800" dirty="0"/>
              <a:t> </a:t>
            </a:r>
            <a:r>
              <a:rPr lang="de-DE" sz="1800" dirty="0" err="1"/>
              <a:t>for</a:t>
            </a:r>
            <a:r>
              <a:rPr lang="de-DE" sz="1800" dirty="0"/>
              <a:t> </a:t>
            </a:r>
            <a:r>
              <a:rPr lang="de-DE" sz="1800" dirty="0" err="1"/>
              <a:t>more</a:t>
            </a:r>
            <a:r>
              <a:rPr lang="de-DE" sz="1800" dirty="0"/>
              <a:t> </a:t>
            </a:r>
            <a:r>
              <a:rPr lang="de-DE" sz="1800" dirty="0" err="1"/>
              <a:t>than</a:t>
            </a:r>
            <a:r>
              <a:rPr lang="de-DE" sz="1800" dirty="0"/>
              <a:t> </a:t>
            </a:r>
            <a:r>
              <a:rPr lang="de-DE" sz="1800" dirty="0" err="1"/>
              <a:t>three</a:t>
            </a:r>
            <a:r>
              <a:rPr lang="de-DE" sz="1800" dirty="0"/>
              <a:t> </a:t>
            </a:r>
            <a:r>
              <a:rPr lang="de-DE" sz="1800" dirty="0" err="1"/>
              <a:t>months</a:t>
            </a:r>
            <a:r>
              <a:rPr lang="de-DE" sz="1800" dirty="0"/>
              <a:t> will </a:t>
            </a:r>
            <a:r>
              <a:rPr lang="de-DE" sz="1800" dirty="0" err="1"/>
              <a:t>be</a:t>
            </a:r>
            <a:r>
              <a:rPr lang="de-DE" sz="1800" dirty="0"/>
              <a:t> </a:t>
            </a:r>
            <a:r>
              <a:rPr lang="de-DE" sz="1800" dirty="0" err="1"/>
              <a:t>considered</a:t>
            </a:r>
            <a:r>
              <a:rPr lang="de-DE" sz="1800" dirty="0"/>
              <a:t> </a:t>
            </a:r>
            <a:r>
              <a:rPr lang="de-DE" sz="1800" dirty="0" err="1"/>
              <a:t>under</a:t>
            </a:r>
            <a:r>
              <a:rPr lang="de-DE" sz="1800" dirty="0"/>
              <a:t> </a:t>
            </a:r>
            <a:r>
              <a:rPr lang="de-DE" sz="1800" dirty="0" err="1"/>
              <a:t>the</a:t>
            </a:r>
            <a:r>
              <a:rPr lang="de-DE" sz="1800" dirty="0"/>
              <a:t> Cash Plus / </a:t>
            </a:r>
            <a:r>
              <a:rPr lang="de-DE" sz="1800" dirty="0" err="1"/>
              <a:t>Transitional</a:t>
            </a:r>
            <a:r>
              <a:rPr lang="de-DE" sz="1800" dirty="0"/>
              <a:t> </a:t>
            </a:r>
            <a:r>
              <a:rPr lang="de-DE" sz="1800" dirty="0" err="1"/>
              <a:t>Shelter</a:t>
            </a:r>
            <a:r>
              <a:rPr lang="de-DE" sz="1800" dirty="0"/>
              <a:t> </a:t>
            </a:r>
            <a:r>
              <a:rPr lang="de-DE" sz="1800" dirty="0" err="1" smtClean="0"/>
              <a:t>modality</a:t>
            </a:r>
            <a:r>
              <a:rPr lang="de-DE" sz="1800" dirty="0" smtClean="0"/>
              <a:t>“</a:t>
            </a:r>
          </a:p>
          <a:p>
            <a:pPr marL="0" indent="0">
              <a:buNone/>
            </a:pPr>
            <a:endParaRPr lang="de-DE" sz="1800" dirty="0" smtClean="0"/>
          </a:p>
          <a:p>
            <a:pPr marL="0" indent="0">
              <a:buNone/>
            </a:pPr>
            <a:r>
              <a:rPr lang="en-US" sz="1800" dirty="0" smtClean="0">
                <a:latin typeface="Arial" charset="0"/>
              </a:rPr>
              <a:t>“</a:t>
            </a:r>
            <a:r>
              <a:rPr lang="mr-IN" sz="1800" dirty="0" smtClean="0">
                <a:latin typeface="Arial" charset="0"/>
              </a:rPr>
              <a:t>…</a:t>
            </a:r>
            <a:r>
              <a:rPr lang="en-US" sz="1800" dirty="0"/>
              <a:t> Cash for </a:t>
            </a:r>
            <a:r>
              <a:rPr lang="en-US" sz="1800" dirty="0" smtClean="0"/>
              <a:t>Rent (CFR) can </a:t>
            </a:r>
            <a:r>
              <a:rPr lang="en-US" sz="1800" dirty="0"/>
              <a:t>be considered </a:t>
            </a:r>
            <a:r>
              <a:rPr lang="en-US" sz="1800" dirty="0" smtClean="0"/>
              <a:t>as </a:t>
            </a:r>
            <a:r>
              <a:rPr lang="en-US" sz="1800" dirty="0"/>
              <a:t>a Transitional Shelter </a:t>
            </a:r>
            <a:r>
              <a:rPr lang="en-US" sz="1800" dirty="0" err="1"/>
              <a:t>Programme</a:t>
            </a:r>
            <a:r>
              <a:rPr lang="en-US" sz="1800" dirty="0"/>
              <a:t>. When using CFR as a strategy to support affected families to </a:t>
            </a:r>
            <a:r>
              <a:rPr lang="en-US" sz="1800" dirty="0" smtClean="0"/>
              <a:t>establish </a:t>
            </a:r>
            <a:r>
              <a:rPr lang="en-US" sz="1800" dirty="0"/>
              <a:t>or </a:t>
            </a:r>
            <a:r>
              <a:rPr lang="en-US" sz="1800" dirty="0" smtClean="0"/>
              <a:t>re-establish livelihoods, the </a:t>
            </a:r>
            <a:r>
              <a:rPr lang="en-US" sz="1800" dirty="0"/>
              <a:t>rented housing unit should </a:t>
            </a:r>
            <a:r>
              <a:rPr lang="en-US" sz="1800" dirty="0" smtClean="0"/>
              <a:t>meet</a:t>
            </a:r>
            <a:r>
              <a:rPr lang="en-US" sz="1800" dirty="0"/>
              <a:t> </a:t>
            </a:r>
            <a:r>
              <a:rPr lang="en-US" sz="1800" dirty="0" smtClean="0"/>
              <a:t>minimum technical </a:t>
            </a:r>
            <a:r>
              <a:rPr lang="en-US" sz="1800" dirty="0"/>
              <a:t>standards </a:t>
            </a:r>
            <a:r>
              <a:rPr lang="en-US" sz="1800" dirty="0" smtClean="0"/>
              <a:t>and internal </a:t>
            </a:r>
            <a:r>
              <a:rPr lang="en-US" sz="1800" dirty="0"/>
              <a:t>or external referrals </a:t>
            </a:r>
            <a:r>
              <a:rPr lang="en-US" sz="1800" dirty="0" smtClean="0"/>
              <a:t>to livelihoods </a:t>
            </a:r>
            <a:r>
              <a:rPr lang="en-US" sz="1800" dirty="0"/>
              <a:t>initiatives </a:t>
            </a:r>
            <a:r>
              <a:rPr lang="en-US" sz="1800" dirty="0" smtClean="0"/>
              <a:t>should be also explored(often </a:t>
            </a:r>
            <a:r>
              <a:rPr lang="en-US" sz="1800" dirty="0"/>
              <a:t>referred as Cash Plus</a:t>
            </a:r>
            <a:r>
              <a:rPr lang="en-US" sz="1800" dirty="0" smtClean="0"/>
              <a:t>).” </a:t>
            </a:r>
            <a:endParaRPr lang="en-US" sz="1800" dirty="0"/>
          </a:p>
        </p:txBody>
      </p:sp>
      <p:sp>
        <p:nvSpPr>
          <p:cNvPr id="4" name="Slide Number Placeholder 3"/>
          <p:cNvSpPr>
            <a:spLocks noGrp="1"/>
          </p:cNvSpPr>
          <p:nvPr>
            <p:ph type="sldNum" sz="quarter" idx="12"/>
          </p:nvPr>
        </p:nvSpPr>
        <p:spPr/>
        <p:txBody>
          <a:bodyPr/>
          <a:lstStyle/>
          <a:p>
            <a:fld id="{1327C452-0D12-48F3-BB65-BBA3E6350F2C}" type="slidenum">
              <a:rPr lang="en-GB" smtClean="0"/>
              <a:t>23</a:t>
            </a:fld>
            <a:endParaRPr lang="en-GB"/>
          </a:p>
        </p:txBody>
      </p:sp>
    </p:spTree>
    <p:extLst>
      <p:ext uri="{BB962C8B-B14F-4D97-AF65-F5344CB8AC3E}">
        <p14:creationId xmlns:p14="http://schemas.microsoft.com/office/powerpoint/2010/main" val="8562841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7128" y="274638"/>
            <a:ext cx="11315272" cy="1143000"/>
          </a:xfrm>
        </p:spPr>
        <p:txBody>
          <a:bodyPr>
            <a:normAutofit fontScale="90000"/>
          </a:bodyPr>
          <a:lstStyle/>
          <a:p>
            <a:r>
              <a:rPr lang="en-US" dirty="0"/>
              <a:t>Topic 1</a:t>
            </a:r>
            <a:r>
              <a:rPr lang="en-US"/>
              <a:t>: </a:t>
            </a:r>
            <a:r>
              <a:rPr lang="en-US" smtClean="0"/>
              <a:t>Shelter Cluster SWNW Cameroon(2018</a:t>
            </a:r>
            <a:r>
              <a:rPr lang="en-US" dirty="0"/>
              <a:t>)</a:t>
            </a:r>
            <a:br>
              <a:rPr lang="en-US" dirty="0"/>
            </a:br>
            <a:r>
              <a:rPr lang="en-US" dirty="0"/>
              <a:t/>
            </a:r>
            <a:br>
              <a:rPr lang="en-US" dirty="0"/>
            </a:br>
            <a:r>
              <a:rPr lang="en-US" dirty="0"/>
              <a:t> </a:t>
            </a:r>
          </a:p>
        </p:txBody>
      </p:sp>
      <p:sp>
        <p:nvSpPr>
          <p:cNvPr id="3" name="Content Placeholder 2"/>
          <p:cNvSpPr>
            <a:spLocks noGrp="1"/>
          </p:cNvSpPr>
          <p:nvPr>
            <p:ph idx="1"/>
          </p:nvPr>
        </p:nvSpPr>
        <p:spPr>
          <a:xfrm>
            <a:off x="609600" y="1417638"/>
            <a:ext cx="10972800" cy="4525963"/>
          </a:xfrm>
        </p:spPr>
        <p:txBody>
          <a:bodyPr>
            <a:noAutofit/>
          </a:bodyPr>
          <a:lstStyle/>
          <a:p>
            <a:pPr marL="0" indent="0">
              <a:buNone/>
            </a:pPr>
            <a:r>
              <a:rPr lang="en-US" sz="2000" dirty="0" smtClean="0">
                <a:latin typeface="Arial" charset="0"/>
              </a:rPr>
              <a:t>“</a:t>
            </a:r>
            <a:r>
              <a:rPr lang="en-US" sz="2000" dirty="0" smtClean="0"/>
              <a:t>Population Groups</a:t>
            </a:r>
          </a:p>
          <a:p>
            <a:pPr marL="0" indent="0">
              <a:buNone/>
            </a:pPr>
            <a:r>
              <a:rPr lang="en-US" sz="2000" dirty="0"/>
              <a:t>(</a:t>
            </a:r>
            <a:r>
              <a:rPr lang="en-US" sz="2000" dirty="0" smtClean="0"/>
              <a:t>Displaced) Population </a:t>
            </a:r>
            <a:r>
              <a:rPr lang="en-US" sz="2000" dirty="0"/>
              <a:t>renting </a:t>
            </a:r>
            <a:r>
              <a:rPr lang="en-US" sz="2000" dirty="0" smtClean="0"/>
              <a:t>accommodations are </a:t>
            </a:r>
            <a:r>
              <a:rPr lang="en-US" sz="2000" dirty="0"/>
              <a:t>at risk </a:t>
            </a:r>
            <a:r>
              <a:rPr lang="en-US" sz="2000" dirty="0" smtClean="0"/>
              <a:t>of </a:t>
            </a:r>
            <a:r>
              <a:rPr lang="en-US" sz="2000" dirty="0"/>
              <a:t>eviction </a:t>
            </a:r>
            <a:r>
              <a:rPr lang="en-US" sz="2000" dirty="0" smtClean="0"/>
              <a:t>due </a:t>
            </a:r>
            <a:r>
              <a:rPr lang="en-US" sz="2000" dirty="0"/>
              <a:t>to lack of </a:t>
            </a:r>
            <a:r>
              <a:rPr lang="en-US" sz="2000" dirty="0" smtClean="0"/>
              <a:t>formal contracts (as traditionally they </a:t>
            </a:r>
            <a:r>
              <a:rPr lang="en-US" sz="2000" dirty="0"/>
              <a:t>only have </a:t>
            </a:r>
            <a:r>
              <a:rPr lang="en-US" sz="2000" dirty="0" smtClean="0"/>
              <a:t>informal agreements)</a:t>
            </a:r>
            <a:r>
              <a:rPr lang="en-US" sz="2000" dirty="0"/>
              <a:t> </a:t>
            </a:r>
            <a:r>
              <a:rPr lang="en-US" sz="2000" dirty="0" smtClean="0"/>
              <a:t>and the </a:t>
            </a:r>
            <a:r>
              <a:rPr lang="en-US" sz="2000" dirty="0"/>
              <a:t>fact </a:t>
            </a:r>
            <a:r>
              <a:rPr lang="en-US" sz="2000" dirty="0" smtClean="0"/>
              <a:t>that </a:t>
            </a:r>
            <a:r>
              <a:rPr lang="en-US" sz="2000" dirty="0"/>
              <a:t>often </a:t>
            </a:r>
            <a:r>
              <a:rPr lang="en-US" sz="2000" dirty="0" smtClean="0"/>
              <a:t>they </a:t>
            </a:r>
            <a:r>
              <a:rPr lang="en-US" sz="2000" dirty="0"/>
              <a:t>have to pay upfront the rent for the full period </a:t>
            </a:r>
            <a:r>
              <a:rPr lang="en-US" sz="2000" dirty="0" smtClean="0"/>
              <a:t>of time </a:t>
            </a:r>
            <a:r>
              <a:rPr lang="en-US" sz="2000" dirty="0"/>
              <a:t>they can </a:t>
            </a:r>
            <a:r>
              <a:rPr lang="en-US" sz="2000" dirty="0" smtClean="0"/>
              <a:t>afford (3</a:t>
            </a:r>
            <a:r>
              <a:rPr lang="en-US" sz="2000" dirty="0"/>
              <a:t>, 6 to 12 month</a:t>
            </a:r>
            <a:r>
              <a:rPr lang="en-US" sz="2000" dirty="0" smtClean="0"/>
              <a:t>). </a:t>
            </a:r>
            <a:r>
              <a:rPr lang="en-US" sz="2000" dirty="0"/>
              <a:t>There have been reported </a:t>
            </a:r>
            <a:r>
              <a:rPr lang="en-US" sz="2000" dirty="0" smtClean="0"/>
              <a:t>evictions, </a:t>
            </a:r>
            <a:r>
              <a:rPr lang="en-US" sz="2000" dirty="0"/>
              <a:t>rise in </a:t>
            </a:r>
            <a:r>
              <a:rPr lang="en-US" sz="2000" dirty="0" smtClean="0"/>
              <a:t>rent and </a:t>
            </a:r>
            <a:r>
              <a:rPr lang="en-US" sz="2000" dirty="0"/>
              <a:t>people forced </a:t>
            </a:r>
            <a:r>
              <a:rPr lang="en-US" sz="2000" dirty="0" smtClean="0"/>
              <a:t>to leave when </a:t>
            </a:r>
            <a:r>
              <a:rPr lang="en-US" sz="2000" dirty="0"/>
              <a:t>their resources are </a:t>
            </a:r>
            <a:r>
              <a:rPr lang="en-US" sz="2000" dirty="0" smtClean="0"/>
              <a:t>depleted as they are </a:t>
            </a:r>
            <a:r>
              <a:rPr lang="en-US" sz="2000" dirty="0"/>
              <a:t>unable to pay </a:t>
            </a:r>
            <a:r>
              <a:rPr lang="en-US" sz="2000" dirty="0" smtClean="0"/>
              <a:t>anymore.” </a:t>
            </a:r>
            <a:endParaRPr lang="en-US" sz="2000" dirty="0"/>
          </a:p>
        </p:txBody>
      </p:sp>
      <p:sp>
        <p:nvSpPr>
          <p:cNvPr id="4" name="Slide Number Placeholder 3"/>
          <p:cNvSpPr>
            <a:spLocks noGrp="1"/>
          </p:cNvSpPr>
          <p:nvPr>
            <p:ph type="sldNum" sz="quarter" idx="12"/>
          </p:nvPr>
        </p:nvSpPr>
        <p:spPr/>
        <p:txBody>
          <a:bodyPr/>
          <a:lstStyle/>
          <a:p>
            <a:fld id="{1327C452-0D12-48F3-BB65-BBA3E6350F2C}" type="slidenum">
              <a:rPr lang="en-GB" smtClean="0"/>
              <a:t>24</a:t>
            </a:fld>
            <a:endParaRPr lang="en-GB"/>
          </a:p>
        </p:txBody>
      </p:sp>
    </p:spTree>
    <p:extLst>
      <p:ext uri="{BB962C8B-B14F-4D97-AF65-F5344CB8AC3E}">
        <p14:creationId xmlns:p14="http://schemas.microsoft.com/office/powerpoint/2010/main" val="2277176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7128" y="274638"/>
            <a:ext cx="11315272" cy="1143000"/>
          </a:xfrm>
        </p:spPr>
        <p:txBody>
          <a:bodyPr>
            <a:normAutofit fontScale="90000"/>
          </a:bodyPr>
          <a:lstStyle/>
          <a:p>
            <a:r>
              <a:rPr lang="en-US" dirty="0"/>
              <a:t>Topic 1</a:t>
            </a:r>
            <a:r>
              <a:rPr lang="en-US"/>
              <a:t>: </a:t>
            </a:r>
            <a:r>
              <a:rPr lang="en-US" smtClean="0"/>
              <a:t>Shelter Cluster SWNW Cameroon(2018</a:t>
            </a:r>
            <a:r>
              <a:rPr lang="en-US" dirty="0"/>
              <a:t>)</a:t>
            </a:r>
            <a:br>
              <a:rPr lang="en-US" dirty="0"/>
            </a:br>
            <a:r>
              <a:rPr lang="en-US" dirty="0"/>
              <a:t/>
            </a:r>
            <a:br>
              <a:rPr lang="en-US" dirty="0"/>
            </a:br>
            <a:r>
              <a:rPr lang="en-US" dirty="0"/>
              <a:t> </a:t>
            </a:r>
          </a:p>
        </p:txBody>
      </p:sp>
      <p:sp>
        <p:nvSpPr>
          <p:cNvPr id="3" name="Content Placeholder 2"/>
          <p:cNvSpPr>
            <a:spLocks noGrp="1"/>
          </p:cNvSpPr>
          <p:nvPr>
            <p:ph idx="1"/>
          </p:nvPr>
        </p:nvSpPr>
        <p:spPr>
          <a:xfrm>
            <a:off x="609600" y="1417638"/>
            <a:ext cx="10972800" cy="4525963"/>
          </a:xfrm>
        </p:spPr>
        <p:txBody>
          <a:bodyPr>
            <a:noAutofit/>
          </a:bodyPr>
          <a:lstStyle/>
          <a:p>
            <a:pPr marL="0" indent="0">
              <a:buNone/>
            </a:pPr>
            <a:r>
              <a:rPr lang="en-US" sz="2000" dirty="0" smtClean="0">
                <a:latin typeface="Arial" charset="0"/>
              </a:rPr>
              <a:t>“</a:t>
            </a:r>
            <a:r>
              <a:rPr lang="en-US" sz="2000" dirty="0" smtClean="0"/>
              <a:t>Advocacy Messages</a:t>
            </a:r>
          </a:p>
          <a:p>
            <a:pPr marL="0" indent="0">
              <a:buNone/>
            </a:pPr>
            <a:r>
              <a:rPr lang="en-US" sz="2000" dirty="0"/>
              <a:t>Advocacy for </a:t>
            </a:r>
            <a:r>
              <a:rPr lang="en-US" sz="2000" dirty="0" smtClean="0"/>
              <a:t>Cash Based Interventions </a:t>
            </a:r>
            <a:r>
              <a:rPr lang="en-US" sz="2000" dirty="0"/>
              <a:t>(CBI</a:t>
            </a:r>
            <a:r>
              <a:rPr lang="en-US" sz="2000" dirty="0" smtClean="0"/>
              <a:t>). </a:t>
            </a:r>
            <a:endParaRPr lang="en-US" sz="2000" dirty="0"/>
          </a:p>
          <a:p>
            <a:pPr marL="0" indent="0">
              <a:buNone/>
            </a:pPr>
            <a:r>
              <a:rPr lang="en-US" sz="2000" dirty="0"/>
              <a:t>Considering the </a:t>
            </a:r>
            <a:r>
              <a:rPr lang="en-US" sz="2000" dirty="0" smtClean="0"/>
              <a:t>limited</a:t>
            </a:r>
            <a:r>
              <a:rPr lang="en-US" sz="2000" dirty="0"/>
              <a:t> </a:t>
            </a:r>
            <a:r>
              <a:rPr lang="en-US" sz="2000" dirty="0" smtClean="0"/>
              <a:t>capacity </a:t>
            </a:r>
            <a:r>
              <a:rPr lang="en-US" sz="2000" dirty="0"/>
              <a:t>of </a:t>
            </a:r>
            <a:r>
              <a:rPr lang="en-US" sz="2000" dirty="0" smtClean="0"/>
              <a:t>partners,</a:t>
            </a:r>
            <a:r>
              <a:rPr lang="en-US" sz="2000" dirty="0"/>
              <a:t> </a:t>
            </a:r>
            <a:r>
              <a:rPr lang="en-US" sz="2000" dirty="0" smtClean="0"/>
              <a:t>functioning </a:t>
            </a:r>
            <a:r>
              <a:rPr lang="en-US" sz="2000" dirty="0"/>
              <a:t>markets </a:t>
            </a:r>
            <a:r>
              <a:rPr lang="en-US" sz="2000" dirty="0" smtClean="0"/>
              <a:t>and</a:t>
            </a:r>
            <a:r>
              <a:rPr lang="en-US" sz="2000" dirty="0"/>
              <a:t> </a:t>
            </a:r>
            <a:r>
              <a:rPr lang="en-US" sz="2000" dirty="0" smtClean="0"/>
              <a:t>the </a:t>
            </a:r>
            <a:r>
              <a:rPr lang="en-US" sz="2000" dirty="0"/>
              <a:t>demonstrated resilient abilities of the affected </a:t>
            </a:r>
            <a:r>
              <a:rPr lang="en-US" sz="2000" dirty="0" smtClean="0"/>
              <a:t>population, CBI </a:t>
            </a:r>
            <a:r>
              <a:rPr lang="en-US" sz="2000" dirty="0"/>
              <a:t>seems to be a suitable </a:t>
            </a:r>
            <a:r>
              <a:rPr lang="en-US" sz="2000" dirty="0" smtClean="0"/>
              <a:t>and </a:t>
            </a:r>
            <a:r>
              <a:rPr lang="en-US" sz="2000" dirty="0"/>
              <a:t>wishful </a:t>
            </a:r>
            <a:r>
              <a:rPr lang="en-US" sz="2000" dirty="0" smtClean="0"/>
              <a:t>modality. The </a:t>
            </a:r>
            <a:r>
              <a:rPr lang="en-US" sz="2000" dirty="0"/>
              <a:t>Shelter </a:t>
            </a:r>
            <a:r>
              <a:rPr lang="en-US" sz="2000" dirty="0" smtClean="0"/>
              <a:t>Cluster with its </a:t>
            </a:r>
            <a:r>
              <a:rPr lang="en-US" sz="2000" dirty="0"/>
              <a:t>partners </a:t>
            </a:r>
            <a:r>
              <a:rPr lang="en-US" sz="2000" dirty="0" smtClean="0"/>
              <a:t>must find</a:t>
            </a:r>
            <a:r>
              <a:rPr lang="en-US" sz="2000" dirty="0"/>
              <a:t> </a:t>
            </a:r>
            <a:r>
              <a:rPr lang="en-US" sz="2000" dirty="0" smtClean="0"/>
              <a:t>ways </a:t>
            </a:r>
            <a:r>
              <a:rPr lang="en-US" sz="2000" dirty="0"/>
              <a:t>to </a:t>
            </a:r>
            <a:r>
              <a:rPr lang="en-US" sz="2000" dirty="0" smtClean="0"/>
              <a:t>advocate </a:t>
            </a:r>
            <a:r>
              <a:rPr lang="en-US" sz="2000" dirty="0"/>
              <a:t>for and </a:t>
            </a:r>
            <a:r>
              <a:rPr lang="en-US" sz="2000" dirty="0" smtClean="0"/>
              <a:t>propose CBI </a:t>
            </a:r>
            <a:r>
              <a:rPr lang="en-US" sz="2000" dirty="0"/>
              <a:t>interventions in </a:t>
            </a:r>
            <a:r>
              <a:rPr lang="en-US" sz="2000" dirty="0" smtClean="0"/>
              <a:t>alternative </a:t>
            </a:r>
            <a:r>
              <a:rPr lang="en-US" sz="2000" dirty="0"/>
              <a:t>to </a:t>
            </a:r>
            <a:r>
              <a:rPr lang="en-US" sz="2000" dirty="0" smtClean="0"/>
              <a:t>direct </a:t>
            </a:r>
            <a:r>
              <a:rPr lang="en-US" sz="2000" dirty="0"/>
              <a:t> </a:t>
            </a:r>
            <a:r>
              <a:rPr lang="en-US" sz="2000" dirty="0" smtClean="0"/>
              <a:t>cash </a:t>
            </a:r>
            <a:r>
              <a:rPr lang="en-US" sz="2000" dirty="0"/>
              <a:t>distribution, such as vouchers </a:t>
            </a:r>
            <a:r>
              <a:rPr lang="en-US" sz="2000" dirty="0" smtClean="0"/>
              <a:t>for </a:t>
            </a:r>
            <a:r>
              <a:rPr lang="en-US" sz="2000" dirty="0"/>
              <a:t>NFI, shelter materials, </a:t>
            </a:r>
            <a:r>
              <a:rPr lang="en-US" sz="2000" dirty="0" smtClean="0"/>
              <a:t>tools </a:t>
            </a:r>
            <a:r>
              <a:rPr lang="en-US" sz="2000" dirty="0"/>
              <a:t>or rent support, </a:t>
            </a:r>
            <a:r>
              <a:rPr lang="en-US" sz="2000" dirty="0" smtClean="0"/>
              <a:t>in order to engage dialogue with </a:t>
            </a:r>
            <a:r>
              <a:rPr lang="en-US" sz="2000" dirty="0"/>
              <a:t>the </a:t>
            </a:r>
            <a:r>
              <a:rPr lang="en-US" sz="2000" dirty="0" err="1" smtClean="0"/>
              <a:t>authoritieson</a:t>
            </a:r>
            <a:r>
              <a:rPr lang="en-US" sz="2000" dirty="0" smtClean="0"/>
              <a:t> </a:t>
            </a:r>
            <a:r>
              <a:rPr lang="en-US" sz="2000" dirty="0"/>
              <a:t>the matter</a:t>
            </a:r>
            <a:r>
              <a:rPr lang="en-US" sz="2000" dirty="0" smtClean="0"/>
              <a:t>.” </a:t>
            </a:r>
            <a:endParaRPr lang="en-US" sz="2000" dirty="0"/>
          </a:p>
        </p:txBody>
      </p:sp>
      <p:sp>
        <p:nvSpPr>
          <p:cNvPr id="4" name="Slide Number Placeholder 3"/>
          <p:cNvSpPr>
            <a:spLocks noGrp="1"/>
          </p:cNvSpPr>
          <p:nvPr>
            <p:ph type="sldNum" sz="quarter" idx="12"/>
          </p:nvPr>
        </p:nvSpPr>
        <p:spPr/>
        <p:txBody>
          <a:bodyPr/>
          <a:lstStyle/>
          <a:p>
            <a:fld id="{1327C452-0D12-48F3-BB65-BBA3E6350F2C}" type="slidenum">
              <a:rPr lang="en-GB" smtClean="0"/>
              <a:t>25</a:t>
            </a:fld>
            <a:endParaRPr lang="en-GB"/>
          </a:p>
        </p:txBody>
      </p:sp>
    </p:spTree>
    <p:extLst>
      <p:ext uri="{BB962C8B-B14F-4D97-AF65-F5344CB8AC3E}">
        <p14:creationId xmlns:p14="http://schemas.microsoft.com/office/powerpoint/2010/main" val="17596050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Topic 2</a:t>
            </a:r>
            <a:r>
              <a:rPr lang="en-US" dirty="0"/>
              <a:t>: Integration of CVA methodologies into Shelter Cluster strategies</a:t>
            </a:r>
            <a:br>
              <a:rPr lang="en-US" dirty="0"/>
            </a:br>
            <a:endParaRPr lang="en-US" dirty="0"/>
          </a:p>
        </p:txBody>
      </p:sp>
      <p:sp>
        <p:nvSpPr>
          <p:cNvPr id="3" name="Content Placeholder 2"/>
          <p:cNvSpPr>
            <a:spLocks noGrp="1"/>
          </p:cNvSpPr>
          <p:nvPr>
            <p:ph idx="1"/>
          </p:nvPr>
        </p:nvSpPr>
        <p:spPr>
          <a:xfrm>
            <a:off x="609600" y="1493500"/>
            <a:ext cx="10972800" cy="4660720"/>
          </a:xfrm>
        </p:spPr>
        <p:txBody>
          <a:bodyPr>
            <a:normAutofit fontScale="70000" lnSpcReduction="20000"/>
          </a:bodyPr>
          <a:lstStyle/>
          <a:p>
            <a:pPr marL="0" indent="0">
              <a:buNone/>
            </a:pPr>
            <a:r>
              <a:rPr lang="en-US" dirty="0" smtClean="0"/>
              <a:t>These are the main sections from the global template for national Shelter Cluster strategy documents:</a:t>
            </a:r>
          </a:p>
          <a:p>
            <a:r>
              <a:rPr lang="en-US" dirty="0" smtClean="0"/>
              <a:t>SAG Agencies</a:t>
            </a:r>
          </a:p>
          <a:p>
            <a:r>
              <a:rPr lang="en-US" dirty="0" smtClean="0"/>
              <a:t>Endorsing Cluster Partner agencies</a:t>
            </a:r>
          </a:p>
          <a:p>
            <a:r>
              <a:rPr lang="en-US" dirty="0" smtClean="0"/>
              <a:t>Relevant </a:t>
            </a:r>
            <a:r>
              <a:rPr lang="en-US" dirty="0" err="1" smtClean="0"/>
              <a:t>TWiGs</a:t>
            </a:r>
            <a:endParaRPr lang="en-US" dirty="0" smtClean="0"/>
          </a:p>
          <a:p>
            <a:r>
              <a:rPr lang="en-US" dirty="0" smtClean="0"/>
              <a:t>Situation</a:t>
            </a:r>
          </a:p>
          <a:p>
            <a:r>
              <a:rPr lang="en-US" dirty="0" smtClean="0"/>
              <a:t>Country Strategic Response Plan Objectives</a:t>
            </a:r>
          </a:p>
          <a:p>
            <a:r>
              <a:rPr lang="en-US" dirty="0" smtClean="0"/>
              <a:t>Cluster Objectives</a:t>
            </a:r>
          </a:p>
          <a:p>
            <a:r>
              <a:rPr lang="en-US" dirty="0" smtClean="0"/>
              <a:t>Key Issues</a:t>
            </a:r>
          </a:p>
          <a:p>
            <a:r>
              <a:rPr lang="en-US" dirty="0" smtClean="0"/>
              <a:t>Assessments</a:t>
            </a:r>
          </a:p>
          <a:p>
            <a:r>
              <a:rPr lang="en-US" dirty="0" smtClean="0"/>
              <a:t>Monitoring and Evaluation</a:t>
            </a:r>
          </a:p>
          <a:p>
            <a:r>
              <a:rPr lang="en-US" dirty="0" smtClean="0"/>
              <a:t>Target Groups</a:t>
            </a:r>
          </a:p>
          <a:p>
            <a:r>
              <a:rPr lang="en-US" dirty="0" smtClean="0"/>
              <a:t>Technical Standards and Intervention Types</a:t>
            </a:r>
          </a:p>
          <a:p>
            <a:endParaRPr lang="en-US" dirty="0" smtClean="0"/>
          </a:p>
          <a:p>
            <a:endParaRPr lang="en-US" sz="2000" dirty="0" smtClean="0"/>
          </a:p>
          <a:p>
            <a:pPr marL="0" indent="0">
              <a:buNone/>
            </a:pPr>
            <a:endParaRPr lang="en-US" sz="2400" dirty="0"/>
          </a:p>
          <a:p>
            <a:endParaRPr lang="en-US" sz="2400" dirty="0"/>
          </a:p>
        </p:txBody>
      </p:sp>
      <p:sp>
        <p:nvSpPr>
          <p:cNvPr id="4" name="Slide Number Placeholder 3"/>
          <p:cNvSpPr>
            <a:spLocks noGrp="1"/>
          </p:cNvSpPr>
          <p:nvPr>
            <p:ph type="sldNum" sz="quarter" idx="12"/>
          </p:nvPr>
        </p:nvSpPr>
        <p:spPr/>
        <p:txBody>
          <a:bodyPr/>
          <a:lstStyle/>
          <a:p>
            <a:fld id="{1327C452-0D12-48F3-BB65-BBA3E6350F2C}" type="slidenum">
              <a:rPr lang="en-GB" smtClean="0"/>
              <a:t>26</a:t>
            </a:fld>
            <a:endParaRPr lang="en-GB"/>
          </a:p>
        </p:txBody>
      </p:sp>
    </p:spTree>
    <p:extLst>
      <p:ext uri="{BB962C8B-B14F-4D97-AF65-F5344CB8AC3E}">
        <p14:creationId xmlns:p14="http://schemas.microsoft.com/office/powerpoint/2010/main" val="7193532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Topic 2</a:t>
            </a:r>
            <a:r>
              <a:rPr lang="en-US" dirty="0"/>
              <a:t>: Integration of CVA methodologies into Shelter Cluster strategies</a:t>
            </a:r>
            <a:br>
              <a:rPr lang="en-US" dirty="0"/>
            </a:br>
            <a:endParaRPr lang="en-US" dirty="0"/>
          </a:p>
        </p:txBody>
      </p:sp>
      <p:sp>
        <p:nvSpPr>
          <p:cNvPr id="3" name="Content Placeholder 2"/>
          <p:cNvSpPr>
            <a:spLocks noGrp="1"/>
          </p:cNvSpPr>
          <p:nvPr>
            <p:ph idx="1"/>
          </p:nvPr>
        </p:nvSpPr>
        <p:spPr>
          <a:xfrm>
            <a:off x="609600" y="1493500"/>
            <a:ext cx="10972800" cy="4660720"/>
          </a:xfrm>
        </p:spPr>
        <p:txBody>
          <a:bodyPr>
            <a:normAutofit fontScale="85000" lnSpcReduction="10000"/>
          </a:bodyPr>
          <a:lstStyle/>
          <a:p>
            <a:pPr marL="0" indent="0">
              <a:buNone/>
            </a:pPr>
            <a:r>
              <a:rPr lang="en-US" dirty="0" smtClean="0"/>
              <a:t>Group Work:</a:t>
            </a:r>
          </a:p>
          <a:p>
            <a:r>
              <a:rPr lang="en-US" dirty="0" smtClean="0"/>
              <a:t>For each of the sections in the standard strategy template, brainstorm the types of issues/sub-topics/questions where CVA might need to be referred to </a:t>
            </a:r>
            <a:r>
              <a:rPr lang="mr-IN" dirty="0" smtClean="0"/>
              <a:t>–</a:t>
            </a:r>
            <a:r>
              <a:rPr lang="en-US" dirty="0" smtClean="0"/>
              <a:t> use a flip-chart paper to show the different sections</a:t>
            </a:r>
          </a:p>
          <a:p>
            <a:r>
              <a:rPr lang="en-US" dirty="0" smtClean="0"/>
              <a:t>(Don’t get too concrete </a:t>
            </a:r>
            <a:r>
              <a:rPr lang="mr-IN" dirty="0" smtClean="0"/>
              <a:t>–</a:t>
            </a:r>
            <a:r>
              <a:rPr lang="en-US" dirty="0" smtClean="0"/>
              <a:t> e.g. for the Objectives, don’t create actual objectives, but just say generally which types of objectives might have to include reference to CVA. Or, for the Situation, don’t refer to any specific situation, but just say what aspects of a situation should include reference to CVA </a:t>
            </a:r>
            <a:r>
              <a:rPr lang="mr-IN" dirty="0" smtClean="0"/>
              <a:t>–</a:t>
            </a:r>
            <a:r>
              <a:rPr lang="en-US" dirty="0" smtClean="0"/>
              <a:t> e.g. functionality of different types of markets.)</a:t>
            </a:r>
          </a:p>
          <a:p>
            <a:pPr marL="800100" lvl="2" indent="0">
              <a:buNone/>
            </a:pPr>
            <a:r>
              <a:rPr lang="en-US" sz="3500" b="1" dirty="0" smtClean="0"/>
              <a:t>REPORT BACK IN PLENARY!</a:t>
            </a:r>
          </a:p>
          <a:p>
            <a:endParaRPr lang="en-US" dirty="0" smtClean="0"/>
          </a:p>
          <a:p>
            <a:endParaRPr lang="en-US" sz="2000" dirty="0" smtClean="0"/>
          </a:p>
          <a:p>
            <a:pPr marL="0" indent="0">
              <a:buNone/>
            </a:pPr>
            <a:endParaRPr lang="en-US" sz="2400" dirty="0"/>
          </a:p>
          <a:p>
            <a:endParaRPr lang="en-US" sz="2400" dirty="0"/>
          </a:p>
        </p:txBody>
      </p:sp>
      <p:sp>
        <p:nvSpPr>
          <p:cNvPr id="4" name="Slide Number Placeholder 3"/>
          <p:cNvSpPr>
            <a:spLocks noGrp="1"/>
          </p:cNvSpPr>
          <p:nvPr>
            <p:ph type="sldNum" sz="quarter" idx="12"/>
          </p:nvPr>
        </p:nvSpPr>
        <p:spPr/>
        <p:txBody>
          <a:bodyPr/>
          <a:lstStyle/>
          <a:p>
            <a:fld id="{1327C452-0D12-48F3-BB65-BBA3E6350F2C}" type="slidenum">
              <a:rPr lang="en-GB" smtClean="0"/>
              <a:t>27</a:t>
            </a:fld>
            <a:endParaRPr lang="en-GB"/>
          </a:p>
        </p:txBody>
      </p:sp>
    </p:spTree>
    <p:extLst>
      <p:ext uri="{BB962C8B-B14F-4D97-AF65-F5344CB8AC3E}">
        <p14:creationId xmlns:p14="http://schemas.microsoft.com/office/powerpoint/2010/main" val="14836225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Topic 3</a:t>
            </a:r>
            <a:r>
              <a:rPr lang="en-US" dirty="0"/>
              <a:t>: Coordination of the Shelter Cluster strategy development with other Clusters, and with CWGs</a:t>
            </a:r>
          </a:p>
        </p:txBody>
      </p:sp>
      <p:sp>
        <p:nvSpPr>
          <p:cNvPr id="3" name="Content Placeholder 2"/>
          <p:cNvSpPr>
            <a:spLocks noGrp="1"/>
          </p:cNvSpPr>
          <p:nvPr>
            <p:ph idx="1"/>
          </p:nvPr>
        </p:nvSpPr>
        <p:spPr>
          <a:xfrm>
            <a:off x="609600" y="2366803"/>
            <a:ext cx="10972800" cy="3255786"/>
          </a:xfrm>
        </p:spPr>
        <p:txBody>
          <a:bodyPr>
            <a:normAutofit/>
          </a:bodyPr>
          <a:lstStyle/>
          <a:p>
            <a:pPr marL="0" indent="0">
              <a:buNone/>
            </a:pPr>
            <a:r>
              <a:rPr lang="en-US" dirty="0" smtClean="0"/>
              <a:t>Work in pairs:</a:t>
            </a:r>
          </a:p>
          <a:p>
            <a:r>
              <a:rPr lang="en-US" dirty="0" smtClean="0"/>
              <a:t>Use post-it notes and brainstorm a list of all the aspects of CVA for Shelter </a:t>
            </a:r>
            <a:r>
              <a:rPr lang="en-US" dirty="0" err="1" smtClean="0"/>
              <a:t>programme</a:t>
            </a:r>
            <a:r>
              <a:rPr lang="en-US" dirty="0" smtClean="0"/>
              <a:t> objectives which need to </a:t>
            </a:r>
            <a:r>
              <a:rPr lang="en-US" smtClean="0"/>
              <a:t>be coordinated with other Clusters</a:t>
            </a:r>
            <a:endParaRPr lang="en-US" dirty="0" smtClean="0"/>
          </a:p>
          <a:p>
            <a:r>
              <a:rPr lang="en-US" dirty="0" smtClean="0"/>
              <a:t>See which pair comes up with the most post-it notes!</a:t>
            </a:r>
            <a:endParaRPr lang="en-US" dirty="0"/>
          </a:p>
          <a:p>
            <a:pPr marL="457200" lvl="1" indent="0">
              <a:buNone/>
            </a:pPr>
            <a:endParaRPr lang="en-US" sz="3200" dirty="0" smtClean="0"/>
          </a:p>
          <a:p>
            <a:pPr marL="0" indent="0">
              <a:buNone/>
            </a:pPr>
            <a:endParaRPr lang="en-US" sz="2400" dirty="0"/>
          </a:p>
          <a:p>
            <a:endParaRPr lang="en-US" sz="2400" dirty="0"/>
          </a:p>
        </p:txBody>
      </p:sp>
      <p:sp>
        <p:nvSpPr>
          <p:cNvPr id="4" name="Slide Number Placeholder 3"/>
          <p:cNvSpPr>
            <a:spLocks noGrp="1"/>
          </p:cNvSpPr>
          <p:nvPr>
            <p:ph type="sldNum" sz="quarter" idx="12"/>
          </p:nvPr>
        </p:nvSpPr>
        <p:spPr/>
        <p:txBody>
          <a:bodyPr/>
          <a:lstStyle/>
          <a:p>
            <a:fld id="{1327C452-0D12-48F3-BB65-BBA3E6350F2C}" type="slidenum">
              <a:rPr lang="en-GB" smtClean="0"/>
              <a:t>28</a:t>
            </a:fld>
            <a:endParaRPr lang="en-GB"/>
          </a:p>
        </p:txBody>
      </p:sp>
    </p:spTree>
    <p:extLst>
      <p:ext uri="{BB962C8B-B14F-4D97-AF65-F5344CB8AC3E}">
        <p14:creationId xmlns:p14="http://schemas.microsoft.com/office/powerpoint/2010/main" val="8544256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Topic 3</a:t>
            </a:r>
            <a:r>
              <a:rPr lang="en-US" dirty="0"/>
              <a:t>: Coordination of the Shelter Cluster strategy development with other Clusters, and with CWGs</a:t>
            </a:r>
          </a:p>
        </p:txBody>
      </p:sp>
      <p:sp>
        <p:nvSpPr>
          <p:cNvPr id="3" name="Content Placeholder 2"/>
          <p:cNvSpPr>
            <a:spLocks noGrp="1"/>
          </p:cNvSpPr>
          <p:nvPr>
            <p:ph idx="1"/>
          </p:nvPr>
        </p:nvSpPr>
        <p:spPr>
          <a:xfrm>
            <a:off x="537681" y="1719531"/>
            <a:ext cx="10972800" cy="4516882"/>
          </a:xfrm>
        </p:spPr>
        <p:txBody>
          <a:bodyPr>
            <a:normAutofit fontScale="55000" lnSpcReduction="20000"/>
          </a:bodyPr>
          <a:lstStyle/>
          <a:p>
            <a:pPr marL="0" indent="0">
              <a:buNone/>
            </a:pPr>
            <a:r>
              <a:rPr lang="en-US" dirty="0" smtClean="0"/>
              <a:t>Work in pairs, cont. </a:t>
            </a:r>
            <a:r>
              <a:rPr lang="mr-IN" dirty="0" smtClean="0"/>
              <a:t>–</a:t>
            </a:r>
            <a:r>
              <a:rPr lang="en-US" dirty="0" smtClean="0"/>
              <a:t> How many of these did you come up with?:</a:t>
            </a:r>
          </a:p>
          <a:p>
            <a:r>
              <a:rPr lang="en-US" dirty="0" smtClean="0"/>
              <a:t>Target geographical areas</a:t>
            </a:r>
          </a:p>
          <a:p>
            <a:r>
              <a:rPr lang="en-US" dirty="0" smtClean="0"/>
              <a:t>Target population groups</a:t>
            </a:r>
          </a:p>
          <a:p>
            <a:r>
              <a:rPr lang="en-US" dirty="0" smtClean="0"/>
              <a:t>Vulnerability criteria</a:t>
            </a:r>
          </a:p>
          <a:p>
            <a:r>
              <a:rPr lang="en-US" dirty="0" smtClean="0"/>
              <a:t>Beneficiary selection criteria (beneficiary of single-sector CVA support, or support channeled through multiple sectors)</a:t>
            </a:r>
          </a:p>
          <a:p>
            <a:r>
              <a:rPr lang="en-US" dirty="0" smtClean="0"/>
              <a:t>Comparison of needs and severity of needs across sectors</a:t>
            </a:r>
          </a:p>
          <a:p>
            <a:r>
              <a:rPr lang="en-US" dirty="0" smtClean="0"/>
              <a:t>Push/pull factors for re-displacement or barriers to return</a:t>
            </a:r>
          </a:p>
          <a:p>
            <a:r>
              <a:rPr lang="en-US" dirty="0"/>
              <a:t>M</a:t>
            </a:r>
            <a:r>
              <a:rPr lang="en-US" dirty="0" smtClean="0"/>
              <a:t>arket assessments</a:t>
            </a:r>
          </a:p>
          <a:p>
            <a:r>
              <a:rPr lang="en-US" dirty="0" smtClean="0"/>
              <a:t>Consistency of amounts of CVA support</a:t>
            </a:r>
          </a:p>
          <a:p>
            <a:r>
              <a:rPr lang="en-US" dirty="0" smtClean="0"/>
              <a:t>Timing and cycles of CVA support</a:t>
            </a:r>
          </a:p>
          <a:p>
            <a:r>
              <a:rPr lang="en-US" dirty="0" smtClean="0"/>
              <a:t>Consistency of </a:t>
            </a:r>
            <a:r>
              <a:rPr lang="en-US" dirty="0" err="1" smtClean="0"/>
              <a:t>conditionalities</a:t>
            </a:r>
            <a:r>
              <a:rPr lang="en-US" dirty="0" smtClean="0"/>
              <a:t> for CVA</a:t>
            </a:r>
          </a:p>
          <a:p>
            <a:r>
              <a:rPr lang="en-US" dirty="0" smtClean="0"/>
              <a:t>Identification of implementing partners and agents (to avoid overload of partner/agent capacities)</a:t>
            </a:r>
          </a:p>
          <a:p>
            <a:r>
              <a:rPr lang="en-US" dirty="0" smtClean="0"/>
              <a:t>Sharing of data, reporting</a:t>
            </a:r>
          </a:p>
          <a:p>
            <a:r>
              <a:rPr lang="en-US" dirty="0" smtClean="0"/>
              <a:t>Period for joint review of all of the above</a:t>
            </a:r>
          </a:p>
          <a:p>
            <a:r>
              <a:rPr lang="en-US" b="1" i="1" dirty="0" smtClean="0"/>
              <a:t>Any others?</a:t>
            </a:r>
            <a:endParaRPr lang="en-US" b="1" i="1" dirty="0"/>
          </a:p>
          <a:p>
            <a:pPr marL="457200" lvl="1" indent="0">
              <a:buNone/>
            </a:pPr>
            <a:endParaRPr lang="en-US" sz="3200" dirty="0" smtClean="0"/>
          </a:p>
          <a:p>
            <a:pPr marL="0" indent="0">
              <a:buNone/>
            </a:pPr>
            <a:endParaRPr lang="en-US" sz="2400" dirty="0"/>
          </a:p>
          <a:p>
            <a:endParaRPr lang="en-US" sz="2400" dirty="0"/>
          </a:p>
        </p:txBody>
      </p:sp>
      <p:sp>
        <p:nvSpPr>
          <p:cNvPr id="4" name="Slide Number Placeholder 3"/>
          <p:cNvSpPr>
            <a:spLocks noGrp="1"/>
          </p:cNvSpPr>
          <p:nvPr>
            <p:ph type="sldNum" sz="quarter" idx="12"/>
          </p:nvPr>
        </p:nvSpPr>
        <p:spPr/>
        <p:txBody>
          <a:bodyPr/>
          <a:lstStyle/>
          <a:p>
            <a:fld id="{1327C452-0D12-48F3-BB65-BBA3E6350F2C}" type="slidenum">
              <a:rPr lang="en-GB" smtClean="0"/>
              <a:t>29</a:t>
            </a:fld>
            <a:endParaRPr lang="en-GB"/>
          </a:p>
        </p:txBody>
      </p:sp>
    </p:spTree>
    <p:extLst>
      <p:ext uri="{BB962C8B-B14F-4D97-AF65-F5344CB8AC3E}">
        <p14:creationId xmlns:p14="http://schemas.microsoft.com/office/powerpoint/2010/main" val="867430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Session </a:t>
            </a:r>
            <a:r>
              <a:rPr lang="en-US" dirty="0" smtClean="0"/>
              <a:t>3</a:t>
            </a:r>
            <a:r>
              <a:rPr lang="en-US" dirty="0"/>
              <a:t>: CVA and Shelter Cluster </a:t>
            </a:r>
            <a:r>
              <a:rPr lang="en-US" dirty="0" err="1"/>
              <a:t>Stategy</a:t>
            </a:r>
            <a:r>
              <a:rPr lang="en-US" dirty="0"/>
              <a:t> development</a:t>
            </a:r>
            <a:r>
              <a:rPr lang="en-US" i="1" dirty="0">
                <a:solidFill>
                  <a:srgbClr val="000000"/>
                </a:solidFill>
                <a:latin typeface="Calibri" charset="0"/>
              </a:rPr>
              <a:t/>
            </a:r>
            <a:br>
              <a:rPr lang="en-US" i="1" dirty="0">
                <a:solidFill>
                  <a:srgbClr val="000000"/>
                </a:solidFill>
                <a:latin typeface="Calibri" charset="0"/>
              </a:rPr>
            </a:b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6758485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Topic 3</a:t>
            </a:r>
            <a:r>
              <a:rPr lang="en-US" dirty="0"/>
              <a:t>: Coordination of the Shelter Cluster strategy development with other Clusters, and with CWGs</a:t>
            </a:r>
          </a:p>
        </p:txBody>
      </p:sp>
      <p:sp>
        <p:nvSpPr>
          <p:cNvPr id="3" name="Content Placeholder 2"/>
          <p:cNvSpPr>
            <a:spLocks noGrp="1"/>
          </p:cNvSpPr>
          <p:nvPr>
            <p:ph idx="1"/>
          </p:nvPr>
        </p:nvSpPr>
        <p:spPr>
          <a:xfrm>
            <a:off x="537681" y="1719531"/>
            <a:ext cx="10972800" cy="4516882"/>
          </a:xfrm>
        </p:spPr>
        <p:txBody>
          <a:bodyPr>
            <a:normAutofit fontScale="92500"/>
          </a:bodyPr>
          <a:lstStyle/>
          <a:p>
            <a:pPr marL="0" indent="0">
              <a:buNone/>
            </a:pPr>
            <a:r>
              <a:rPr lang="de-DE" sz="2400" dirty="0" smtClean="0"/>
              <a:t>Group </a:t>
            </a:r>
            <a:r>
              <a:rPr lang="de-DE" sz="2400" dirty="0" err="1" smtClean="0"/>
              <a:t>work</a:t>
            </a:r>
            <a:r>
              <a:rPr lang="de-DE" sz="2400" dirty="0" smtClean="0"/>
              <a:t>:</a:t>
            </a:r>
            <a:endParaRPr lang="en-US" sz="2400" dirty="0" smtClean="0"/>
          </a:p>
          <a:p>
            <a:r>
              <a:rPr lang="en-US" sz="2400" dirty="0" smtClean="0"/>
              <a:t>Rejoin your old work group, but take all your post-it notes with you</a:t>
            </a:r>
          </a:p>
          <a:p>
            <a:r>
              <a:rPr lang="en-US" sz="2400" dirty="0" smtClean="0"/>
              <a:t>Take the flip-chart paper with the previous group work on the Shelter Cluster strategy sections, and stick the post it notes into or next to the most relevant sections</a:t>
            </a:r>
          </a:p>
          <a:p>
            <a:pPr marL="0" indent="0">
              <a:buNone/>
            </a:pPr>
            <a:endParaRPr lang="en-US" sz="2400" b="1" dirty="0" smtClean="0"/>
          </a:p>
          <a:p>
            <a:pPr marL="0" indent="0">
              <a:buNone/>
            </a:pPr>
            <a:r>
              <a:rPr lang="en-US" sz="2400" b="1" dirty="0" smtClean="0"/>
              <a:t>REPORT BACK IN PLENARY</a:t>
            </a:r>
          </a:p>
          <a:p>
            <a:pPr lvl="1"/>
            <a:r>
              <a:rPr lang="en-US" sz="2400" dirty="0" smtClean="0"/>
              <a:t>Which sections have the most post-it notes? And why?</a:t>
            </a:r>
          </a:p>
          <a:p>
            <a:pPr lvl="1"/>
            <a:r>
              <a:rPr lang="en-US" sz="2400" dirty="0" smtClean="0"/>
              <a:t>What are the closest connections between the issues on the flip-chart paper, and the issues on the post-it notes?</a:t>
            </a:r>
          </a:p>
          <a:p>
            <a:pPr lvl="1"/>
            <a:r>
              <a:rPr lang="en-US" sz="2400" dirty="0" smtClean="0"/>
              <a:t>Are there any gaps or inconsistencies?</a:t>
            </a:r>
          </a:p>
          <a:p>
            <a:pPr lvl="1"/>
            <a:r>
              <a:rPr lang="en-US" sz="2400" dirty="0" smtClean="0"/>
              <a:t>Which post-it notes should be </a:t>
            </a:r>
            <a:r>
              <a:rPr lang="en-US" sz="2400" dirty="0" err="1" smtClean="0"/>
              <a:t>prioritised</a:t>
            </a:r>
            <a:r>
              <a:rPr lang="en-US" sz="2400" dirty="0" smtClean="0"/>
              <a:t> for inclusion into the Strategy document text?</a:t>
            </a:r>
            <a:endParaRPr lang="en-US" sz="2400" dirty="0"/>
          </a:p>
          <a:p>
            <a:pPr marL="457200" lvl="1" indent="0">
              <a:buNone/>
            </a:pPr>
            <a:endParaRPr lang="en-US" sz="3200" dirty="0" smtClean="0"/>
          </a:p>
          <a:p>
            <a:pPr marL="0" indent="0">
              <a:buNone/>
            </a:pPr>
            <a:endParaRPr lang="en-US" sz="2400" dirty="0"/>
          </a:p>
          <a:p>
            <a:endParaRPr lang="en-US" sz="2400" dirty="0"/>
          </a:p>
        </p:txBody>
      </p:sp>
      <p:sp>
        <p:nvSpPr>
          <p:cNvPr id="4" name="Slide Number Placeholder 3"/>
          <p:cNvSpPr>
            <a:spLocks noGrp="1"/>
          </p:cNvSpPr>
          <p:nvPr>
            <p:ph type="sldNum" sz="quarter" idx="12"/>
          </p:nvPr>
        </p:nvSpPr>
        <p:spPr/>
        <p:txBody>
          <a:bodyPr/>
          <a:lstStyle/>
          <a:p>
            <a:fld id="{1327C452-0D12-48F3-BB65-BBA3E6350F2C}" type="slidenum">
              <a:rPr lang="en-GB" smtClean="0"/>
              <a:t>30</a:t>
            </a:fld>
            <a:endParaRPr lang="en-GB"/>
          </a:p>
        </p:txBody>
      </p:sp>
    </p:spTree>
    <p:extLst>
      <p:ext uri="{BB962C8B-B14F-4D97-AF65-F5344CB8AC3E}">
        <p14:creationId xmlns:p14="http://schemas.microsoft.com/office/powerpoint/2010/main" val="210642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Topic 3: Coordination of the Shelter Cluster strategy development with other Clusters, and with CWGs</a:t>
            </a:r>
          </a:p>
        </p:txBody>
      </p:sp>
      <p:sp>
        <p:nvSpPr>
          <p:cNvPr id="3" name="Content Placeholder 2"/>
          <p:cNvSpPr>
            <a:spLocks noGrp="1"/>
          </p:cNvSpPr>
          <p:nvPr>
            <p:ph idx="1"/>
          </p:nvPr>
        </p:nvSpPr>
        <p:spPr>
          <a:xfrm>
            <a:off x="609600" y="1760628"/>
            <a:ext cx="4589124" cy="715444"/>
          </a:xfrm>
        </p:spPr>
        <p:txBody>
          <a:bodyPr>
            <a:normAutofit/>
          </a:bodyPr>
          <a:lstStyle/>
          <a:p>
            <a:pPr marL="0" indent="0">
              <a:buNone/>
            </a:pPr>
            <a:r>
              <a:rPr lang="en-US" dirty="0" smtClean="0"/>
              <a:t>Coordination Architecture</a:t>
            </a:r>
            <a:endParaRPr lang="en-US" dirty="0"/>
          </a:p>
          <a:p>
            <a:pPr marL="457200" lvl="1" indent="0">
              <a:buNone/>
            </a:pPr>
            <a:endParaRPr lang="en-US" sz="2000" dirty="0" smtClean="0"/>
          </a:p>
          <a:p>
            <a:pPr marL="0" indent="0">
              <a:buNone/>
            </a:pPr>
            <a:endParaRPr lang="en-US" sz="2400" dirty="0"/>
          </a:p>
          <a:p>
            <a:endParaRPr lang="en-US" sz="2400" dirty="0"/>
          </a:p>
        </p:txBody>
      </p:sp>
      <p:sp>
        <p:nvSpPr>
          <p:cNvPr id="4" name="Slide Number Placeholder 3"/>
          <p:cNvSpPr>
            <a:spLocks noGrp="1"/>
          </p:cNvSpPr>
          <p:nvPr>
            <p:ph type="sldNum" sz="quarter" idx="12"/>
          </p:nvPr>
        </p:nvSpPr>
        <p:spPr/>
        <p:txBody>
          <a:bodyPr/>
          <a:lstStyle/>
          <a:p>
            <a:fld id="{1327C452-0D12-48F3-BB65-BBA3E6350F2C}" type="slidenum">
              <a:rPr lang="en-GB" smtClean="0"/>
              <a:t>31</a:t>
            </a:fld>
            <a:endParaRPr lang="en-GB"/>
          </a:p>
        </p:txBody>
      </p:sp>
    </p:spTree>
    <p:extLst>
      <p:ext uri="{BB962C8B-B14F-4D97-AF65-F5344CB8AC3E}">
        <p14:creationId xmlns:p14="http://schemas.microsoft.com/office/powerpoint/2010/main" val="13616355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Left Arrow 7"/>
          <p:cNvSpPr/>
          <p:nvPr/>
        </p:nvSpPr>
        <p:spPr>
          <a:xfrm>
            <a:off x="1240212" y="6420223"/>
            <a:ext cx="9704832" cy="246888"/>
          </a:xfrm>
          <a:prstGeom prst="leftArrow">
            <a:avLst/>
          </a:prstGeom>
          <a:solidFill>
            <a:srgbClr val="04314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Decision Making on MPC</a:t>
            </a:r>
            <a:endParaRPr lang="en-GB" sz="1400" dirty="0"/>
          </a:p>
        </p:txBody>
      </p:sp>
      <p:graphicFrame>
        <p:nvGraphicFramePr>
          <p:cNvPr id="16" name="Diagram 15"/>
          <p:cNvGraphicFramePr/>
          <p:nvPr>
            <p:extLst/>
          </p:nvPr>
        </p:nvGraphicFramePr>
        <p:xfrm>
          <a:off x="3756678" y="106414"/>
          <a:ext cx="4982796" cy="21834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5" name="TextBox 24"/>
          <p:cNvSpPr txBox="1"/>
          <p:nvPr/>
        </p:nvSpPr>
        <p:spPr>
          <a:xfrm>
            <a:off x="1139628" y="9390"/>
            <a:ext cx="3401568" cy="992836"/>
          </a:xfrm>
          <a:prstGeom prst="rect">
            <a:avLst/>
          </a:prstGeom>
          <a:noFill/>
        </p:spPr>
        <p:txBody>
          <a:bodyPr wrap="square" rtlCol="0">
            <a:spAutoFit/>
          </a:bodyPr>
          <a:lstStyle/>
          <a:p>
            <a:r>
              <a:rPr lang="en-US" sz="1463" b="1" dirty="0"/>
              <a:t>Framework for Cluster and CWG </a:t>
            </a:r>
            <a:r>
              <a:rPr lang="en-US" sz="1463" b="1" dirty="0"/>
              <a:t>Interactions and Architecture</a:t>
            </a:r>
          </a:p>
          <a:p>
            <a:r>
              <a:rPr lang="en-US" sz="1463" b="1" dirty="0"/>
              <a:t>ICCG Strategic Decision Making for</a:t>
            </a:r>
          </a:p>
          <a:p>
            <a:r>
              <a:rPr lang="en-US" sz="1463" b="1" dirty="0"/>
              <a:t>MPC Programming</a:t>
            </a:r>
            <a:endParaRPr lang="en-GB" sz="1463" b="1" dirty="0"/>
          </a:p>
        </p:txBody>
      </p:sp>
      <p:sp>
        <p:nvSpPr>
          <p:cNvPr id="5" name="TextBox 4"/>
          <p:cNvSpPr txBox="1"/>
          <p:nvPr/>
        </p:nvSpPr>
        <p:spPr>
          <a:xfrm>
            <a:off x="1143000" y="3166771"/>
            <a:ext cx="2264636" cy="307777"/>
          </a:xfrm>
          <a:prstGeom prst="rect">
            <a:avLst/>
          </a:prstGeom>
          <a:noFill/>
        </p:spPr>
        <p:txBody>
          <a:bodyPr wrap="square" rtlCol="0">
            <a:spAutoFit/>
          </a:bodyPr>
          <a:lstStyle/>
          <a:p>
            <a:r>
              <a:rPr lang="en-US" sz="1400" b="1" dirty="0"/>
              <a:t>Cluster activities</a:t>
            </a:r>
            <a:endParaRPr lang="en-GB" sz="1400" b="1" dirty="0"/>
          </a:p>
        </p:txBody>
      </p:sp>
      <p:sp>
        <p:nvSpPr>
          <p:cNvPr id="15" name="TextBox 14"/>
          <p:cNvSpPr txBox="1"/>
          <p:nvPr/>
        </p:nvSpPr>
        <p:spPr>
          <a:xfrm>
            <a:off x="8584026" y="3236265"/>
            <a:ext cx="2444098" cy="307777"/>
          </a:xfrm>
          <a:prstGeom prst="rect">
            <a:avLst/>
          </a:prstGeom>
          <a:noFill/>
        </p:spPr>
        <p:txBody>
          <a:bodyPr wrap="square" rtlCol="0">
            <a:spAutoFit/>
          </a:bodyPr>
          <a:lstStyle/>
          <a:p>
            <a:pPr algn="r"/>
            <a:r>
              <a:rPr lang="en-US" sz="1400" b="1" dirty="0"/>
              <a:t>CWG activities</a:t>
            </a:r>
            <a:endParaRPr lang="en-GB" sz="1400" b="1" dirty="0"/>
          </a:p>
        </p:txBody>
      </p:sp>
      <p:pic>
        <p:nvPicPr>
          <p:cNvPr id="2" name="Picture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39628" y="3390153"/>
            <a:ext cx="9906000" cy="3030071"/>
          </a:xfrm>
          <a:prstGeom prst="rect">
            <a:avLst/>
          </a:prstGeom>
        </p:spPr>
      </p:pic>
      <p:sp>
        <p:nvSpPr>
          <p:cNvPr id="6" name="Rectangle 5"/>
          <p:cNvSpPr/>
          <p:nvPr/>
        </p:nvSpPr>
        <p:spPr>
          <a:xfrm>
            <a:off x="6092628" y="3420791"/>
            <a:ext cx="2976244" cy="2924997"/>
          </a:xfrm>
          <a:prstGeom prst="rect">
            <a:avLst/>
          </a:prstGeom>
          <a:noFill/>
          <a:ln w="254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6092628" y="3179014"/>
            <a:ext cx="2862072" cy="307777"/>
          </a:xfrm>
          <a:prstGeom prst="rect">
            <a:avLst/>
          </a:prstGeom>
          <a:noFill/>
        </p:spPr>
        <p:txBody>
          <a:bodyPr wrap="square" rtlCol="0">
            <a:spAutoFit/>
          </a:bodyPr>
          <a:lstStyle/>
          <a:p>
            <a:r>
              <a:rPr lang="en-US" sz="1400" b="1" dirty="0"/>
              <a:t>Cluster and CWG Interaction</a:t>
            </a:r>
            <a:endParaRPr lang="en-GB" sz="1400" b="1" dirty="0"/>
          </a:p>
        </p:txBody>
      </p:sp>
      <p:sp>
        <p:nvSpPr>
          <p:cNvPr id="9" name="Rounded Rectangle 8"/>
          <p:cNvSpPr/>
          <p:nvPr/>
        </p:nvSpPr>
        <p:spPr>
          <a:xfrm>
            <a:off x="4153509" y="1339294"/>
            <a:ext cx="775374" cy="564693"/>
          </a:xfrm>
          <a:prstGeom prst="roundRect">
            <a:avLst/>
          </a:prstGeom>
          <a:solidFill>
            <a:srgbClr val="65B63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CWG</a:t>
            </a:r>
            <a:endParaRPr lang="en-GB" dirty="0"/>
          </a:p>
        </p:txBody>
      </p:sp>
      <p:cxnSp>
        <p:nvCxnSpPr>
          <p:cNvPr id="12" name="Straight Connector 11"/>
          <p:cNvCxnSpPr/>
          <p:nvPr/>
        </p:nvCxnSpPr>
        <p:spPr>
          <a:xfrm flipV="1">
            <a:off x="4882896" y="1170644"/>
            <a:ext cx="292608" cy="99391"/>
          </a:xfrm>
          <a:prstGeom prst="line">
            <a:avLst/>
          </a:prstGeom>
          <a:ln>
            <a:prstDash val="solid"/>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910328" y="1949271"/>
            <a:ext cx="310896" cy="217207"/>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1602333" y="1228813"/>
            <a:ext cx="1691640" cy="954107"/>
          </a:xfrm>
          <a:prstGeom prst="rect">
            <a:avLst/>
          </a:prstGeom>
          <a:noFill/>
        </p:spPr>
        <p:txBody>
          <a:bodyPr wrap="square" rtlCol="0">
            <a:spAutoFit/>
          </a:bodyPr>
          <a:lstStyle/>
          <a:p>
            <a:r>
              <a:rPr lang="en-US" sz="1400" dirty="0"/>
              <a:t>CWGs report to the ICCG and act as a service provider to clusters</a:t>
            </a:r>
            <a:endParaRPr lang="en-GB" sz="1400" dirty="0"/>
          </a:p>
        </p:txBody>
      </p:sp>
    </p:spTree>
    <p:extLst>
      <p:ext uri="{BB962C8B-B14F-4D97-AF65-F5344CB8AC3E}">
        <p14:creationId xmlns:p14="http://schemas.microsoft.com/office/powerpoint/2010/main" val="67978623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a:extLst>
              <a:ext uri="{FF2B5EF4-FFF2-40B4-BE49-F238E27FC236}">
                <a16:creationId xmlns="" xmlns:a16="http://schemas.microsoft.com/office/drawing/2014/main" id="{B9D2EE79-E7F4-412C-96B8-46949A3B5DE7}"/>
              </a:ext>
            </a:extLst>
          </p:cNvPr>
          <p:cNvSpPr>
            <a:spLocks noGrp="1"/>
          </p:cNvSpPr>
          <p:nvPr>
            <p:ph type="title"/>
          </p:nvPr>
        </p:nvSpPr>
        <p:spPr/>
        <p:txBody>
          <a:bodyPr>
            <a:normAutofit fontScale="90000"/>
          </a:bodyPr>
          <a:lstStyle/>
          <a:p>
            <a:r>
              <a:rPr lang="en-GB" altLang="en-US">
                <a:latin typeface="Gill Sans Infant Std" panose="020B0502020104020203" pitchFamily="34" charset="0"/>
                <a:ea typeface="Gill Sans Infant Std" panose="020B0502020104020203" pitchFamily="34" charset="0"/>
                <a:cs typeface="Gill Sans Infant Std" panose="020B0502020104020203" pitchFamily="34" charset="0"/>
              </a:rPr>
              <a:t>OCHA’s new policy on CTP coordination (mid 2017)</a:t>
            </a:r>
          </a:p>
        </p:txBody>
      </p:sp>
      <p:sp>
        <p:nvSpPr>
          <p:cNvPr id="74755" name="Text Placeholder 3">
            <a:extLst>
              <a:ext uri="{FF2B5EF4-FFF2-40B4-BE49-F238E27FC236}">
                <a16:creationId xmlns="" xmlns:a16="http://schemas.microsoft.com/office/drawing/2014/main" id="{0062DC66-36FE-4BA8-A2A3-8C68F54CFD85}"/>
              </a:ext>
            </a:extLst>
          </p:cNvPr>
          <p:cNvSpPr>
            <a:spLocks noGrp="1"/>
          </p:cNvSpPr>
          <p:nvPr>
            <p:ph type="body" sz="quarter" idx="13"/>
          </p:nvPr>
        </p:nvSpPr>
        <p:spPr>
          <a:xfrm>
            <a:off x="1948961" y="914400"/>
            <a:ext cx="8282354" cy="335574"/>
          </a:xfrm>
        </p:spPr>
        <p:txBody>
          <a:bodyPr/>
          <a:lstStyle/>
          <a:p>
            <a:endParaRPr lang="en-GB" altLang="en-US">
              <a:latin typeface="Gill Sans Infant Std" panose="020B0502020104020203" pitchFamily="34" charset="0"/>
              <a:ea typeface="Gill Sans Infant Std" panose="020B0502020104020203" pitchFamily="34" charset="0"/>
              <a:cs typeface="Gill Sans Infant Std" panose="020B0502020104020203" pitchFamily="34" charset="0"/>
            </a:endParaRPr>
          </a:p>
        </p:txBody>
      </p:sp>
      <p:sp>
        <p:nvSpPr>
          <p:cNvPr id="74756" name="Abgerundetes Rechteck 24">
            <a:extLst>
              <a:ext uri="{FF2B5EF4-FFF2-40B4-BE49-F238E27FC236}">
                <a16:creationId xmlns="" xmlns:a16="http://schemas.microsoft.com/office/drawing/2014/main" id="{914581F9-2814-4175-873F-0BB7854D9B94}"/>
              </a:ext>
            </a:extLst>
          </p:cNvPr>
          <p:cNvSpPr>
            <a:spLocks noChangeArrowheads="1"/>
          </p:cNvSpPr>
          <p:nvPr/>
        </p:nvSpPr>
        <p:spPr bwMode="gray">
          <a:xfrm>
            <a:off x="2356338" y="1534258"/>
            <a:ext cx="7726974" cy="1418492"/>
          </a:xfrm>
          <a:prstGeom prst="rect">
            <a:avLst/>
          </a:prstGeom>
          <a:solidFill>
            <a:srgbClr val="F0F0F0"/>
          </a:solidFill>
          <a:ln>
            <a:noFill/>
          </a:ln>
          <a:extLst>
            <a:ext uri="{91240B29-F687-4F45-9708-019B960494DF}">
              <a14:hiddenLine xmlns:a14="http://schemas.microsoft.com/office/drawing/2010/main" w="25400" algn="ctr">
                <a:solidFill>
                  <a:srgbClr val="000000"/>
                </a:solidFill>
                <a:miter lim="800000"/>
                <a:headEnd/>
                <a:tailEnd/>
              </a14:hiddenLine>
            </a:ext>
          </a:extLst>
        </p:spPr>
        <p:txBody>
          <a:bodyPr lIns="598154" tIns="66462" rIns="99692" bIns="66462" anchor="ctr"/>
          <a:lstStyle>
            <a:lvl1pPr>
              <a:defRPr sz="1400" b="1">
                <a:solidFill>
                  <a:schemeClr val="tx1"/>
                </a:solidFill>
                <a:latin typeface="Gill Sans MT" panose="020B0502020104020203" pitchFamily="34" charset="0"/>
                <a:cs typeface="Arial" panose="020B0604020202020204" pitchFamily="34" charset="0"/>
              </a:defRPr>
            </a:lvl1pPr>
            <a:lvl2pPr marL="742950" indent="-285750">
              <a:defRPr sz="1400" b="1">
                <a:solidFill>
                  <a:schemeClr val="tx1"/>
                </a:solidFill>
                <a:latin typeface="Gill Sans MT" panose="020B0502020104020203" pitchFamily="34" charset="0"/>
                <a:cs typeface="Arial" panose="020B0604020202020204" pitchFamily="34" charset="0"/>
              </a:defRPr>
            </a:lvl2pPr>
            <a:lvl3pPr marL="1143000" indent="-228600">
              <a:defRPr sz="1400" b="1">
                <a:solidFill>
                  <a:schemeClr val="tx1"/>
                </a:solidFill>
                <a:latin typeface="Gill Sans MT" panose="020B0502020104020203" pitchFamily="34" charset="0"/>
                <a:cs typeface="Arial" panose="020B0604020202020204" pitchFamily="34" charset="0"/>
              </a:defRPr>
            </a:lvl3pPr>
            <a:lvl4pPr marL="1600200" indent="-228600">
              <a:defRPr sz="1400" b="1">
                <a:solidFill>
                  <a:schemeClr val="tx1"/>
                </a:solidFill>
                <a:latin typeface="Gill Sans MT" panose="020B0502020104020203" pitchFamily="34" charset="0"/>
                <a:cs typeface="Arial" panose="020B0604020202020204" pitchFamily="34" charset="0"/>
              </a:defRPr>
            </a:lvl4pPr>
            <a:lvl5pPr marL="2057400" indent="-228600">
              <a:defRPr sz="1400" b="1">
                <a:solidFill>
                  <a:schemeClr val="tx1"/>
                </a:solidFill>
                <a:latin typeface="Gill Sans MT" panose="020B0502020104020203" pitchFamily="34" charset="0"/>
                <a:cs typeface="Arial" panose="020B0604020202020204" pitchFamily="34" charset="0"/>
              </a:defRPr>
            </a:lvl5pPr>
            <a:lvl6pPr marL="25146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6pPr>
            <a:lvl7pPr marL="29718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7pPr>
            <a:lvl8pPr marL="34290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8pPr>
            <a:lvl9pPr marL="38862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9pPr>
          </a:lstStyle>
          <a:p>
            <a:r>
              <a:rPr lang="en-GB" altLang="en-US" sz="1662" b="0">
                <a:latin typeface="Gill Sans Infant Std" panose="020B0502020104020203" pitchFamily="34" charset="0"/>
              </a:rPr>
              <a:t>Cash Working Group reporting to the Inter-cluster Working Group</a:t>
            </a:r>
          </a:p>
        </p:txBody>
      </p:sp>
      <p:sp>
        <p:nvSpPr>
          <p:cNvPr id="74757" name="Abgerundetes Rechteck 24">
            <a:extLst>
              <a:ext uri="{FF2B5EF4-FFF2-40B4-BE49-F238E27FC236}">
                <a16:creationId xmlns="" xmlns:a16="http://schemas.microsoft.com/office/drawing/2014/main" id="{AD6490B2-716B-4AD0-9FAC-54ABC58B94E9}"/>
              </a:ext>
            </a:extLst>
          </p:cNvPr>
          <p:cNvSpPr>
            <a:spLocks/>
          </p:cNvSpPr>
          <p:nvPr/>
        </p:nvSpPr>
        <p:spPr bwMode="gray">
          <a:xfrm>
            <a:off x="2098432" y="3097825"/>
            <a:ext cx="8012723" cy="1417027"/>
          </a:xfrm>
          <a:custGeom>
            <a:avLst/>
            <a:gdLst>
              <a:gd name="T0" fmla="*/ 464943 w 7835544"/>
              <a:gd name="T1" fmla="*/ 0 h 1132150"/>
              <a:gd name="T2" fmla="*/ 13074786 w 7835544"/>
              <a:gd name="T3" fmla="*/ 0 h 1132150"/>
              <a:gd name="T4" fmla="*/ 13074786 w 7835544"/>
              <a:gd name="T5" fmla="*/ 5189025 h 1132150"/>
              <a:gd name="T6" fmla="*/ 464943 w 7835544"/>
              <a:gd name="T7" fmla="*/ 5189025 h 1132150"/>
              <a:gd name="T8" fmla="*/ 702976 w 7835544"/>
              <a:gd name="T9" fmla="*/ 1147805 h 1132150"/>
              <a:gd name="T10" fmla="*/ 464943 w 7835544"/>
              <a:gd name="T11" fmla="*/ 0 h 1132150"/>
              <a:gd name="T12" fmla="*/ 0 60000 65536"/>
              <a:gd name="T13" fmla="*/ 0 60000 65536"/>
              <a:gd name="T14" fmla="*/ 0 60000 65536"/>
              <a:gd name="T15" fmla="*/ 0 60000 65536"/>
              <a:gd name="T16" fmla="*/ 0 60000 65536"/>
              <a:gd name="T17" fmla="*/ 0 60000 65536"/>
              <a:gd name="T18" fmla="*/ 0 w 7835544"/>
              <a:gd name="T19" fmla="*/ 0 h 1132150"/>
              <a:gd name="T20" fmla="*/ 7835544 w 7835544"/>
              <a:gd name="T21" fmla="*/ 1132150 h 1132150"/>
            </a:gdLst>
            <a:ahLst/>
            <a:cxnLst>
              <a:cxn ang="T12">
                <a:pos x="T0" y="T1"/>
              </a:cxn>
              <a:cxn ang="T13">
                <a:pos x="T2" y="T3"/>
              </a:cxn>
              <a:cxn ang="T14">
                <a:pos x="T4" y="T5"/>
              </a:cxn>
              <a:cxn ang="T15">
                <a:pos x="T6" y="T7"/>
              </a:cxn>
              <a:cxn ang="T16">
                <a:pos x="T8" y="T9"/>
              </a:cxn>
              <a:cxn ang="T17">
                <a:pos x="T10" y="T11"/>
              </a:cxn>
            </a:cxnLst>
            <a:rect l="T18" t="T19" r="T20" b="T21"/>
            <a:pathLst>
              <a:path w="7835544" h="1132150">
                <a:moveTo>
                  <a:pt x="278634" y="0"/>
                </a:moveTo>
                <a:lnTo>
                  <a:pt x="7835544" y="0"/>
                </a:lnTo>
                <a:lnTo>
                  <a:pt x="7835544" y="1132150"/>
                </a:lnTo>
                <a:lnTo>
                  <a:pt x="278634" y="1132150"/>
                </a:lnTo>
                <a:cubicBezTo>
                  <a:pt x="-423116" y="1099863"/>
                  <a:pt x="421994" y="412257"/>
                  <a:pt x="421284" y="250430"/>
                </a:cubicBezTo>
                <a:lnTo>
                  <a:pt x="278634" y="0"/>
                </a:lnTo>
                <a:close/>
              </a:path>
            </a:pathLst>
          </a:custGeom>
          <a:solidFill>
            <a:srgbClr val="F0F0F0"/>
          </a:solidFill>
          <a:ln>
            <a:noFill/>
          </a:ln>
          <a:extLst>
            <a:ext uri="{91240B29-F687-4F45-9708-019B960494DF}">
              <a14:hiddenLine xmlns:a14="http://schemas.microsoft.com/office/drawing/2010/main" w="25400" algn="ctr">
                <a:solidFill>
                  <a:srgbClr val="000000"/>
                </a:solidFill>
                <a:miter lim="800000"/>
                <a:headEnd/>
                <a:tailEnd/>
              </a14:hiddenLine>
            </a:ext>
          </a:extLst>
        </p:spPr>
        <p:txBody>
          <a:bodyPr lIns="598154" tIns="66462" rIns="99692" bIns="66462" anchor="ctr"/>
          <a:lstStyle>
            <a:lvl1pPr>
              <a:defRPr sz="1400" b="1">
                <a:solidFill>
                  <a:schemeClr val="tx1"/>
                </a:solidFill>
                <a:latin typeface="Gill Sans MT" panose="020B0502020104020203" pitchFamily="34" charset="0"/>
                <a:cs typeface="Arial" panose="020B0604020202020204" pitchFamily="34" charset="0"/>
              </a:defRPr>
            </a:lvl1pPr>
            <a:lvl2pPr marL="742950" indent="-285750">
              <a:defRPr sz="1400" b="1">
                <a:solidFill>
                  <a:schemeClr val="tx1"/>
                </a:solidFill>
                <a:latin typeface="Gill Sans MT" panose="020B0502020104020203" pitchFamily="34" charset="0"/>
                <a:cs typeface="Arial" panose="020B0604020202020204" pitchFamily="34" charset="0"/>
              </a:defRPr>
            </a:lvl2pPr>
            <a:lvl3pPr marL="1143000" indent="-228600">
              <a:defRPr sz="1400" b="1">
                <a:solidFill>
                  <a:schemeClr val="tx1"/>
                </a:solidFill>
                <a:latin typeface="Gill Sans MT" panose="020B0502020104020203" pitchFamily="34" charset="0"/>
                <a:cs typeface="Arial" panose="020B0604020202020204" pitchFamily="34" charset="0"/>
              </a:defRPr>
            </a:lvl3pPr>
            <a:lvl4pPr marL="1600200" indent="-228600">
              <a:defRPr sz="1400" b="1">
                <a:solidFill>
                  <a:schemeClr val="tx1"/>
                </a:solidFill>
                <a:latin typeface="Gill Sans MT" panose="020B0502020104020203" pitchFamily="34" charset="0"/>
                <a:cs typeface="Arial" panose="020B0604020202020204" pitchFamily="34" charset="0"/>
              </a:defRPr>
            </a:lvl4pPr>
            <a:lvl5pPr marL="2057400" indent="-228600">
              <a:defRPr sz="1400" b="1">
                <a:solidFill>
                  <a:schemeClr val="tx1"/>
                </a:solidFill>
                <a:latin typeface="Gill Sans MT" panose="020B0502020104020203" pitchFamily="34" charset="0"/>
                <a:cs typeface="Arial" panose="020B0604020202020204" pitchFamily="34" charset="0"/>
              </a:defRPr>
            </a:lvl5pPr>
            <a:lvl6pPr marL="25146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6pPr>
            <a:lvl7pPr marL="29718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7pPr>
            <a:lvl8pPr marL="34290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8pPr>
            <a:lvl9pPr marL="38862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9pPr>
          </a:lstStyle>
          <a:p>
            <a:r>
              <a:rPr lang="en-GB" altLang="en-US" sz="1800" b="0" dirty="0"/>
              <a:t>OCHA will continue to strengthen its support to  HCs and Inter Cluster Coordination </a:t>
            </a:r>
            <a:r>
              <a:rPr lang="en-GB" altLang="en-US" sz="1800" b="0" dirty="0" err="1"/>
              <a:t>procesess</a:t>
            </a:r>
            <a:r>
              <a:rPr lang="en-GB" altLang="en-US" sz="1800" b="0" dirty="0"/>
              <a:t> on the strategic use, promotion and mainstreaming of cash</a:t>
            </a:r>
            <a:endParaRPr lang="en-GB" altLang="en-US" sz="1662" b="0" dirty="0">
              <a:latin typeface="Gill Sans Infant Std" panose="020B0502020104020203" pitchFamily="34" charset="0"/>
            </a:endParaRPr>
          </a:p>
        </p:txBody>
      </p:sp>
      <p:sp>
        <p:nvSpPr>
          <p:cNvPr id="74758" name="Abgerundetes Rechteck 24">
            <a:extLst>
              <a:ext uri="{FF2B5EF4-FFF2-40B4-BE49-F238E27FC236}">
                <a16:creationId xmlns="" xmlns:a16="http://schemas.microsoft.com/office/drawing/2014/main" id="{E7508161-DAE3-4352-B435-459CD1D464C5}"/>
              </a:ext>
            </a:extLst>
          </p:cNvPr>
          <p:cNvSpPr>
            <a:spLocks noChangeArrowheads="1"/>
          </p:cNvSpPr>
          <p:nvPr/>
        </p:nvSpPr>
        <p:spPr bwMode="gray">
          <a:xfrm>
            <a:off x="2356338" y="4648200"/>
            <a:ext cx="7726974" cy="1418492"/>
          </a:xfrm>
          <a:prstGeom prst="rect">
            <a:avLst/>
          </a:prstGeom>
          <a:solidFill>
            <a:srgbClr val="F0F0F0"/>
          </a:solidFill>
          <a:ln>
            <a:noFill/>
          </a:ln>
          <a:extLst>
            <a:ext uri="{91240B29-F687-4F45-9708-019B960494DF}">
              <a14:hiddenLine xmlns:a14="http://schemas.microsoft.com/office/drawing/2010/main" w="25400" algn="ctr">
                <a:solidFill>
                  <a:srgbClr val="000000"/>
                </a:solidFill>
                <a:miter lim="800000"/>
                <a:headEnd/>
                <a:tailEnd/>
              </a14:hiddenLine>
            </a:ext>
          </a:extLst>
        </p:spPr>
        <p:txBody>
          <a:bodyPr lIns="598154" tIns="66462" rIns="99692" bIns="66462" anchor="ctr"/>
          <a:lstStyle>
            <a:lvl1pPr>
              <a:defRPr sz="1400" b="1">
                <a:solidFill>
                  <a:schemeClr val="tx1"/>
                </a:solidFill>
                <a:latin typeface="Gill Sans MT" panose="020B0502020104020203" pitchFamily="34" charset="0"/>
                <a:cs typeface="Arial" panose="020B0604020202020204" pitchFamily="34" charset="0"/>
              </a:defRPr>
            </a:lvl1pPr>
            <a:lvl2pPr marL="742950" indent="-285750">
              <a:defRPr sz="1400" b="1">
                <a:solidFill>
                  <a:schemeClr val="tx1"/>
                </a:solidFill>
                <a:latin typeface="Gill Sans MT" panose="020B0502020104020203" pitchFamily="34" charset="0"/>
                <a:cs typeface="Arial" panose="020B0604020202020204" pitchFamily="34" charset="0"/>
              </a:defRPr>
            </a:lvl2pPr>
            <a:lvl3pPr marL="1143000" indent="-228600">
              <a:defRPr sz="1400" b="1">
                <a:solidFill>
                  <a:schemeClr val="tx1"/>
                </a:solidFill>
                <a:latin typeface="Gill Sans MT" panose="020B0502020104020203" pitchFamily="34" charset="0"/>
                <a:cs typeface="Arial" panose="020B0604020202020204" pitchFamily="34" charset="0"/>
              </a:defRPr>
            </a:lvl3pPr>
            <a:lvl4pPr marL="1600200" indent="-228600">
              <a:defRPr sz="1400" b="1">
                <a:solidFill>
                  <a:schemeClr val="tx1"/>
                </a:solidFill>
                <a:latin typeface="Gill Sans MT" panose="020B0502020104020203" pitchFamily="34" charset="0"/>
                <a:cs typeface="Arial" panose="020B0604020202020204" pitchFamily="34" charset="0"/>
              </a:defRPr>
            </a:lvl4pPr>
            <a:lvl5pPr marL="2057400" indent="-228600">
              <a:defRPr sz="1400" b="1">
                <a:solidFill>
                  <a:schemeClr val="tx1"/>
                </a:solidFill>
                <a:latin typeface="Gill Sans MT" panose="020B0502020104020203" pitchFamily="34" charset="0"/>
                <a:cs typeface="Arial" panose="020B0604020202020204" pitchFamily="34" charset="0"/>
              </a:defRPr>
            </a:lvl5pPr>
            <a:lvl6pPr marL="25146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6pPr>
            <a:lvl7pPr marL="29718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7pPr>
            <a:lvl8pPr marL="34290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8pPr>
            <a:lvl9pPr marL="38862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9pPr>
          </a:lstStyle>
          <a:p>
            <a:r>
              <a:rPr lang="en-GB" altLang="en-US" sz="1662" b="0">
                <a:latin typeface="Gill Sans Infant Std" panose="020B0502020104020203" pitchFamily="34" charset="0"/>
              </a:rPr>
              <a:t>Coordination guidance by OCHA and CashCap, for Global Cluster Coordination Group</a:t>
            </a:r>
          </a:p>
        </p:txBody>
      </p:sp>
      <p:sp>
        <p:nvSpPr>
          <p:cNvPr id="8" name="TextBox 7">
            <a:extLst>
              <a:ext uri="{FF2B5EF4-FFF2-40B4-BE49-F238E27FC236}">
                <a16:creationId xmlns="" xmlns:a16="http://schemas.microsoft.com/office/drawing/2014/main" id="{47EBAFF6-13A2-4D04-84AC-700ED9172A29}"/>
              </a:ext>
            </a:extLst>
          </p:cNvPr>
          <p:cNvSpPr txBox="1"/>
          <p:nvPr/>
        </p:nvSpPr>
        <p:spPr bwMode="auto">
          <a:xfrm>
            <a:off x="1783192" y="1296028"/>
            <a:ext cx="908903" cy="1666354"/>
          </a:xfrm>
          <a:prstGeom prst="rect">
            <a:avLst/>
          </a:prstGeom>
          <a:noFill/>
        </p:spPr>
        <p:txBody>
          <a:bodyPr wrap="none" lIns="0" tIns="0" rIns="0" bIns="0" anchor="ctr">
            <a:spAutoFit/>
          </a:bodyPr>
          <a:lstStyle/>
          <a:p>
            <a:pPr algn="ctr">
              <a:lnSpc>
                <a:spcPct val="85000"/>
              </a:lnSpc>
              <a:spcAft>
                <a:spcPts val="554"/>
              </a:spcAft>
              <a:buClr>
                <a:srgbClr val="FFE600"/>
              </a:buClr>
              <a:buSzPct val="70000"/>
              <a:defRPr/>
            </a:pPr>
            <a:r>
              <a:rPr lang="en-US" sz="12739" dirty="0">
                <a:solidFill>
                  <a:schemeClr val="tx2"/>
                </a:solidFill>
                <a:latin typeface="Arial"/>
              </a:rPr>
              <a:t>1</a:t>
            </a:r>
            <a:endParaRPr lang="en-IN" sz="12739" dirty="0">
              <a:solidFill>
                <a:schemeClr val="tx2"/>
              </a:solidFill>
              <a:latin typeface="Arial"/>
            </a:endParaRPr>
          </a:p>
        </p:txBody>
      </p:sp>
      <p:sp>
        <p:nvSpPr>
          <p:cNvPr id="9" name="TextBox 8">
            <a:extLst>
              <a:ext uri="{FF2B5EF4-FFF2-40B4-BE49-F238E27FC236}">
                <a16:creationId xmlns="" xmlns:a16="http://schemas.microsoft.com/office/drawing/2014/main" id="{48A5B913-DDB8-47E6-AD1A-F4985E58AA38}"/>
              </a:ext>
            </a:extLst>
          </p:cNvPr>
          <p:cNvSpPr txBox="1"/>
          <p:nvPr/>
        </p:nvSpPr>
        <p:spPr bwMode="auto">
          <a:xfrm>
            <a:off x="1783192" y="2891831"/>
            <a:ext cx="908903" cy="1666354"/>
          </a:xfrm>
          <a:prstGeom prst="rect">
            <a:avLst/>
          </a:prstGeom>
          <a:noFill/>
        </p:spPr>
        <p:txBody>
          <a:bodyPr wrap="none" lIns="0" tIns="0" rIns="0" bIns="0" anchor="ctr">
            <a:spAutoFit/>
          </a:bodyPr>
          <a:lstStyle/>
          <a:p>
            <a:pPr algn="ctr">
              <a:lnSpc>
                <a:spcPct val="85000"/>
              </a:lnSpc>
              <a:spcAft>
                <a:spcPts val="554"/>
              </a:spcAft>
              <a:buClr>
                <a:srgbClr val="FFE600"/>
              </a:buClr>
              <a:buSzPct val="70000"/>
              <a:defRPr/>
            </a:pPr>
            <a:r>
              <a:rPr lang="en-US" sz="12739" dirty="0">
                <a:solidFill>
                  <a:srgbClr val="808080"/>
                </a:solidFill>
                <a:latin typeface="Arial"/>
              </a:rPr>
              <a:t>2</a:t>
            </a:r>
            <a:endParaRPr lang="en-IN" sz="12739" dirty="0">
              <a:solidFill>
                <a:srgbClr val="808080"/>
              </a:solidFill>
              <a:latin typeface="Arial"/>
            </a:endParaRPr>
          </a:p>
        </p:txBody>
      </p:sp>
      <p:sp>
        <p:nvSpPr>
          <p:cNvPr id="10" name="TextBox 9">
            <a:extLst>
              <a:ext uri="{FF2B5EF4-FFF2-40B4-BE49-F238E27FC236}">
                <a16:creationId xmlns="" xmlns:a16="http://schemas.microsoft.com/office/drawing/2014/main" id="{36375C4B-035B-40B3-8E21-83516F7D4140}"/>
              </a:ext>
            </a:extLst>
          </p:cNvPr>
          <p:cNvSpPr txBox="1"/>
          <p:nvPr/>
        </p:nvSpPr>
        <p:spPr bwMode="auto">
          <a:xfrm>
            <a:off x="1783192" y="4475912"/>
            <a:ext cx="908903" cy="1666354"/>
          </a:xfrm>
          <a:prstGeom prst="rect">
            <a:avLst/>
          </a:prstGeom>
          <a:noFill/>
        </p:spPr>
        <p:txBody>
          <a:bodyPr wrap="none" lIns="0" tIns="0" rIns="0" bIns="0" anchor="ctr">
            <a:spAutoFit/>
          </a:bodyPr>
          <a:lstStyle/>
          <a:p>
            <a:pPr algn="ctr">
              <a:lnSpc>
                <a:spcPct val="85000"/>
              </a:lnSpc>
              <a:spcAft>
                <a:spcPts val="554"/>
              </a:spcAft>
              <a:buClr>
                <a:srgbClr val="FFE600"/>
              </a:buClr>
              <a:buSzPct val="70000"/>
              <a:defRPr/>
            </a:pPr>
            <a:r>
              <a:rPr lang="en-US" sz="12739" dirty="0">
                <a:solidFill>
                  <a:schemeClr val="accent4"/>
                </a:solidFill>
                <a:latin typeface="Arial"/>
              </a:rPr>
              <a:t>3</a:t>
            </a:r>
            <a:endParaRPr lang="en-IN" sz="12739" dirty="0">
              <a:solidFill>
                <a:schemeClr val="accent4"/>
              </a:solidFill>
              <a:latin typeface="Arial"/>
            </a:endParaRPr>
          </a:p>
        </p:txBody>
      </p:sp>
    </p:spTree>
    <p:extLst>
      <p:ext uri="{BB962C8B-B14F-4D97-AF65-F5344CB8AC3E}">
        <p14:creationId xmlns:p14="http://schemas.microsoft.com/office/powerpoint/2010/main" val="35300129"/>
      </p:ext>
    </p:extLst>
  </p:cSld>
  <p:clrMapOvr>
    <a:masterClrMapping/>
  </p:clrMapOvr>
  <p:transition spd="slow">
    <p:push dir="u"/>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 xmlns:a16="http://schemas.microsoft.com/office/drawing/2014/main" id="{0E598BDA-B8FD-4446-B75D-780B8B52B933}"/>
              </a:ext>
            </a:extLst>
          </p:cNvPr>
          <p:cNvSpPr/>
          <p:nvPr/>
        </p:nvSpPr>
        <p:spPr>
          <a:xfrm>
            <a:off x="1524000" y="6097466"/>
            <a:ext cx="9144000" cy="50995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sz="1662" dirty="0">
              <a:latin typeface="Gill Sans Infant Std"/>
              <a:cs typeface="Gill Sans Infant Std"/>
            </a:endParaRPr>
          </a:p>
        </p:txBody>
      </p:sp>
      <p:sp>
        <p:nvSpPr>
          <p:cNvPr id="76803" name="Title 1">
            <a:extLst>
              <a:ext uri="{FF2B5EF4-FFF2-40B4-BE49-F238E27FC236}">
                <a16:creationId xmlns="" xmlns:a16="http://schemas.microsoft.com/office/drawing/2014/main" id="{99768915-0656-4432-B047-1DEA72D237D7}"/>
              </a:ext>
            </a:extLst>
          </p:cNvPr>
          <p:cNvSpPr>
            <a:spLocks noGrp="1"/>
          </p:cNvSpPr>
          <p:nvPr>
            <p:ph type="title"/>
          </p:nvPr>
        </p:nvSpPr>
        <p:spPr>
          <a:xfrm>
            <a:off x="1981200" y="274638"/>
            <a:ext cx="6016870" cy="1135062"/>
          </a:xfrm>
        </p:spPr>
        <p:txBody>
          <a:bodyPr>
            <a:normAutofit fontScale="90000"/>
          </a:bodyPr>
          <a:lstStyle/>
          <a:p>
            <a:r>
              <a:rPr lang="en-GB" altLang="en-US" dirty="0">
                <a:latin typeface="Gill Sans Infant Std" panose="020B0502020104020203" pitchFamily="34" charset="0"/>
                <a:ea typeface="Gill Sans Infant Std" panose="020B0502020104020203" pitchFamily="34" charset="0"/>
                <a:cs typeface="Gill Sans Infant Std" panose="020B0502020104020203" pitchFamily="34" charset="0"/>
              </a:rPr>
              <a:t>NGO’s position on CVA coordination (May 2018)</a:t>
            </a:r>
          </a:p>
        </p:txBody>
      </p:sp>
      <p:sp>
        <p:nvSpPr>
          <p:cNvPr id="5" name="Freeform 19">
            <a:extLst>
              <a:ext uri="{FF2B5EF4-FFF2-40B4-BE49-F238E27FC236}">
                <a16:creationId xmlns="" xmlns:a16="http://schemas.microsoft.com/office/drawing/2014/main" id="{12867ADB-B9B9-4850-A03D-18465722EC79}"/>
              </a:ext>
            </a:extLst>
          </p:cNvPr>
          <p:cNvSpPr>
            <a:spLocks/>
          </p:cNvSpPr>
          <p:nvPr/>
        </p:nvSpPr>
        <p:spPr bwMode="auto">
          <a:xfrm>
            <a:off x="1524001" y="2516067"/>
            <a:ext cx="2669931" cy="1235319"/>
          </a:xfrm>
          <a:custGeom>
            <a:avLst/>
            <a:gdLst>
              <a:gd name="T0" fmla="*/ 1184 w 1184"/>
              <a:gd name="T1" fmla="*/ 516 h 1159"/>
              <a:gd name="T2" fmla="*/ 592 w 1184"/>
              <a:gd name="T3" fmla="*/ 0 h 1159"/>
              <a:gd name="T4" fmla="*/ 0 w 1184"/>
              <a:gd name="T5" fmla="*/ 516 h 1159"/>
              <a:gd name="T6" fmla="*/ 592 w 1184"/>
              <a:gd name="T7" fmla="*/ 1033 h 1159"/>
              <a:gd name="T8" fmla="*/ 646 w 1184"/>
              <a:gd name="T9" fmla="*/ 1030 h 1159"/>
              <a:gd name="T10" fmla="*/ 938 w 1184"/>
              <a:gd name="T11" fmla="*/ 1159 h 1159"/>
              <a:gd name="T12" fmla="*/ 807 w 1184"/>
              <a:gd name="T13" fmla="*/ 997 h 1159"/>
              <a:gd name="T14" fmla="*/ 1184 w 1184"/>
              <a:gd name="T15" fmla="*/ 516 h 11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4" h="1159">
                <a:moveTo>
                  <a:pt x="1184" y="516"/>
                </a:moveTo>
                <a:cubicBezTo>
                  <a:pt x="1184" y="231"/>
                  <a:pt x="919" y="0"/>
                  <a:pt x="592" y="0"/>
                </a:cubicBezTo>
                <a:cubicBezTo>
                  <a:pt x="265" y="0"/>
                  <a:pt x="0" y="231"/>
                  <a:pt x="0" y="516"/>
                </a:cubicBezTo>
                <a:cubicBezTo>
                  <a:pt x="0" y="801"/>
                  <a:pt x="265" y="1033"/>
                  <a:pt x="592" y="1033"/>
                </a:cubicBezTo>
                <a:cubicBezTo>
                  <a:pt x="610" y="1033"/>
                  <a:pt x="628" y="1032"/>
                  <a:pt x="646" y="1030"/>
                </a:cubicBezTo>
                <a:cubicBezTo>
                  <a:pt x="726" y="1103"/>
                  <a:pt x="827" y="1150"/>
                  <a:pt x="938" y="1159"/>
                </a:cubicBezTo>
                <a:cubicBezTo>
                  <a:pt x="887" y="1113"/>
                  <a:pt x="843" y="1058"/>
                  <a:pt x="807" y="997"/>
                </a:cubicBezTo>
                <a:cubicBezTo>
                  <a:pt x="1028" y="922"/>
                  <a:pt x="1184" y="735"/>
                  <a:pt x="1184" y="516"/>
                </a:cubicBezTo>
                <a:close/>
              </a:path>
            </a:pathLst>
          </a:custGeom>
          <a:solidFill>
            <a:schemeClr val="tx2">
              <a:lumMod val="20000"/>
              <a:lumOff val="80000"/>
            </a:schemeClr>
          </a:solidFill>
          <a:ln>
            <a:noFill/>
          </a:ln>
          <a:extLst/>
        </p:spPr>
        <p:txBody>
          <a:bodyPr/>
          <a:lstStyle/>
          <a:p>
            <a:pPr>
              <a:defRPr/>
            </a:pPr>
            <a:endParaRPr lang="de-DE" sz="1662" kern="0" dirty="0">
              <a:solidFill>
                <a:schemeClr val="bg1"/>
              </a:solidFill>
              <a:latin typeface="+mj-lt"/>
            </a:endParaRPr>
          </a:p>
        </p:txBody>
      </p:sp>
      <p:sp>
        <p:nvSpPr>
          <p:cNvPr id="6" name="Rectangle 5">
            <a:extLst>
              <a:ext uri="{FF2B5EF4-FFF2-40B4-BE49-F238E27FC236}">
                <a16:creationId xmlns="" xmlns:a16="http://schemas.microsoft.com/office/drawing/2014/main" id="{B492646F-7591-4C42-AA7D-5AB8AA1CE677}"/>
              </a:ext>
            </a:extLst>
          </p:cNvPr>
          <p:cNvSpPr>
            <a:spLocks noChangeArrowheads="1"/>
          </p:cNvSpPr>
          <p:nvPr/>
        </p:nvSpPr>
        <p:spPr bwMode="auto">
          <a:xfrm>
            <a:off x="1569429" y="2661140"/>
            <a:ext cx="2791557" cy="887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1400" b="1">
                <a:solidFill>
                  <a:schemeClr val="tx1"/>
                </a:solidFill>
                <a:latin typeface="Gill Sans MT" panose="020B0502020104020203" pitchFamily="34" charset="0"/>
                <a:cs typeface="Arial" panose="020B0604020202020204" pitchFamily="34" charset="0"/>
              </a:defRPr>
            </a:lvl1pPr>
            <a:lvl2pPr marL="742950" indent="-285750">
              <a:defRPr sz="1400" b="1">
                <a:solidFill>
                  <a:schemeClr val="tx1"/>
                </a:solidFill>
                <a:latin typeface="Gill Sans MT" panose="020B0502020104020203" pitchFamily="34" charset="0"/>
                <a:cs typeface="Arial" panose="020B0604020202020204" pitchFamily="34" charset="0"/>
              </a:defRPr>
            </a:lvl2pPr>
            <a:lvl3pPr marL="263525" indent="3175">
              <a:defRPr sz="1400" b="1">
                <a:solidFill>
                  <a:schemeClr val="tx1"/>
                </a:solidFill>
                <a:latin typeface="Gill Sans MT" panose="020B0502020104020203" pitchFamily="34" charset="0"/>
                <a:cs typeface="Arial" panose="020B0604020202020204" pitchFamily="34" charset="0"/>
              </a:defRPr>
            </a:lvl3pPr>
            <a:lvl4pPr marL="1600200" indent="-228600">
              <a:defRPr sz="1400" b="1">
                <a:solidFill>
                  <a:schemeClr val="tx1"/>
                </a:solidFill>
                <a:latin typeface="Gill Sans MT" panose="020B0502020104020203" pitchFamily="34" charset="0"/>
                <a:cs typeface="Arial" panose="020B0604020202020204" pitchFamily="34" charset="0"/>
              </a:defRPr>
            </a:lvl4pPr>
            <a:lvl5pPr marL="2057400" indent="-228600">
              <a:defRPr sz="1400" b="1">
                <a:solidFill>
                  <a:schemeClr val="tx1"/>
                </a:solidFill>
                <a:latin typeface="Gill Sans MT" panose="020B0502020104020203" pitchFamily="34" charset="0"/>
                <a:cs typeface="Arial" panose="020B0604020202020204" pitchFamily="34" charset="0"/>
              </a:defRPr>
            </a:lvl5pPr>
            <a:lvl6pPr marL="25146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6pPr>
            <a:lvl7pPr marL="29718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7pPr>
            <a:lvl8pPr marL="34290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8pPr>
            <a:lvl9pPr marL="38862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9pPr>
          </a:lstStyle>
          <a:p>
            <a:pPr lvl="2"/>
            <a:r>
              <a:rPr lang="en-GB" altLang="en-US" sz="1292" dirty="0">
                <a:latin typeface="Gill Sans Infant Std" panose="020B0502020104020203" pitchFamily="34" charset="0"/>
              </a:rPr>
              <a:t>Lack of formalised and predictable coordination led to poorly resourced mechanisms</a:t>
            </a:r>
          </a:p>
        </p:txBody>
      </p:sp>
      <p:grpSp>
        <p:nvGrpSpPr>
          <p:cNvPr id="7" name="Gruppieren 38">
            <a:extLst>
              <a:ext uri="{FF2B5EF4-FFF2-40B4-BE49-F238E27FC236}">
                <a16:creationId xmlns="" xmlns:a16="http://schemas.microsoft.com/office/drawing/2014/main" id="{6828DBDE-D71D-4768-8BD5-434DD0B8FB9F}"/>
              </a:ext>
            </a:extLst>
          </p:cNvPr>
          <p:cNvGrpSpPr/>
          <p:nvPr/>
        </p:nvGrpSpPr>
        <p:grpSpPr>
          <a:xfrm>
            <a:off x="5417470" y="4195367"/>
            <a:ext cx="1331673" cy="939488"/>
            <a:chOff x="8419797" y="3875034"/>
            <a:chExt cx="1025149" cy="1098056"/>
          </a:xfrm>
          <a:solidFill>
            <a:sysClr val="windowText" lastClr="000000">
              <a:lumMod val="65000"/>
              <a:lumOff val="35000"/>
            </a:sysClr>
          </a:solidFill>
        </p:grpSpPr>
        <p:grpSp>
          <p:nvGrpSpPr>
            <p:cNvPr id="8" name="Gruppieren 54">
              <a:extLst>
                <a:ext uri="{FF2B5EF4-FFF2-40B4-BE49-F238E27FC236}">
                  <a16:creationId xmlns="" xmlns:a16="http://schemas.microsoft.com/office/drawing/2014/main" id="{66D4BC8E-2FB3-4FD9-820F-57EB067B59B9}"/>
                </a:ext>
              </a:extLst>
            </p:cNvPr>
            <p:cNvGrpSpPr>
              <a:grpSpLocks noChangeAspect="1"/>
            </p:cNvGrpSpPr>
            <p:nvPr/>
          </p:nvGrpSpPr>
          <p:grpSpPr bwMode="gray">
            <a:xfrm>
              <a:off x="8419797" y="3875038"/>
              <a:ext cx="478376" cy="1098052"/>
              <a:chOff x="10625848" y="1536329"/>
              <a:chExt cx="1929939" cy="4429990"/>
            </a:xfrm>
            <a:grpFill/>
          </p:grpSpPr>
          <p:sp>
            <p:nvSpPr>
              <p:cNvPr id="12" name="Freeform 5">
                <a:extLst>
                  <a:ext uri="{FF2B5EF4-FFF2-40B4-BE49-F238E27FC236}">
                    <a16:creationId xmlns="" xmlns:a16="http://schemas.microsoft.com/office/drawing/2014/main" id="{718A22BB-3E51-46AA-8A05-377F3276C9B5}"/>
                  </a:ext>
                </a:extLst>
              </p:cNvPr>
              <p:cNvSpPr>
                <a:spLocks/>
              </p:cNvSpPr>
              <p:nvPr/>
            </p:nvSpPr>
            <p:spPr bwMode="gray">
              <a:xfrm>
                <a:off x="11129849" y="1536329"/>
                <a:ext cx="921600" cy="919867"/>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662" kern="0" dirty="0">
                  <a:solidFill>
                    <a:schemeClr val="bg1"/>
                  </a:solidFill>
                  <a:latin typeface="+mj-lt"/>
                </a:endParaRPr>
              </a:p>
            </p:txBody>
          </p:sp>
          <p:sp>
            <p:nvSpPr>
              <p:cNvPr id="13" name="Freeform 6">
                <a:extLst>
                  <a:ext uri="{FF2B5EF4-FFF2-40B4-BE49-F238E27FC236}">
                    <a16:creationId xmlns="" xmlns:a16="http://schemas.microsoft.com/office/drawing/2014/main" id="{F4AEE68D-7203-4940-9A31-0401266AC34C}"/>
                  </a:ext>
                </a:extLst>
              </p:cNvPr>
              <p:cNvSpPr>
                <a:spLocks/>
              </p:cNvSpPr>
              <p:nvPr/>
            </p:nvSpPr>
            <p:spPr bwMode="gray">
              <a:xfrm>
                <a:off x="10625848" y="2516562"/>
                <a:ext cx="1929939" cy="3449757"/>
              </a:xfrm>
              <a:custGeom>
                <a:avLst/>
                <a:gdLst>
                  <a:gd name="T0" fmla="*/ 928 w 959"/>
                  <a:gd name="T1" fmla="*/ 219 h 1715"/>
                  <a:gd name="T2" fmla="*/ 670 w 959"/>
                  <a:gd name="T3" fmla="*/ 0 h 1715"/>
                  <a:gd name="T4" fmla="*/ 480 w 959"/>
                  <a:gd name="T5" fmla="*/ 72 h 1715"/>
                  <a:gd name="T6" fmla="*/ 290 w 959"/>
                  <a:gd name="T7" fmla="*/ 0 h 1715"/>
                  <a:gd name="T8" fmla="*/ 32 w 959"/>
                  <a:gd name="T9" fmla="*/ 219 h 1715"/>
                  <a:gd name="T10" fmla="*/ 0 w 959"/>
                  <a:gd name="T11" fmla="*/ 777 h 1715"/>
                  <a:gd name="T12" fmla="*/ 96 w 959"/>
                  <a:gd name="T13" fmla="*/ 872 h 1715"/>
                  <a:gd name="T14" fmla="*/ 191 w 959"/>
                  <a:gd name="T15" fmla="*/ 777 h 1715"/>
                  <a:gd name="T16" fmla="*/ 210 w 959"/>
                  <a:gd name="T17" fmla="*/ 293 h 1715"/>
                  <a:gd name="T18" fmla="*/ 230 w 959"/>
                  <a:gd name="T19" fmla="*/ 273 h 1715"/>
                  <a:gd name="T20" fmla="*/ 250 w 959"/>
                  <a:gd name="T21" fmla="*/ 293 h 1715"/>
                  <a:gd name="T22" fmla="*/ 250 w 959"/>
                  <a:gd name="T23" fmla="*/ 855 h 1715"/>
                  <a:gd name="T24" fmla="*/ 250 w 959"/>
                  <a:gd name="T25" fmla="*/ 902 h 1715"/>
                  <a:gd name="T26" fmla="*/ 191 w 959"/>
                  <a:gd name="T27" fmla="*/ 1602 h 1715"/>
                  <a:gd name="T28" fmla="*/ 305 w 959"/>
                  <a:gd name="T29" fmla="*/ 1715 h 1715"/>
                  <a:gd name="T30" fmla="*/ 418 w 959"/>
                  <a:gd name="T31" fmla="*/ 1602 h 1715"/>
                  <a:gd name="T32" fmla="*/ 460 w 959"/>
                  <a:gd name="T33" fmla="*/ 902 h 1715"/>
                  <a:gd name="T34" fmla="*/ 480 w 959"/>
                  <a:gd name="T35" fmla="*/ 882 h 1715"/>
                  <a:gd name="T36" fmla="*/ 500 w 959"/>
                  <a:gd name="T37" fmla="*/ 902 h 1715"/>
                  <a:gd name="T38" fmla="*/ 541 w 959"/>
                  <a:gd name="T39" fmla="*/ 1602 h 1715"/>
                  <a:gd name="T40" fmla="*/ 655 w 959"/>
                  <a:gd name="T41" fmla="*/ 1715 h 1715"/>
                  <a:gd name="T42" fmla="*/ 769 w 959"/>
                  <a:gd name="T43" fmla="*/ 1602 h 1715"/>
                  <a:gd name="T44" fmla="*/ 710 w 959"/>
                  <a:gd name="T45" fmla="*/ 902 h 1715"/>
                  <a:gd name="T46" fmla="*/ 710 w 959"/>
                  <a:gd name="T47" fmla="*/ 855 h 1715"/>
                  <a:gd name="T48" fmla="*/ 710 w 959"/>
                  <a:gd name="T49" fmla="*/ 293 h 1715"/>
                  <a:gd name="T50" fmla="*/ 730 w 959"/>
                  <a:gd name="T51" fmla="*/ 273 h 1715"/>
                  <a:gd name="T52" fmla="*/ 750 w 959"/>
                  <a:gd name="T53" fmla="*/ 293 h 1715"/>
                  <a:gd name="T54" fmla="*/ 769 w 959"/>
                  <a:gd name="T55" fmla="*/ 777 h 1715"/>
                  <a:gd name="T56" fmla="*/ 864 w 959"/>
                  <a:gd name="T57" fmla="*/ 872 h 1715"/>
                  <a:gd name="T58" fmla="*/ 959 w 959"/>
                  <a:gd name="T59" fmla="*/ 777 h 1715"/>
                  <a:gd name="T60" fmla="*/ 928 w 959"/>
                  <a:gd name="T61" fmla="*/ 219 h 1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59" h="1715">
                    <a:moveTo>
                      <a:pt x="928" y="219"/>
                    </a:moveTo>
                    <a:cubicBezTo>
                      <a:pt x="928" y="65"/>
                      <a:pt x="768" y="0"/>
                      <a:pt x="670" y="0"/>
                    </a:cubicBezTo>
                    <a:cubicBezTo>
                      <a:pt x="572" y="0"/>
                      <a:pt x="557" y="72"/>
                      <a:pt x="480" y="72"/>
                    </a:cubicBezTo>
                    <a:cubicBezTo>
                      <a:pt x="403" y="72"/>
                      <a:pt x="367" y="0"/>
                      <a:pt x="290" y="0"/>
                    </a:cubicBezTo>
                    <a:cubicBezTo>
                      <a:pt x="213" y="0"/>
                      <a:pt x="32" y="65"/>
                      <a:pt x="32" y="219"/>
                    </a:cubicBezTo>
                    <a:cubicBezTo>
                      <a:pt x="0" y="777"/>
                      <a:pt x="0" y="777"/>
                      <a:pt x="0" y="777"/>
                    </a:cubicBezTo>
                    <a:cubicBezTo>
                      <a:pt x="0" y="829"/>
                      <a:pt x="43" y="872"/>
                      <a:pt x="96" y="872"/>
                    </a:cubicBezTo>
                    <a:cubicBezTo>
                      <a:pt x="148" y="872"/>
                      <a:pt x="191" y="829"/>
                      <a:pt x="191" y="777"/>
                    </a:cubicBezTo>
                    <a:cubicBezTo>
                      <a:pt x="210" y="293"/>
                      <a:pt x="210" y="293"/>
                      <a:pt x="210" y="293"/>
                    </a:cubicBezTo>
                    <a:cubicBezTo>
                      <a:pt x="210" y="282"/>
                      <a:pt x="219" y="273"/>
                      <a:pt x="230" y="273"/>
                    </a:cubicBezTo>
                    <a:cubicBezTo>
                      <a:pt x="241" y="273"/>
                      <a:pt x="250" y="282"/>
                      <a:pt x="250" y="293"/>
                    </a:cubicBezTo>
                    <a:cubicBezTo>
                      <a:pt x="250" y="855"/>
                      <a:pt x="250" y="855"/>
                      <a:pt x="250" y="855"/>
                    </a:cubicBezTo>
                    <a:cubicBezTo>
                      <a:pt x="250" y="902"/>
                      <a:pt x="250" y="902"/>
                      <a:pt x="250" y="902"/>
                    </a:cubicBezTo>
                    <a:cubicBezTo>
                      <a:pt x="191" y="1602"/>
                      <a:pt x="191" y="1602"/>
                      <a:pt x="191" y="1602"/>
                    </a:cubicBezTo>
                    <a:cubicBezTo>
                      <a:pt x="191" y="1664"/>
                      <a:pt x="242" y="1715"/>
                      <a:pt x="305" y="1715"/>
                    </a:cubicBezTo>
                    <a:cubicBezTo>
                      <a:pt x="367" y="1715"/>
                      <a:pt x="418" y="1664"/>
                      <a:pt x="418" y="1602"/>
                    </a:cubicBezTo>
                    <a:cubicBezTo>
                      <a:pt x="460" y="902"/>
                      <a:pt x="460" y="902"/>
                      <a:pt x="460" y="902"/>
                    </a:cubicBezTo>
                    <a:cubicBezTo>
                      <a:pt x="460" y="891"/>
                      <a:pt x="469" y="882"/>
                      <a:pt x="480" y="882"/>
                    </a:cubicBezTo>
                    <a:cubicBezTo>
                      <a:pt x="491" y="882"/>
                      <a:pt x="500" y="891"/>
                      <a:pt x="500" y="902"/>
                    </a:cubicBezTo>
                    <a:cubicBezTo>
                      <a:pt x="541" y="1602"/>
                      <a:pt x="541" y="1602"/>
                      <a:pt x="541" y="1602"/>
                    </a:cubicBezTo>
                    <a:cubicBezTo>
                      <a:pt x="541" y="1664"/>
                      <a:pt x="592" y="1715"/>
                      <a:pt x="655" y="1715"/>
                    </a:cubicBezTo>
                    <a:cubicBezTo>
                      <a:pt x="718" y="1715"/>
                      <a:pt x="769" y="1664"/>
                      <a:pt x="769" y="1602"/>
                    </a:cubicBezTo>
                    <a:cubicBezTo>
                      <a:pt x="710" y="902"/>
                      <a:pt x="710" y="902"/>
                      <a:pt x="710" y="902"/>
                    </a:cubicBezTo>
                    <a:cubicBezTo>
                      <a:pt x="710" y="855"/>
                      <a:pt x="710" y="855"/>
                      <a:pt x="710" y="855"/>
                    </a:cubicBezTo>
                    <a:cubicBezTo>
                      <a:pt x="710" y="293"/>
                      <a:pt x="710" y="293"/>
                      <a:pt x="710" y="293"/>
                    </a:cubicBezTo>
                    <a:cubicBezTo>
                      <a:pt x="710" y="282"/>
                      <a:pt x="719" y="273"/>
                      <a:pt x="730" y="273"/>
                    </a:cubicBezTo>
                    <a:cubicBezTo>
                      <a:pt x="741" y="273"/>
                      <a:pt x="750" y="282"/>
                      <a:pt x="750" y="293"/>
                    </a:cubicBezTo>
                    <a:cubicBezTo>
                      <a:pt x="769" y="777"/>
                      <a:pt x="769" y="777"/>
                      <a:pt x="769" y="777"/>
                    </a:cubicBezTo>
                    <a:cubicBezTo>
                      <a:pt x="769" y="829"/>
                      <a:pt x="811" y="872"/>
                      <a:pt x="864" y="872"/>
                    </a:cubicBezTo>
                    <a:cubicBezTo>
                      <a:pt x="917" y="872"/>
                      <a:pt x="959" y="829"/>
                      <a:pt x="959" y="777"/>
                    </a:cubicBezTo>
                    <a:lnTo>
                      <a:pt x="928" y="219"/>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662" kern="0" dirty="0">
                  <a:solidFill>
                    <a:schemeClr val="bg1"/>
                  </a:solidFill>
                  <a:latin typeface="+mj-lt"/>
                </a:endParaRPr>
              </a:p>
            </p:txBody>
          </p:sp>
        </p:grpSp>
        <p:grpSp>
          <p:nvGrpSpPr>
            <p:cNvPr id="9" name="Gruppieren 55">
              <a:extLst>
                <a:ext uri="{FF2B5EF4-FFF2-40B4-BE49-F238E27FC236}">
                  <a16:creationId xmlns="" xmlns:a16="http://schemas.microsoft.com/office/drawing/2014/main" id="{23F6AF18-AFBA-4F92-AA3C-F3483B1584E5}"/>
                </a:ext>
              </a:extLst>
            </p:cNvPr>
            <p:cNvGrpSpPr>
              <a:grpSpLocks noChangeAspect="1"/>
            </p:cNvGrpSpPr>
            <p:nvPr/>
          </p:nvGrpSpPr>
          <p:grpSpPr bwMode="gray">
            <a:xfrm>
              <a:off x="8966570" y="3875034"/>
              <a:ext cx="478376" cy="1098055"/>
              <a:chOff x="10175993" y="1536311"/>
              <a:chExt cx="1929970" cy="4429985"/>
            </a:xfrm>
            <a:grpFill/>
          </p:grpSpPr>
          <p:sp>
            <p:nvSpPr>
              <p:cNvPr id="10" name="Freeform 5">
                <a:extLst>
                  <a:ext uri="{FF2B5EF4-FFF2-40B4-BE49-F238E27FC236}">
                    <a16:creationId xmlns="" xmlns:a16="http://schemas.microsoft.com/office/drawing/2014/main" id="{0BF6354C-13DC-4205-8C1D-E08EA17F39E1}"/>
                  </a:ext>
                </a:extLst>
              </p:cNvPr>
              <p:cNvSpPr>
                <a:spLocks/>
              </p:cNvSpPr>
              <p:nvPr/>
            </p:nvSpPr>
            <p:spPr bwMode="gray">
              <a:xfrm>
                <a:off x="10680131" y="1536311"/>
                <a:ext cx="921619" cy="919865"/>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662" kern="0" dirty="0">
                  <a:solidFill>
                    <a:schemeClr val="bg1"/>
                  </a:solidFill>
                  <a:latin typeface="+mj-lt"/>
                </a:endParaRPr>
              </a:p>
            </p:txBody>
          </p:sp>
          <p:sp>
            <p:nvSpPr>
              <p:cNvPr id="11" name="Freeform 6">
                <a:extLst>
                  <a:ext uri="{FF2B5EF4-FFF2-40B4-BE49-F238E27FC236}">
                    <a16:creationId xmlns="" xmlns:a16="http://schemas.microsoft.com/office/drawing/2014/main" id="{8FCC492D-0379-46A9-B309-C1579C14A316}"/>
                  </a:ext>
                </a:extLst>
              </p:cNvPr>
              <p:cNvSpPr>
                <a:spLocks/>
              </p:cNvSpPr>
              <p:nvPr/>
            </p:nvSpPr>
            <p:spPr bwMode="gray">
              <a:xfrm>
                <a:off x="10175993" y="2516556"/>
                <a:ext cx="1929970" cy="3449740"/>
              </a:xfrm>
              <a:custGeom>
                <a:avLst/>
                <a:gdLst>
                  <a:gd name="T0" fmla="*/ 928 w 959"/>
                  <a:gd name="T1" fmla="*/ 219 h 1715"/>
                  <a:gd name="T2" fmla="*/ 670 w 959"/>
                  <a:gd name="T3" fmla="*/ 0 h 1715"/>
                  <a:gd name="T4" fmla="*/ 480 w 959"/>
                  <a:gd name="T5" fmla="*/ 72 h 1715"/>
                  <a:gd name="T6" fmla="*/ 290 w 959"/>
                  <a:gd name="T7" fmla="*/ 0 h 1715"/>
                  <a:gd name="T8" fmla="*/ 32 w 959"/>
                  <a:gd name="T9" fmla="*/ 219 h 1715"/>
                  <a:gd name="T10" fmla="*/ 0 w 959"/>
                  <a:gd name="T11" fmla="*/ 777 h 1715"/>
                  <a:gd name="T12" fmla="*/ 96 w 959"/>
                  <a:gd name="T13" fmla="*/ 872 h 1715"/>
                  <a:gd name="T14" fmla="*/ 191 w 959"/>
                  <a:gd name="T15" fmla="*/ 777 h 1715"/>
                  <a:gd name="T16" fmla="*/ 210 w 959"/>
                  <a:gd name="T17" fmla="*/ 293 h 1715"/>
                  <a:gd name="T18" fmla="*/ 230 w 959"/>
                  <a:gd name="T19" fmla="*/ 273 h 1715"/>
                  <a:gd name="T20" fmla="*/ 250 w 959"/>
                  <a:gd name="T21" fmla="*/ 293 h 1715"/>
                  <a:gd name="T22" fmla="*/ 250 w 959"/>
                  <a:gd name="T23" fmla="*/ 855 h 1715"/>
                  <a:gd name="T24" fmla="*/ 250 w 959"/>
                  <a:gd name="T25" fmla="*/ 902 h 1715"/>
                  <a:gd name="T26" fmla="*/ 191 w 959"/>
                  <a:gd name="T27" fmla="*/ 1602 h 1715"/>
                  <a:gd name="T28" fmla="*/ 305 w 959"/>
                  <a:gd name="T29" fmla="*/ 1715 h 1715"/>
                  <a:gd name="T30" fmla="*/ 418 w 959"/>
                  <a:gd name="T31" fmla="*/ 1602 h 1715"/>
                  <a:gd name="T32" fmla="*/ 460 w 959"/>
                  <a:gd name="T33" fmla="*/ 902 h 1715"/>
                  <a:gd name="T34" fmla="*/ 480 w 959"/>
                  <a:gd name="T35" fmla="*/ 882 h 1715"/>
                  <a:gd name="T36" fmla="*/ 500 w 959"/>
                  <a:gd name="T37" fmla="*/ 902 h 1715"/>
                  <a:gd name="T38" fmla="*/ 541 w 959"/>
                  <a:gd name="T39" fmla="*/ 1602 h 1715"/>
                  <a:gd name="T40" fmla="*/ 655 w 959"/>
                  <a:gd name="T41" fmla="*/ 1715 h 1715"/>
                  <a:gd name="T42" fmla="*/ 769 w 959"/>
                  <a:gd name="T43" fmla="*/ 1602 h 1715"/>
                  <a:gd name="T44" fmla="*/ 710 w 959"/>
                  <a:gd name="T45" fmla="*/ 902 h 1715"/>
                  <a:gd name="T46" fmla="*/ 710 w 959"/>
                  <a:gd name="T47" fmla="*/ 855 h 1715"/>
                  <a:gd name="T48" fmla="*/ 710 w 959"/>
                  <a:gd name="T49" fmla="*/ 293 h 1715"/>
                  <a:gd name="T50" fmla="*/ 730 w 959"/>
                  <a:gd name="T51" fmla="*/ 273 h 1715"/>
                  <a:gd name="T52" fmla="*/ 750 w 959"/>
                  <a:gd name="T53" fmla="*/ 293 h 1715"/>
                  <a:gd name="T54" fmla="*/ 769 w 959"/>
                  <a:gd name="T55" fmla="*/ 777 h 1715"/>
                  <a:gd name="T56" fmla="*/ 864 w 959"/>
                  <a:gd name="T57" fmla="*/ 872 h 1715"/>
                  <a:gd name="T58" fmla="*/ 959 w 959"/>
                  <a:gd name="T59" fmla="*/ 777 h 1715"/>
                  <a:gd name="T60" fmla="*/ 928 w 959"/>
                  <a:gd name="T61" fmla="*/ 219 h 1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59" h="1715">
                    <a:moveTo>
                      <a:pt x="928" y="219"/>
                    </a:moveTo>
                    <a:cubicBezTo>
                      <a:pt x="928" y="65"/>
                      <a:pt x="768" y="0"/>
                      <a:pt x="670" y="0"/>
                    </a:cubicBezTo>
                    <a:cubicBezTo>
                      <a:pt x="572" y="0"/>
                      <a:pt x="557" y="72"/>
                      <a:pt x="480" y="72"/>
                    </a:cubicBezTo>
                    <a:cubicBezTo>
                      <a:pt x="403" y="72"/>
                      <a:pt x="367" y="0"/>
                      <a:pt x="290" y="0"/>
                    </a:cubicBezTo>
                    <a:cubicBezTo>
                      <a:pt x="213" y="0"/>
                      <a:pt x="32" y="65"/>
                      <a:pt x="32" y="219"/>
                    </a:cubicBezTo>
                    <a:cubicBezTo>
                      <a:pt x="0" y="777"/>
                      <a:pt x="0" y="777"/>
                      <a:pt x="0" y="777"/>
                    </a:cubicBezTo>
                    <a:cubicBezTo>
                      <a:pt x="0" y="829"/>
                      <a:pt x="43" y="872"/>
                      <a:pt x="96" y="872"/>
                    </a:cubicBezTo>
                    <a:cubicBezTo>
                      <a:pt x="148" y="872"/>
                      <a:pt x="191" y="829"/>
                      <a:pt x="191" y="777"/>
                    </a:cubicBezTo>
                    <a:cubicBezTo>
                      <a:pt x="210" y="293"/>
                      <a:pt x="210" y="293"/>
                      <a:pt x="210" y="293"/>
                    </a:cubicBezTo>
                    <a:cubicBezTo>
                      <a:pt x="210" y="282"/>
                      <a:pt x="219" y="273"/>
                      <a:pt x="230" y="273"/>
                    </a:cubicBezTo>
                    <a:cubicBezTo>
                      <a:pt x="241" y="273"/>
                      <a:pt x="250" y="282"/>
                      <a:pt x="250" y="293"/>
                    </a:cubicBezTo>
                    <a:cubicBezTo>
                      <a:pt x="250" y="855"/>
                      <a:pt x="250" y="855"/>
                      <a:pt x="250" y="855"/>
                    </a:cubicBezTo>
                    <a:cubicBezTo>
                      <a:pt x="250" y="902"/>
                      <a:pt x="250" y="902"/>
                      <a:pt x="250" y="902"/>
                    </a:cubicBezTo>
                    <a:cubicBezTo>
                      <a:pt x="191" y="1602"/>
                      <a:pt x="191" y="1602"/>
                      <a:pt x="191" y="1602"/>
                    </a:cubicBezTo>
                    <a:cubicBezTo>
                      <a:pt x="191" y="1664"/>
                      <a:pt x="242" y="1715"/>
                      <a:pt x="305" y="1715"/>
                    </a:cubicBezTo>
                    <a:cubicBezTo>
                      <a:pt x="367" y="1715"/>
                      <a:pt x="418" y="1664"/>
                      <a:pt x="418" y="1602"/>
                    </a:cubicBezTo>
                    <a:cubicBezTo>
                      <a:pt x="460" y="902"/>
                      <a:pt x="460" y="902"/>
                      <a:pt x="460" y="902"/>
                    </a:cubicBezTo>
                    <a:cubicBezTo>
                      <a:pt x="460" y="891"/>
                      <a:pt x="469" y="882"/>
                      <a:pt x="480" y="882"/>
                    </a:cubicBezTo>
                    <a:cubicBezTo>
                      <a:pt x="491" y="882"/>
                      <a:pt x="500" y="891"/>
                      <a:pt x="500" y="902"/>
                    </a:cubicBezTo>
                    <a:cubicBezTo>
                      <a:pt x="541" y="1602"/>
                      <a:pt x="541" y="1602"/>
                      <a:pt x="541" y="1602"/>
                    </a:cubicBezTo>
                    <a:cubicBezTo>
                      <a:pt x="541" y="1664"/>
                      <a:pt x="592" y="1715"/>
                      <a:pt x="655" y="1715"/>
                    </a:cubicBezTo>
                    <a:cubicBezTo>
                      <a:pt x="718" y="1715"/>
                      <a:pt x="769" y="1664"/>
                      <a:pt x="769" y="1602"/>
                    </a:cubicBezTo>
                    <a:cubicBezTo>
                      <a:pt x="710" y="902"/>
                      <a:pt x="710" y="902"/>
                      <a:pt x="710" y="902"/>
                    </a:cubicBezTo>
                    <a:cubicBezTo>
                      <a:pt x="710" y="855"/>
                      <a:pt x="710" y="855"/>
                      <a:pt x="710" y="855"/>
                    </a:cubicBezTo>
                    <a:cubicBezTo>
                      <a:pt x="710" y="293"/>
                      <a:pt x="710" y="293"/>
                      <a:pt x="710" y="293"/>
                    </a:cubicBezTo>
                    <a:cubicBezTo>
                      <a:pt x="710" y="282"/>
                      <a:pt x="719" y="273"/>
                      <a:pt x="730" y="273"/>
                    </a:cubicBezTo>
                    <a:cubicBezTo>
                      <a:pt x="741" y="273"/>
                      <a:pt x="750" y="282"/>
                      <a:pt x="750" y="293"/>
                    </a:cubicBezTo>
                    <a:cubicBezTo>
                      <a:pt x="769" y="777"/>
                      <a:pt x="769" y="777"/>
                      <a:pt x="769" y="777"/>
                    </a:cubicBezTo>
                    <a:cubicBezTo>
                      <a:pt x="769" y="829"/>
                      <a:pt x="811" y="872"/>
                      <a:pt x="864" y="872"/>
                    </a:cubicBezTo>
                    <a:cubicBezTo>
                      <a:pt x="917" y="872"/>
                      <a:pt x="959" y="829"/>
                      <a:pt x="959" y="777"/>
                    </a:cubicBezTo>
                    <a:lnTo>
                      <a:pt x="928" y="219"/>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662" kern="0" dirty="0">
                  <a:solidFill>
                    <a:schemeClr val="bg1"/>
                  </a:solidFill>
                  <a:latin typeface="+mj-lt"/>
                </a:endParaRPr>
              </a:p>
            </p:txBody>
          </p:sp>
        </p:grpSp>
      </p:grpSp>
      <p:sp>
        <p:nvSpPr>
          <p:cNvPr id="16" name="Freeform 19">
            <a:extLst>
              <a:ext uri="{FF2B5EF4-FFF2-40B4-BE49-F238E27FC236}">
                <a16:creationId xmlns="" xmlns:a16="http://schemas.microsoft.com/office/drawing/2014/main" id="{EDDF39B1-F738-4F37-93C1-68963640CD06}"/>
              </a:ext>
            </a:extLst>
          </p:cNvPr>
          <p:cNvSpPr>
            <a:spLocks/>
          </p:cNvSpPr>
          <p:nvPr/>
        </p:nvSpPr>
        <p:spPr bwMode="auto">
          <a:xfrm>
            <a:off x="2129206" y="3875944"/>
            <a:ext cx="2793023" cy="868973"/>
          </a:xfrm>
          <a:custGeom>
            <a:avLst/>
            <a:gdLst>
              <a:gd name="T0" fmla="*/ 1184 w 1184"/>
              <a:gd name="T1" fmla="*/ 516 h 1159"/>
              <a:gd name="T2" fmla="*/ 592 w 1184"/>
              <a:gd name="T3" fmla="*/ 0 h 1159"/>
              <a:gd name="T4" fmla="*/ 0 w 1184"/>
              <a:gd name="T5" fmla="*/ 516 h 1159"/>
              <a:gd name="T6" fmla="*/ 592 w 1184"/>
              <a:gd name="T7" fmla="*/ 1033 h 1159"/>
              <a:gd name="T8" fmla="*/ 646 w 1184"/>
              <a:gd name="T9" fmla="*/ 1030 h 1159"/>
              <a:gd name="T10" fmla="*/ 938 w 1184"/>
              <a:gd name="T11" fmla="*/ 1159 h 1159"/>
              <a:gd name="T12" fmla="*/ 807 w 1184"/>
              <a:gd name="T13" fmla="*/ 997 h 1159"/>
              <a:gd name="T14" fmla="*/ 1184 w 1184"/>
              <a:gd name="T15" fmla="*/ 516 h 11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4" h="1159">
                <a:moveTo>
                  <a:pt x="1184" y="516"/>
                </a:moveTo>
                <a:cubicBezTo>
                  <a:pt x="1184" y="231"/>
                  <a:pt x="919" y="0"/>
                  <a:pt x="592" y="0"/>
                </a:cubicBezTo>
                <a:cubicBezTo>
                  <a:pt x="265" y="0"/>
                  <a:pt x="0" y="231"/>
                  <a:pt x="0" y="516"/>
                </a:cubicBezTo>
                <a:cubicBezTo>
                  <a:pt x="0" y="801"/>
                  <a:pt x="265" y="1033"/>
                  <a:pt x="592" y="1033"/>
                </a:cubicBezTo>
                <a:cubicBezTo>
                  <a:pt x="610" y="1033"/>
                  <a:pt x="628" y="1032"/>
                  <a:pt x="646" y="1030"/>
                </a:cubicBezTo>
                <a:cubicBezTo>
                  <a:pt x="726" y="1103"/>
                  <a:pt x="827" y="1150"/>
                  <a:pt x="938" y="1159"/>
                </a:cubicBezTo>
                <a:cubicBezTo>
                  <a:pt x="887" y="1113"/>
                  <a:pt x="843" y="1058"/>
                  <a:pt x="807" y="997"/>
                </a:cubicBezTo>
                <a:cubicBezTo>
                  <a:pt x="1028" y="922"/>
                  <a:pt x="1184" y="735"/>
                  <a:pt x="1184" y="516"/>
                </a:cubicBezTo>
                <a:close/>
              </a:path>
            </a:pathLst>
          </a:custGeom>
          <a:solidFill>
            <a:schemeClr val="tx2">
              <a:lumMod val="20000"/>
              <a:lumOff val="80000"/>
            </a:schemeClr>
          </a:solidFill>
          <a:ln>
            <a:noFill/>
          </a:ln>
          <a:extLst/>
        </p:spPr>
        <p:txBody>
          <a:bodyPr/>
          <a:lstStyle/>
          <a:p>
            <a:pPr>
              <a:defRPr/>
            </a:pPr>
            <a:endParaRPr lang="de-DE" sz="1662" kern="0" dirty="0">
              <a:solidFill>
                <a:schemeClr val="bg1"/>
              </a:solidFill>
              <a:latin typeface="+mj-lt"/>
            </a:endParaRPr>
          </a:p>
        </p:txBody>
      </p:sp>
      <p:sp>
        <p:nvSpPr>
          <p:cNvPr id="17" name="Rectangle 16">
            <a:extLst>
              <a:ext uri="{FF2B5EF4-FFF2-40B4-BE49-F238E27FC236}">
                <a16:creationId xmlns="" xmlns:a16="http://schemas.microsoft.com/office/drawing/2014/main" id="{5C8B59D4-5B89-478C-A0D2-EDD1BE27F97B}"/>
              </a:ext>
            </a:extLst>
          </p:cNvPr>
          <p:cNvSpPr>
            <a:spLocks noChangeArrowheads="1"/>
          </p:cNvSpPr>
          <p:nvPr/>
        </p:nvSpPr>
        <p:spPr bwMode="auto">
          <a:xfrm>
            <a:off x="2351943" y="4035669"/>
            <a:ext cx="2275742" cy="490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1400" b="1">
                <a:solidFill>
                  <a:schemeClr val="tx1"/>
                </a:solidFill>
                <a:latin typeface="Gill Sans MT" panose="020B0502020104020203" pitchFamily="34" charset="0"/>
                <a:cs typeface="Arial" panose="020B0604020202020204" pitchFamily="34" charset="0"/>
              </a:defRPr>
            </a:lvl1pPr>
            <a:lvl2pPr marL="742950" indent="-285750">
              <a:defRPr sz="1400" b="1">
                <a:solidFill>
                  <a:schemeClr val="tx1"/>
                </a:solidFill>
                <a:latin typeface="Gill Sans MT" panose="020B0502020104020203" pitchFamily="34" charset="0"/>
                <a:cs typeface="Arial" panose="020B0604020202020204" pitchFamily="34" charset="0"/>
              </a:defRPr>
            </a:lvl2pPr>
            <a:lvl3pPr marL="263525" indent="3175">
              <a:defRPr sz="1400" b="1">
                <a:solidFill>
                  <a:schemeClr val="tx1"/>
                </a:solidFill>
                <a:latin typeface="Gill Sans MT" panose="020B0502020104020203" pitchFamily="34" charset="0"/>
                <a:cs typeface="Arial" panose="020B0604020202020204" pitchFamily="34" charset="0"/>
              </a:defRPr>
            </a:lvl3pPr>
            <a:lvl4pPr marL="1600200" indent="-228600">
              <a:defRPr sz="1400" b="1">
                <a:solidFill>
                  <a:schemeClr val="tx1"/>
                </a:solidFill>
                <a:latin typeface="Gill Sans MT" panose="020B0502020104020203" pitchFamily="34" charset="0"/>
                <a:cs typeface="Arial" panose="020B0604020202020204" pitchFamily="34" charset="0"/>
              </a:defRPr>
            </a:lvl4pPr>
            <a:lvl5pPr marL="2057400" indent="-228600">
              <a:defRPr sz="1400" b="1">
                <a:solidFill>
                  <a:schemeClr val="tx1"/>
                </a:solidFill>
                <a:latin typeface="Gill Sans MT" panose="020B0502020104020203" pitchFamily="34" charset="0"/>
                <a:cs typeface="Arial" panose="020B0604020202020204" pitchFamily="34" charset="0"/>
              </a:defRPr>
            </a:lvl5pPr>
            <a:lvl6pPr marL="25146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6pPr>
            <a:lvl7pPr marL="29718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7pPr>
            <a:lvl8pPr marL="34290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8pPr>
            <a:lvl9pPr marL="38862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9pPr>
          </a:lstStyle>
          <a:p>
            <a:pPr lvl="2"/>
            <a:r>
              <a:rPr lang="en-GB" altLang="en-US" sz="1292" dirty="0">
                <a:latin typeface="Gill Sans Infant Std" panose="020B0502020104020203" pitchFamily="34" charset="0"/>
              </a:rPr>
              <a:t>CVA coordination to become part of ICCG</a:t>
            </a:r>
          </a:p>
        </p:txBody>
      </p:sp>
      <p:sp>
        <p:nvSpPr>
          <p:cNvPr id="18" name="Freeform 19">
            <a:extLst>
              <a:ext uri="{FF2B5EF4-FFF2-40B4-BE49-F238E27FC236}">
                <a16:creationId xmlns="" xmlns:a16="http://schemas.microsoft.com/office/drawing/2014/main" id="{AE9CB27D-18FF-4F48-A869-83B99E978170}"/>
              </a:ext>
            </a:extLst>
          </p:cNvPr>
          <p:cNvSpPr>
            <a:spLocks/>
          </p:cNvSpPr>
          <p:nvPr/>
        </p:nvSpPr>
        <p:spPr bwMode="auto">
          <a:xfrm flipH="1">
            <a:off x="8147540" y="4031275"/>
            <a:ext cx="2498481" cy="1244111"/>
          </a:xfrm>
          <a:custGeom>
            <a:avLst/>
            <a:gdLst>
              <a:gd name="T0" fmla="*/ 1184 w 1184"/>
              <a:gd name="T1" fmla="*/ 516 h 1159"/>
              <a:gd name="T2" fmla="*/ 592 w 1184"/>
              <a:gd name="T3" fmla="*/ 0 h 1159"/>
              <a:gd name="T4" fmla="*/ 0 w 1184"/>
              <a:gd name="T5" fmla="*/ 516 h 1159"/>
              <a:gd name="T6" fmla="*/ 592 w 1184"/>
              <a:gd name="T7" fmla="*/ 1033 h 1159"/>
              <a:gd name="T8" fmla="*/ 646 w 1184"/>
              <a:gd name="T9" fmla="*/ 1030 h 1159"/>
              <a:gd name="T10" fmla="*/ 938 w 1184"/>
              <a:gd name="T11" fmla="*/ 1159 h 1159"/>
              <a:gd name="T12" fmla="*/ 807 w 1184"/>
              <a:gd name="T13" fmla="*/ 997 h 1159"/>
              <a:gd name="T14" fmla="*/ 1184 w 1184"/>
              <a:gd name="T15" fmla="*/ 516 h 11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4" h="1159">
                <a:moveTo>
                  <a:pt x="1184" y="516"/>
                </a:moveTo>
                <a:cubicBezTo>
                  <a:pt x="1184" y="231"/>
                  <a:pt x="919" y="0"/>
                  <a:pt x="592" y="0"/>
                </a:cubicBezTo>
                <a:cubicBezTo>
                  <a:pt x="265" y="0"/>
                  <a:pt x="0" y="231"/>
                  <a:pt x="0" y="516"/>
                </a:cubicBezTo>
                <a:cubicBezTo>
                  <a:pt x="0" y="801"/>
                  <a:pt x="265" y="1033"/>
                  <a:pt x="592" y="1033"/>
                </a:cubicBezTo>
                <a:cubicBezTo>
                  <a:pt x="610" y="1033"/>
                  <a:pt x="628" y="1032"/>
                  <a:pt x="646" y="1030"/>
                </a:cubicBezTo>
                <a:cubicBezTo>
                  <a:pt x="726" y="1103"/>
                  <a:pt x="827" y="1150"/>
                  <a:pt x="938" y="1159"/>
                </a:cubicBezTo>
                <a:cubicBezTo>
                  <a:pt x="887" y="1113"/>
                  <a:pt x="843" y="1058"/>
                  <a:pt x="807" y="997"/>
                </a:cubicBezTo>
                <a:cubicBezTo>
                  <a:pt x="1028" y="922"/>
                  <a:pt x="1184" y="735"/>
                  <a:pt x="1184" y="516"/>
                </a:cubicBezTo>
                <a:close/>
              </a:path>
            </a:pathLst>
          </a:custGeom>
          <a:solidFill>
            <a:schemeClr val="tx2">
              <a:lumMod val="20000"/>
              <a:lumOff val="80000"/>
            </a:schemeClr>
          </a:solidFill>
          <a:ln>
            <a:noFill/>
          </a:ln>
          <a:extLst/>
        </p:spPr>
        <p:txBody>
          <a:bodyPr/>
          <a:lstStyle/>
          <a:p>
            <a:pPr>
              <a:defRPr/>
            </a:pPr>
            <a:endParaRPr lang="de-DE" sz="1662" kern="0">
              <a:solidFill>
                <a:schemeClr val="bg1"/>
              </a:solidFill>
              <a:latin typeface="+mj-lt"/>
            </a:endParaRPr>
          </a:p>
        </p:txBody>
      </p:sp>
      <p:sp>
        <p:nvSpPr>
          <p:cNvPr id="19" name="Rectangle 18">
            <a:extLst>
              <a:ext uri="{FF2B5EF4-FFF2-40B4-BE49-F238E27FC236}">
                <a16:creationId xmlns="" xmlns:a16="http://schemas.microsoft.com/office/drawing/2014/main" id="{21EB609D-C495-48C4-BD20-FAF9AD21B4BC}"/>
              </a:ext>
            </a:extLst>
          </p:cNvPr>
          <p:cNvSpPr>
            <a:spLocks noChangeArrowheads="1"/>
          </p:cNvSpPr>
          <p:nvPr/>
        </p:nvSpPr>
        <p:spPr bwMode="auto">
          <a:xfrm>
            <a:off x="8201760" y="4243755"/>
            <a:ext cx="2845777" cy="688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1400" b="1">
                <a:solidFill>
                  <a:schemeClr val="tx1"/>
                </a:solidFill>
                <a:latin typeface="Gill Sans MT" panose="020B0502020104020203" pitchFamily="34" charset="0"/>
                <a:cs typeface="Arial" panose="020B0604020202020204" pitchFamily="34" charset="0"/>
              </a:defRPr>
            </a:lvl1pPr>
            <a:lvl2pPr marL="742950" indent="-285750">
              <a:defRPr sz="1400" b="1">
                <a:solidFill>
                  <a:schemeClr val="tx1"/>
                </a:solidFill>
                <a:latin typeface="Gill Sans MT" panose="020B0502020104020203" pitchFamily="34" charset="0"/>
                <a:cs typeface="Arial" panose="020B0604020202020204" pitchFamily="34" charset="0"/>
              </a:defRPr>
            </a:lvl2pPr>
            <a:lvl3pPr marL="263525" indent="-9525">
              <a:defRPr sz="1400" b="1">
                <a:solidFill>
                  <a:schemeClr val="tx1"/>
                </a:solidFill>
                <a:latin typeface="Gill Sans MT" panose="020B0502020104020203" pitchFamily="34" charset="0"/>
                <a:cs typeface="Arial" panose="020B0604020202020204" pitchFamily="34" charset="0"/>
              </a:defRPr>
            </a:lvl3pPr>
            <a:lvl4pPr marL="1600200" indent="-228600">
              <a:defRPr sz="1400" b="1">
                <a:solidFill>
                  <a:schemeClr val="tx1"/>
                </a:solidFill>
                <a:latin typeface="Gill Sans MT" panose="020B0502020104020203" pitchFamily="34" charset="0"/>
                <a:cs typeface="Arial" panose="020B0604020202020204" pitchFamily="34" charset="0"/>
              </a:defRPr>
            </a:lvl4pPr>
            <a:lvl5pPr marL="2057400" indent="-228600">
              <a:defRPr sz="1400" b="1">
                <a:solidFill>
                  <a:schemeClr val="tx1"/>
                </a:solidFill>
                <a:latin typeface="Gill Sans MT" panose="020B0502020104020203" pitchFamily="34" charset="0"/>
                <a:cs typeface="Arial" panose="020B0604020202020204" pitchFamily="34" charset="0"/>
              </a:defRPr>
            </a:lvl5pPr>
            <a:lvl6pPr marL="25146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6pPr>
            <a:lvl7pPr marL="29718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7pPr>
            <a:lvl8pPr marL="34290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8pPr>
            <a:lvl9pPr marL="38862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9pPr>
          </a:lstStyle>
          <a:p>
            <a:pPr lvl="2"/>
            <a:r>
              <a:rPr lang="en-GB" altLang="en-US" sz="1292">
                <a:latin typeface="Gill Sans Infant Std" panose="020B0502020104020203" pitchFamily="34" charset="0"/>
              </a:rPr>
              <a:t>Need neutral strategic leadership, not engaged in implementation</a:t>
            </a:r>
          </a:p>
        </p:txBody>
      </p:sp>
      <p:sp>
        <p:nvSpPr>
          <p:cNvPr id="20" name="Freeform 19">
            <a:extLst>
              <a:ext uri="{FF2B5EF4-FFF2-40B4-BE49-F238E27FC236}">
                <a16:creationId xmlns="" xmlns:a16="http://schemas.microsoft.com/office/drawing/2014/main" id="{33521D38-9A78-4FBD-AEB1-8B0F2875524D}"/>
              </a:ext>
            </a:extLst>
          </p:cNvPr>
          <p:cNvSpPr>
            <a:spLocks/>
          </p:cNvSpPr>
          <p:nvPr/>
        </p:nvSpPr>
        <p:spPr bwMode="auto">
          <a:xfrm>
            <a:off x="4346332" y="2467708"/>
            <a:ext cx="2244969" cy="1062404"/>
          </a:xfrm>
          <a:custGeom>
            <a:avLst/>
            <a:gdLst>
              <a:gd name="T0" fmla="*/ 1184 w 1184"/>
              <a:gd name="T1" fmla="*/ 516 h 1159"/>
              <a:gd name="T2" fmla="*/ 592 w 1184"/>
              <a:gd name="T3" fmla="*/ 0 h 1159"/>
              <a:gd name="T4" fmla="*/ 0 w 1184"/>
              <a:gd name="T5" fmla="*/ 516 h 1159"/>
              <a:gd name="T6" fmla="*/ 592 w 1184"/>
              <a:gd name="T7" fmla="*/ 1033 h 1159"/>
              <a:gd name="T8" fmla="*/ 646 w 1184"/>
              <a:gd name="T9" fmla="*/ 1030 h 1159"/>
              <a:gd name="T10" fmla="*/ 938 w 1184"/>
              <a:gd name="T11" fmla="*/ 1159 h 1159"/>
              <a:gd name="T12" fmla="*/ 807 w 1184"/>
              <a:gd name="T13" fmla="*/ 997 h 1159"/>
              <a:gd name="T14" fmla="*/ 1184 w 1184"/>
              <a:gd name="T15" fmla="*/ 516 h 11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4" h="1159">
                <a:moveTo>
                  <a:pt x="1184" y="516"/>
                </a:moveTo>
                <a:cubicBezTo>
                  <a:pt x="1184" y="231"/>
                  <a:pt x="919" y="0"/>
                  <a:pt x="592" y="0"/>
                </a:cubicBezTo>
                <a:cubicBezTo>
                  <a:pt x="265" y="0"/>
                  <a:pt x="0" y="231"/>
                  <a:pt x="0" y="516"/>
                </a:cubicBezTo>
                <a:cubicBezTo>
                  <a:pt x="0" y="801"/>
                  <a:pt x="265" y="1033"/>
                  <a:pt x="592" y="1033"/>
                </a:cubicBezTo>
                <a:cubicBezTo>
                  <a:pt x="610" y="1033"/>
                  <a:pt x="628" y="1032"/>
                  <a:pt x="646" y="1030"/>
                </a:cubicBezTo>
                <a:cubicBezTo>
                  <a:pt x="726" y="1103"/>
                  <a:pt x="827" y="1150"/>
                  <a:pt x="938" y="1159"/>
                </a:cubicBezTo>
                <a:cubicBezTo>
                  <a:pt x="887" y="1113"/>
                  <a:pt x="843" y="1058"/>
                  <a:pt x="807" y="997"/>
                </a:cubicBezTo>
                <a:cubicBezTo>
                  <a:pt x="1028" y="922"/>
                  <a:pt x="1184" y="735"/>
                  <a:pt x="1184" y="516"/>
                </a:cubicBezTo>
                <a:close/>
              </a:path>
            </a:pathLst>
          </a:custGeom>
          <a:solidFill>
            <a:schemeClr val="tx2">
              <a:lumMod val="20000"/>
              <a:lumOff val="80000"/>
            </a:schemeClr>
          </a:solidFill>
          <a:ln>
            <a:noFill/>
          </a:ln>
          <a:extLst/>
        </p:spPr>
        <p:txBody>
          <a:bodyPr/>
          <a:lstStyle/>
          <a:p>
            <a:pPr>
              <a:defRPr/>
            </a:pPr>
            <a:endParaRPr lang="de-DE" sz="1662" kern="0" dirty="0">
              <a:solidFill>
                <a:schemeClr val="bg1"/>
              </a:solidFill>
              <a:latin typeface="+mj-lt"/>
            </a:endParaRPr>
          </a:p>
        </p:txBody>
      </p:sp>
      <p:sp>
        <p:nvSpPr>
          <p:cNvPr id="21" name="Rectangle 20">
            <a:extLst>
              <a:ext uri="{FF2B5EF4-FFF2-40B4-BE49-F238E27FC236}">
                <a16:creationId xmlns="" xmlns:a16="http://schemas.microsoft.com/office/drawing/2014/main" id="{46CE2981-83DA-4EF1-9E5E-BDF9BC6E349A}"/>
              </a:ext>
            </a:extLst>
          </p:cNvPr>
          <p:cNvSpPr>
            <a:spLocks noChangeArrowheads="1"/>
          </p:cNvSpPr>
          <p:nvPr/>
        </p:nvSpPr>
        <p:spPr bwMode="auto">
          <a:xfrm>
            <a:off x="4353659" y="2627437"/>
            <a:ext cx="2275742" cy="688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1400" b="1">
                <a:solidFill>
                  <a:schemeClr val="tx1"/>
                </a:solidFill>
                <a:latin typeface="Gill Sans MT" panose="020B0502020104020203" pitchFamily="34" charset="0"/>
                <a:cs typeface="Arial" panose="020B0604020202020204" pitchFamily="34" charset="0"/>
              </a:defRPr>
            </a:lvl1pPr>
            <a:lvl2pPr marL="742950" indent="-285750">
              <a:defRPr sz="1400" b="1">
                <a:solidFill>
                  <a:schemeClr val="tx1"/>
                </a:solidFill>
                <a:latin typeface="Gill Sans MT" panose="020B0502020104020203" pitchFamily="34" charset="0"/>
                <a:cs typeface="Arial" panose="020B0604020202020204" pitchFamily="34" charset="0"/>
              </a:defRPr>
            </a:lvl2pPr>
            <a:lvl3pPr marL="263525" indent="3175">
              <a:defRPr sz="1400" b="1">
                <a:solidFill>
                  <a:schemeClr val="tx1"/>
                </a:solidFill>
                <a:latin typeface="Gill Sans MT" panose="020B0502020104020203" pitchFamily="34" charset="0"/>
                <a:cs typeface="Arial" panose="020B0604020202020204" pitchFamily="34" charset="0"/>
              </a:defRPr>
            </a:lvl3pPr>
            <a:lvl4pPr marL="1600200" indent="-228600">
              <a:defRPr sz="1400" b="1">
                <a:solidFill>
                  <a:schemeClr val="tx1"/>
                </a:solidFill>
                <a:latin typeface="Gill Sans MT" panose="020B0502020104020203" pitchFamily="34" charset="0"/>
                <a:cs typeface="Arial" panose="020B0604020202020204" pitchFamily="34" charset="0"/>
              </a:defRPr>
            </a:lvl4pPr>
            <a:lvl5pPr marL="2057400" indent="-228600">
              <a:defRPr sz="1400" b="1">
                <a:solidFill>
                  <a:schemeClr val="tx1"/>
                </a:solidFill>
                <a:latin typeface="Gill Sans MT" panose="020B0502020104020203" pitchFamily="34" charset="0"/>
                <a:cs typeface="Arial" panose="020B0604020202020204" pitchFamily="34" charset="0"/>
              </a:defRPr>
            </a:lvl5pPr>
            <a:lvl6pPr marL="25146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6pPr>
            <a:lvl7pPr marL="29718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7pPr>
            <a:lvl8pPr marL="34290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8pPr>
            <a:lvl9pPr marL="38862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9pPr>
          </a:lstStyle>
          <a:p>
            <a:pPr lvl="2"/>
            <a:r>
              <a:rPr lang="en-GB" altLang="en-US" sz="1292">
                <a:latin typeface="Gill Sans Infant Std" panose="020B0502020104020203" pitchFamily="34" charset="0"/>
              </a:rPr>
              <a:t>Technical leadership role to by strong cash agency in country</a:t>
            </a:r>
          </a:p>
        </p:txBody>
      </p:sp>
      <p:sp>
        <p:nvSpPr>
          <p:cNvPr id="22" name="Freeform 19">
            <a:extLst>
              <a:ext uri="{FF2B5EF4-FFF2-40B4-BE49-F238E27FC236}">
                <a16:creationId xmlns="" xmlns:a16="http://schemas.microsoft.com/office/drawing/2014/main" id="{2B238DB7-7D49-42AC-B69D-A1AADF438FE3}"/>
              </a:ext>
            </a:extLst>
          </p:cNvPr>
          <p:cNvSpPr>
            <a:spLocks/>
          </p:cNvSpPr>
          <p:nvPr/>
        </p:nvSpPr>
        <p:spPr bwMode="auto">
          <a:xfrm flipH="1">
            <a:off x="6482862" y="2974731"/>
            <a:ext cx="1891812" cy="1024304"/>
          </a:xfrm>
          <a:custGeom>
            <a:avLst/>
            <a:gdLst>
              <a:gd name="T0" fmla="*/ 1184 w 1184"/>
              <a:gd name="T1" fmla="*/ 516 h 1159"/>
              <a:gd name="T2" fmla="*/ 592 w 1184"/>
              <a:gd name="T3" fmla="*/ 0 h 1159"/>
              <a:gd name="T4" fmla="*/ 0 w 1184"/>
              <a:gd name="T5" fmla="*/ 516 h 1159"/>
              <a:gd name="T6" fmla="*/ 592 w 1184"/>
              <a:gd name="T7" fmla="*/ 1033 h 1159"/>
              <a:gd name="T8" fmla="*/ 646 w 1184"/>
              <a:gd name="T9" fmla="*/ 1030 h 1159"/>
              <a:gd name="T10" fmla="*/ 938 w 1184"/>
              <a:gd name="T11" fmla="*/ 1159 h 1159"/>
              <a:gd name="T12" fmla="*/ 807 w 1184"/>
              <a:gd name="T13" fmla="*/ 997 h 1159"/>
              <a:gd name="T14" fmla="*/ 1184 w 1184"/>
              <a:gd name="T15" fmla="*/ 516 h 11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4" h="1159">
                <a:moveTo>
                  <a:pt x="1184" y="516"/>
                </a:moveTo>
                <a:cubicBezTo>
                  <a:pt x="1184" y="231"/>
                  <a:pt x="919" y="0"/>
                  <a:pt x="592" y="0"/>
                </a:cubicBezTo>
                <a:cubicBezTo>
                  <a:pt x="265" y="0"/>
                  <a:pt x="0" y="231"/>
                  <a:pt x="0" y="516"/>
                </a:cubicBezTo>
                <a:cubicBezTo>
                  <a:pt x="0" y="801"/>
                  <a:pt x="265" y="1033"/>
                  <a:pt x="592" y="1033"/>
                </a:cubicBezTo>
                <a:cubicBezTo>
                  <a:pt x="610" y="1033"/>
                  <a:pt x="628" y="1032"/>
                  <a:pt x="646" y="1030"/>
                </a:cubicBezTo>
                <a:cubicBezTo>
                  <a:pt x="726" y="1103"/>
                  <a:pt x="827" y="1150"/>
                  <a:pt x="938" y="1159"/>
                </a:cubicBezTo>
                <a:cubicBezTo>
                  <a:pt x="887" y="1113"/>
                  <a:pt x="843" y="1058"/>
                  <a:pt x="807" y="997"/>
                </a:cubicBezTo>
                <a:cubicBezTo>
                  <a:pt x="1028" y="922"/>
                  <a:pt x="1184" y="735"/>
                  <a:pt x="1184" y="516"/>
                </a:cubicBezTo>
                <a:close/>
              </a:path>
            </a:pathLst>
          </a:custGeom>
          <a:solidFill>
            <a:schemeClr val="tx2">
              <a:lumMod val="20000"/>
              <a:lumOff val="80000"/>
            </a:schemeClr>
          </a:solidFill>
          <a:ln>
            <a:noFill/>
          </a:ln>
          <a:extLst/>
        </p:spPr>
        <p:txBody>
          <a:bodyPr/>
          <a:lstStyle/>
          <a:p>
            <a:pPr>
              <a:defRPr/>
            </a:pPr>
            <a:endParaRPr lang="de-DE" sz="1662" kern="0">
              <a:solidFill>
                <a:schemeClr val="bg1"/>
              </a:solidFill>
              <a:latin typeface="+mj-lt"/>
            </a:endParaRPr>
          </a:p>
        </p:txBody>
      </p:sp>
      <p:sp>
        <p:nvSpPr>
          <p:cNvPr id="23" name="Rectangle 22">
            <a:extLst>
              <a:ext uri="{FF2B5EF4-FFF2-40B4-BE49-F238E27FC236}">
                <a16:creationId xmlns="" xmlns:a16="http://schemas.microsoft.com/office/drawing/2014/main" id="{9A6A9570-1F08-4064-9E40-4FA2548485FC}"/>
              </a:ext>
            </a:extLst>
          </p:cNvPr>
          <p:cNvSpPr>
            <a:spLocks noChangeArrowheads="1"/>
          </p:cNvSpPr>
          <p:nvPr/>
        </p:nvSpPr>
        <p:spPr bwMode="auto">
          <a:xfrm>
            <a:off x="6384682" y="3210658"/>
            <a:ext cx="1989992" cy="490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1400" b="1">
                <a:solidFill>
                  <a:schemeClr val="tx1"/>
                </a:solidFill>
                <a:latin typeface="Gill Sans MT" panose="020B0502020104020203" pitchFamily="34" charset="0"/>
                <a:cs typeface="Arial" panose="020B0604020202020204" pitchFamily="34" charset="0"/>
              </a:defRPr>
            </a:lvl1pPr>
            <a:lvl2pPr marL="742950" indent="-285750">
              <a:defRPr sz="1400" b="1">
                <a:solidFill>
                  <a:schemeClr val="tx1"/>
                </a:solidFill>
                <a:latin typeface="Gill Sans MT" panose="020B0502020104020203" pitchFamily="34" charset="0"/>
                <a:cs typeface="Arial" panose="020B0604020202020204" pitchFamily="34" charset="0"/>
              </a:defRPr>
            </a:lvl2pPr>
            <a:lvl3pPr marL="263525" indent="3175">
              <a:defRPr sz="1400" b="1">
                <a:solidFill>
                  <a:schemeClr val="tx1"/>
                </a:solidFill>
                <a:latin typeface="Gill Sans MT" panose="020B0502020104020203" pitchFamily="34" charset="0"/>
                <a:cs typeface="Arial" panose="020B0604020202020204" pitchFamily="34" charset="0"/>
              </a:defRPr>
            </a:lvl3pPr>
            <a:lvl4pPr marL="1600200" indent="-228600">
              <a:defRPr sz="1400" b="1">
                <a:solidFill>
                  <a:schemeClr val="tx1"/>
                </a:solidFill>
                <a:latin typeface="Gill Sans MT" panose="020B0502020104020203" pitchFamily="34" charset="0"/>
                <a:cs typeface="Arial" panose="020B0604020202020204" pitchFamily="34" charset="0"/>
              </a:defRPr>
            </a:lvl4pPr>
            <a:lvl5pPr marL="2057400" indent="-228600">
              <a:defRPr sz="1400" b="1">
                <a:solidFill>
                  <a:schemeClr val="tx1"/>
                </a:solidFill>
                <a:latin typeface="Gill Sans MT" panose="020B0502020104020203" pitchFamily="34" charset="0"/>
                <a:cs typeface="Arial" panose="020B0604020202020204" pitchFamily="34" charset="0"/>
              </a:defRPr>
            </a:lvl5pPr>
            <a:lvl6pPr marL="25146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6pPr>
            <a:lvl7pPr marL="29718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7pPr>
            <a:lvl8pPr marL="34290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8pPr>
            <a:lvl9pPr marL="38862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9pPr>
          </a:lstStyle>
          <a:p>
            <a:pPr lvl="2"/>
            <a:r>
              <a:rPr lang="en-GB" altLang="en-US" sz="1292">
                <a:latin typeface="Gill Sans Infant Std" panose="020B0502020104020203" pitchFamily="34" charset="0"/>
              </a:rPr>
              <a:t>Need space for all sectors to engage</a:t>
            </a:r>
          </a:p>
        </p:txBody>
      </p:sp>
      <p:sp>
        <p:nvSpPr>
          <p:cNvPr id="24" name="Freeform 19">
            <a:extLst>
              <a:ext uri="{FF2B5EF4-FFF2-40B4-BE49-F238E27FC236}">
                <a16:creationId xmlns="" xmlns:a16="http://schemas.microsoft.com/office/drawing/2014/main" id="{4BA9009F-0551-4487-BFC3-67BD069E5A0E}"/>
              </a:ext>
            </a:extLst>
          </p:cNvPr>
          <p:cNvSpPr>
            <a:spLocks/>
          </p:cNvSpPr>
          <p:nvPr/>
        </p:nvSpPr>
        <p:spPr bwMode="auto">
          <a:xfrm>
            <a:off x="1739414" y="4885592"/>
            <a:ext cx="2791557" cy="1043354"/>
          </a:xfrm>
          <a:custGeom>
            <a:avLst/>
            <a:gdLst>
              <a:gd name="T0" fmla="*/ 1184 w 1184"/>
              <a:gd name="T1" fmla="*/ 516 h 1159"/>
              <a:gd name="T2" fmla="*/ 592 w 1184"/>
              <a:gd name="T3" fmla="*/ 0 h 1159"/>
              <a:gd name="T4" fmla="*/ 0 w 1184"/>
              <a:gd name="T5" fmla="*/ 516 h 1159"/>
              <a:gd name="T6" fmla="*/ 592 w 1184"/>
              <a:gd name="T7" fmla="*/ 1033 h 1159"/>
              <a:gd name="T8" fmla="*/ 646 w 1184"/>
              <a:gd name="T9" fmla="*/ 1030 h 1159"/>
              <a:gd name="T10" fmla="*/ 938 w 1184"/>
              <a:gd name="T11" fmla="*/ 1159 h 1159"/>
              <a:gd name="T12" fmla="*/ 807 w 1184"/>
              <a:gd name="T13" fmla="*/ 997 h 1159"/>
              <a:gd name="T14" fmla="*/ 1184 w 1184"/>
              <a:gd name="T15" fmla="*/ 516 h 11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4" h="1159">
                <a:moveTo>
                  <a:pt x="1184" y="516"/>
                </a:moveTo>
                <a:cubicBezTo>
                  <a:pt x="1184" y="231"/>
                  <a:pt x="919" y="0"/>
                  <a:pt x="592" y="0"/>
                </a:cubicBezTo>
                <a:cubicBezTo>
                  <a:pt x="265" y="0"/>
                  <a:pt x="0" y="231"/>
                  <a:pt x="0" y="516"/>
                </a:cubicBezTo>
                <a:cubicBezTo>
                  <a:pt x="0" y="801"/>
                  <a:pt x="265" y="1033"/>
                  <a:pt x="592" y="1033"/>
                </a:cubicBezTo>
                <a:cubicBezTo>
                  <a:pt x="610" y="1033"/>
                  <a:pt x="628" y="1032"/>
                  <a:pt x="646" y="1030"/>
                </a:cubicBezTo>
                <a:cubicBezTo>
                  <a:pt x="726" y="1103"/>
                  <a:pt x="827" y="1150"/>
                  <a:pt x="938" y="1159"/>
                </a:cubicBezTo>
                <a:cubicBezTo>
                  <a:pt x="887" y="1113"/>
                  <a:pt x="843" y="1058"/>
                  <a:pt x="807" y="997"/>
                </a:cubicBezTo>
                <a:cubicBezTo>
                  <a:pt x="1028" y="922"/>
                  <a:pt x="1184" y="735"/>
                  <a:pt x="1184" y="516"/>
                </a:cubicBezTo>
                <a:close/>
              </a:path>
            </a:pathLst>
          </a:custGeom>
          <a:solidFill>
            <a:schemeClr val="tx2">
              <a:lumMod val="20000"/>
              <a:lumOff val="80000"/>
            </a:schemeClr>
          </a:solidFill>
          <a:ln>
            <a:noFill/>
          </a:ln>
          <a:extLst/>
        </p:spPr>
        <p:txBody>
          <a:bodyPr/>
          <a:lstStyle/>
          <a:p>
            <a:pPr>
              <a:defRPr/>
            </a:pPr>
            <a:endParaRPr lang="de-DE" sz="1662" kern="0" dirty="0">
              <a:solidFill>
                <a:schemeClr val="bg1"/>
              </a:solidFill>
              <a:latin typeface="+mj-lt"/>
            </a:endParaRPr>
          </a:p>
        </p:txBody>
      </p:sp>
      <p:sp>
        <p:nvSpPr>
          <p:cNvPr id="25" name="Rectangle 24">
            <a:extLst>
              <a:ext uri="{FF2B5EF4-FFF2-40B4-BE49-F238E27FC236}">
                <a16:creationId xmlns="" xmlns:a16="http://schemas.microsoft.com/office/drawing/2014/main" id="{86D5AFFF-A637-499C-836D-BF3A9987706E}"/>
              </a:ext>
            </a:extLst>
          </p:cNvPr>
          <p:cNvSpPr>
            <a:spLocks noChangeArrowheads="1"/>
          </p:cNvSpPr>
          <p:nvPr/>
        </p:nvSpPr>
        <p:spPr bwMode="auto">
          <a:xfrm>
            <a:off x="1739414" y="5011617"/>
            <a:ext cx="2791557" cy="688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1400" b="1">
                <a:solidFill>
                  <a:schemeClr val="tx1"/>
                </a:solidFill>
                <a:latin typeface="Gill Sans MT" panose="020B0502020104020203" pitchFamily="34" charset="0"/>
                <a:cs typeface="Arial" panose="020B0604020202020204" pitchFamily="34" charset="0"/>
              </a:defRPr>
            </a:lvl1pPr>
            <a:lvl2pPr marL="742950" indent="-285750">
              <a:defRPr sz="1400" b="1">
                <a:solidFill>
                  <a:schemeClr val="tx1"/>
                </a:solidFill>
                <a:latin typeface="Gill Sans MT" panose="020B0502020104020203" pitchFamily="34" charset="0"/>
                <a:cs typeface="Arial" panose="020B0604020202020204" pitchFamily="34" charset="0"/>
              </a:defRPr>
            </a:lvl2pPr>
            <a:lvl3pPr marL="263525" indent="3175">
              <a:defRPr sz="1400" b="1">
                <a:solidFill>
                  <a:schemeClr val="tx1"/>
                </a:solidFill>
                <a:latin typeface="Gill Sans MT" panose="020B0502020104020203" pitchFamily="34" charset="0"/>
                <a:cs typeface="Arial" panose="020B0604020202020204" pitchFamily="34" charset="0"/>
              </a:defRPr>
            </a:lvl3pPr>
            <a:lvl4pPr marL="1600200" indent="-228600">
              <a:defRPr sz="1400" b="1">
                <a:solidFill>
                  <a:schemeClr val="tx1"/>
                </a:solidFill>
                <a:latin typeface="Gill Sans MT" panose="020B0502020104020203" pitchFamily="34" charset="0"/>
                <a:cs typeface="Arial" panose="020B0604020202020204" pitchFamily="34" charset="0"/>
              </a:defRPr>
            </a:lvl4pPr>
            <a:lvl5pPr marL="2057400" indent="-228600">
              <a:defRPr sz="1400" b="1">
                <a:solidFill>
                  <a:schemeClr val="tx1"/>
                </a:solidFill>
                <a:latin typeface="Gill Sans MT" panose="020B0502020104020203" pitchFamily="34" charset="0"/>
                <a:cs typeface="Arial" panose="020B0604020202020204" pitchFamily="34" charset="0"/>
              </a:defRPr>
            </a:lvl5pPr>
            <a:lvl6pPr marL="25146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6pPr>
            <a:lvl7pPr marL="29718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7pPr>
            <a:lvl8pPr marL="34290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8pPr>
            <a:lvl9pPr marL="38862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9pPr>
          </a:lstStyle>
          <a:p>
            <a:pPr lvl="2"/>
            <a:r>
              <a:rPr lang="en-GB" altLang="en-US" sz="1292">
                <a:latin typeface="Gill Sans Infant Std" panose="020B0502020104020203" pitchFamily="34" charset="0"/>
              </a:rPr>
              <a:t>Must support both multi-sector and sector-specific cash based responses</a:t>
            </a:r>
          </a:p>
        </p:txBody>
      </p:sp>
      <p:sp>
        <p:nvSpPr>
          <p:cNvPr id="26" name="Freeform 19">
            <a:extLst>
              <a:ext uri="{FF2B5EF4-FFF2-40B4-BE49-F238E27FC236}">
                <a16:creationId xmlns="" xmlns:a16="http://schemas.microsoft.com/office/drawing/2014/main" id="{11AA9357-FDC0-4C43-8DE3-CFC24E74CF3F}"/>
              </a:ext>
            </a:extLst>
          </p:cNvPr>
          <p:cNvSpPr>
            <a:spLocks/>
          </p:cNvSpPr>
          <p:nvPr/>
        </p:nvSpPr>
        <p:spPr bwMode="auto">
          <a:xfrm flipH="1">
            <a:off x="7775332" y="5420458"/>
            <a:ext cx="2498481" cy="677008"/>
          </a:xfrm>
          <a:custGeom>
            <a:avLst/>
            <a:gdLst>
              <a:gd name="T0" fmla="*/ 1184 w 1184"/>
              <a:gd name="T1" fmla="*/ 516 h 1159"/>
              <a:gd name="T2" fmla="*/ 592 w 1184"/>
              <a:gd name="T3" fmla="*/ 0 h 1159"/>
              <a:gd name="T4" fmla="*/ 0 w 1184"/>
              <a:gd name="T5" fmla="*/ 516 h 1159"/>
              <a:gd name="T6" fmla="*/ 592 w 1184"/>
              <a:gd name="T7" fmla="*/ 1033 h 1159"/>
              <a:gd name="T8" fmla="*/ 646 w 1184"/>
              <a:gd name="T9" fmla="*/ 1030 h 1159"/>
              <a:gd name="T10" fmla="*/ 938 w 1184"/>
              <a:gd name="T11" fmla="*/ 1159 h 1159"/>
              <a:gd name="T12" fmla="*/ 807 w 1184"/>
              <a:gd name="T13" fmla="*/ 997 h 1159"/>
              <a:gd name="T14" fmla="*/ 1184 w 1184"/>
              <a:gd name="T15" fmla="*/ 516 h 11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4" h="1159">
                <a:moveTo>
                  <a:pt x="1184" y="516"/>
                </a:moveTo>
                <a:cubicBezTo>
                  <a:pt x="1184" y="231"/>
                  <a:pt x="919" y="0"/>
                  <a:pt x="592" y="0"/>
                </a:cubicBezTo>
                <a:cubicBezTo>
                  <a:pt x="265" y="0"/>
                  <a:pt x="0" y="231"/>
                  <a:pt x="0" y="516"/>
                </a:cubicBezTo>
                <a:cubicBezTo>
                  <a:pt x="0" y="801"/>
                  <a:pt x="265" y="1033"/>
                  <a:pt x="592" y="1033"/>
                </a:cubicBezTo>
                <a:cubicBezTo>
                  <a:pt x="610" y="1033"/>
                  <a:pt x="628" y="1032"/>
                  <a:pt x="646" y="1030"/>
                </a:cubicBezTo>
                <a:cubicBezTo>
                  <a:pt x="726" y="1103"/>
                  <a:pt x="827" y="1150"/>
                  <a:pt x="938" y="1159"/>
                </a:cubicBezTo>
                <a:cubicBezTo>
                  <a:pt x="887" y="1113"/>
                  <a:pt x="843" y="1058"/>
                  <a:pt x="807" y="997"/>
                </a:cubicBezTo>
                <a:cubicBezTo>
                  <a:pt x="1028" y="922"/>
                  <a:pt x="1184" y="735"/>
                  <a:pt x="1184" y="516"/>
                </a:cubicBezTo>
                <a:close/>
              </a:path>
            </a:pathLst>
          </a:custGeom>
          <a:solidFill>
            <a:schemeClr val="tx2">
              <a:lumMod val="20000"/>
              <a:lumOff val="80000"/>
            </a:schemeClr>
          </a:solidFill>
          <a:ln>
            <a:noFill/>
          </a:ln>
          <a:extLst/>
        </p:spPr>
        <p:txBody>
          <a:bodyPr/>
          <a:lstStyle/>
          <a:p>
            <a:pPr>
              <a:defRPr/>
            </a:pPr>
            <a:endParaRPr lang="de-DE" sz="1662" kern="0">
              <a:solidFill>
                <a:schemeClr val="bg1"/>
              </a:solidFill>
              <a:latin typeface="+mj-lt"/>
            </a:endParaRPr>
          </a:p>
        </p:txBody>
      </p:sp>
      <p:sp>
        <p:nvSpPr>
          <p:cNvPr id="27" name="Rectangle 26">
            <a:extLst>
              <a:ext uri="{FF2B5EF4-FFF2-40B4-BE49-F238E27FC236}">
                <a16:creationId xmlns="" xmlns:a16="http://schemas.microsoft.com/office/drawing/2014/main" id="{95EF19ED-0B81-49D5-8E96-C669B81686E5}"/>
              </a:ext>
            </a:extLst>
          </p:cNvPr>
          <p:cNvSpPr>
            <a:spLocks noChangeArrowheads="1"/>
          </p:cNvSpPr>
          <p:nvPr/>
        </p:nvSpPr>
        <p:spPr bwMode="auto">
          <a:xfrm>
            <a:off x="7650773" y="5600700"/>
            <a:ext cx="2847242" cy="291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1400" b="1">
                <a:solidFill>
                  <a:schemeClr val="tx1"/>
                </a:solidFill>
                <a:latin typeface="Gill Sans MT" panose="020B0502020104020203" pitchFamily="34" charset="0"/>
                <a:cs typeface="Arial" panose="020B0604020202020204" pitchFamily="34" charset="0"/>
              </a:defRPr>
            </a:lvl1pPr>
            <a:lvl2pPr marL="742950" indent="-285750">
              <a:defRPr sz="1400" b="1">
                <a:solidFill>
                  <a:schemeClr val="tx1"/>
                </a:solidFill>
                <a:latin typeface="Gill Sans MT" panose="020B0502020104020203" pitchFamily="34" charset="0"/>
                <a:cs typeface="Arial" panose="020B0604020202020204" pitchFamily="34" charset="0"/>
              </a:defRPr>
            </a:lvl2pPr>
            <a:lvl3pPr marL="552450" indent="-285750">
              <a:defRPr sz="1400" b="1">
                <a:solidFill>
                  <a:schemeClr val="tx1"/>
                </a:solidFill>
                <a:latin typeface="Gill Sans MT" panose="020B0502020104020203" pitchFamily="34" charset="0"/>
                <a:cs typeface="Arial" panose="020B0604020202020204" pitchFamily="34" charset="0"/>
              </a:defRPr>
            </a:lvl3pPr>
            <a:lvl4pPr marL="1600200" indent="-228600">
              <a:defRPr sz="1400" b="1">
                <a:solidFill>
                  <a:schemeClr val="tx1"/>
                </a:solidFill>
                <a:latin typeface="Gill Sans MT" panose="020B0502020104020203" pitchFamily="34" charset="0"/>
                <a:cs typeface="Arial" panose="020B0604020202020204" pitchFamily="34" charset="0"/>
              </a:defRPr>
            </a:lvl4pPr>
            <a:lvl5pPr marL="2057400" indent="-228600">
              <a:defRPr sz="1400" b="1">
                <a:solidFill>
                  <a:schemeClr val="tx1"/>
                </a:solidFill>
                <a:latin typeface="Gill Sans MT" panose="020B0502020104020203" pitchFamily="34" charset="0"/>
                <a:cs typeface="Arial" panose="020B0604020202020204" pitchFamily="34" charset="0"/>
              </a:defRPr>
            </a:lvl5pPr>
            <a:lvl6pPr marL="25146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6pPr>
            <a:lvl7pPr marL="29718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7pPr>
            <a:lvl8pPr marL="34290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8pPr>
            <a:lvl9pPr marL="38862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9pPr>
          </a:lstStyle>
          <a:p>
            <a:pPr lvl="2"/>
            <a:r>
              <a:rPr lang="en-GB" altLang="en-US" sz="1292">
                <a:latin typeface="Gill Sans Infant Std" panose="020B0502020104020203" pitchFamily="34" charset="0"/>
              </a:rPr>
              <a:t>Need resources and staffing</a:t>
            </a:r>
          </a:p>
        </p:txBody>
      </p:sp>
      <p:sp>
        <p:nvSpPr>
          <p:cNvPr id="28" name="Freeform 19">
            <a:extLst>
              <a:ext uri="{FF2B5EF4-FFF2-40B4-BE49-F238E27FC236}">
                <a16:creationId xmlns="" xmlns:a16="http://schemas.microsoft.com/office/drawing/2014/main" id="{DB2A045C-A6A8-48DE-A16F-42F96338565B}"/>
              </a:ext>
            </a:extLst>
          </p:cNvPr>
          <p:cNvSpPr>
            <a:spLocks/>
          </p:cNvSpPr>
          <p:nvPr/>
        </p:nvSpPr>
        <p:spPr bwMode="auto">
          <a:xfrm rot="10800000">
            <a:off x="4860683" y="5290040"/>
            <a:ext cx="2791557" cy="1041889"/>
          </a:xfrm>
          <a:custGeom>
            <a:avLst/>
            <a:gdLst>
              <a:gd name="T0" fmla="*/ 1184 w 1184"/>
              <a:gd name="T1" fmla="*/ 516 h 1159"/>
              <a:gd name="T2" fmla="*/ 592 w 1184"/>
              <a:gd name="T3" fmla="*/ 0 h 1159"/>
              <a:gd name="T4" fmla="*/ 0 w 1184"/>
              <a:gd name="T5" fmla="*/ 516 h 1159"/>
              <a:gd name="T6" fmla="*/ 592 w 1184"/>
              <a:gd name="T7" fmla="*/ 1033 h 1159"/>
              <a:gd name="T8" fmla="*/ 646 w 1184"/>
              <a:gd name="T9" fmla="*/ 1030 h 1159"/>
              <a:gd name="T10" fmla="*/ 938 w 1184"/>
              <a:gd name="T11" fmla="*/ 1159 h 1159"/>
              <a:gd name="T12" fmla="*/ 807 w 1184"/>
              <a:gd name="T13" fmla="*/ 997 h 1159"/>
              <a:gd name="T14" fmla="*/ 1184 w 1184"/>
              <a:gd name="T15" fmla="*/ 516 h 11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4" h="1159">
                <a:moveTo>
                  <a:pt x="1184" y="516"/>
                </a:moveTo>
                <a:cubicBezTo>
                  <a:pt x="1184" y="231"/>
                  <a:pt x="919" y="0"/>
                  <a:pt x="592" y="0"/>
                </a:cubicBezTo>
                <a:cubicBezTo>
                  <a:pt x="265" y="0"/>
                  <a:pt x="0" y="231"/>
                  <a:pt x="0" y="516"/>
                </a:cubicBezTo>
                <a:cubicBezTo>
                  <a:pt x="0" y="801"/>
                  <a:pt x="265" y="1033"/>
                  <a:pt x="592" y="1033"/>
                </a:cubicBezTo>
                <a:cubicBezTo>
                  <a:pt x="610" y="1033"/>
                  <a:pt x="628" y="1032"/>
                  <a:pt x="646" y="1030"/>
                </a:cubicBezTo>
                <a:cubicBezTo>
                  <a:pt x="726" y="1103"/>
                  <a:pt x="827" y="1150"/>
                  <a:pt x="938" y="1159"/>
                </a:cubicBezTo>
                <a:cubicBezTo>
                  <a:pt x="887" y="1113"/>
                  <a:pt x="843" y="1058"/>
                  <a:pt x="807" y="997"/>
                </a:cubicBezTo>
                <a:cubicBezTo>
                  <a:pt x="1028" y="922"/>
                  <a:pt x="1184" y="735"/>
                  <a:pt x="1184" y="516"/>
                </a:cubicBezTo>
                <a:close/>
              </a:path>
            </a:pathLst>
          </a:custGeom>
          <a:solidFill>
            <a:schemeClr val="tx2">
              <a:lumMod val="20000"/>
              <a:lumOff val="80000"/>
            </a:schemeClr>
          </a:solidFill>
          <a:ln>
            <a:noFill/>
          </a:ln>
          <a:extLst/>
        </p:spPr>
        <p:txBody>
          <a:bodyPr/>
          <a:lstStyle/>
          <a:p>
            <a:pPr>
              <a:defRPr/>
            </a:pPr>
            <a:endParaRPr lang="de-DE" sz="1662" kern="0" dirty="0">
              <a:solidFill>
                <a:schemeClr val="bg1"/>
              </a:solidFill>
              <a:latin typeface="+mj-lt"/>
            </a:endParaRPr>
          </a:p>
        </p:txBody>
      </p:sp>
      <p:sp>
        <p:nvSpPr>
          <p:cNvPr id="29" name="Rectangle 28">
            <a:extLst>
              <a:ext uri="{FF2B5EF4-FFF2-40B4-BE49-F238E27FC236}">
                <a16:creationId xmlns="" xmlns:a16="http://schemas.microsoft.com/office/drawing/2014/main" id="{1359210A-A55C-4C6C-A612-F0491BCF18C5}"/>
              </a:ext>
            </a:extLst>
          </p:cNvPr>
          <p:cNvSpPr>
            <a:spLocks noChangeArrowheads="1"/>
          </p:cNvSpPr>
          <p:nvPr/>
        </p:nvSpPr>
        <p:spPr bwMode="auto">
          <a:xfrm>
            <a:off x="4950069" y="5546483"/>
            <a:ext cx="2791558" cy="688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1400" b="1">
                <a:solidFill>
                  <a:schemeClr val="tx1"/>
                </a:solidFill>
                <a:latin typeface="Gill Sans MT" panose="020B0502020104020203" pitchFamily="34" charset="0"/>
                <a:cs typeface="Arial" panose="020B0604020202020204" pitchFamily="34" charset="0"/>
              </a:defRPr>
            </a:lvl1pPr>
            <a:lvl2pPr marL="742950" indent="-285750">
              <a:defRPr sz="1400" b="1">
                <a:solidFill>
                  <a:schemeClr val="tx1"/>
                </a:solidFill>
                <a:latin typeface="Gill Sans MT" panose="020B0502020104020203" pitchFamily="34" charset="0"/>
                <a:cs typeface="Arial" panose="020B0604020202020204" pitchFamily="34" charset="0"/>
              </a:defRPr>
            </a:lvl2pPr>
            <a:lvl3pPr marL="263525" indent="3175">
              <a:defRPr sz="1400" b="1">
                <a:solidFill>
                  <a:schemeClr val="tx1"/>
                </a:solidFill>
                <a:latin typeface="Gill Sans MT" panose="020B0502020104020203" pitchFamily="34" charset="0"/>
                <a:cs typeface="Arial" panose="020B0604020202020204" pitchFamily="34" charset="0"/>
              </a:defRPr>
            </a:lvl3pPr>
            <a:lvl4pPr marL="1600200" indent="-228600">
              <a:defRPr sz="1400" b="1">
                <a:solidFill>
                  <a:schemeClr val="tx1"/>
                </a:solidFill>
                <a:latin typeface="Gill Sans MT" panose="020B0502020104020203" pitchFamily="34" charset="0"/>
                <a:cs typeface="Arial" panose="020B0604020202020204" pitchFamily="34" charset="0"/>
              </a:defRPr>
            </a:lvl4pPr>
            <a:lvl5pPr marL="2057400" indent="-228600">
              <a:defRPr sz="1400" b="1">
                <a:solidFill>
                  <a:schemeClr val="tx1"/>
                </a:solidFill>
                <a:latin typeface="Gill Sans MT" panose="020B0502020104020203" pitchFamily="34" charset="0"/>
                <a:cs typeface="Arial" panose="020B0604020202020204" pitchFamily="34" charset="0"/>
              </a:defRPr>
            </a:lvl5pPr>
            <a:lvl6pPr marL="25146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6pPr>
            <a:lvl7pPr marL="29718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7pPr>
            <a:lvl8pPr marL="34290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8pPr>
            <a:lvl9pPr marL="38862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9pPr>
          </a:lstStyle>
          <a:p>
            <a:pPr lvl="2"/>
            <a:r>
              <a:rPr lang="en-GB" altLang="en-US" sz="1292">
                <a:latin typeface="Gill Sans Infant Std" panose="020B0502020104020203" pitchFamily="34" charset="0"/>
              </a:rPr>
              <a:t>Coordination guidance and TORs of CWG to be developed with NGOs</a:t>
            </a:r>
          </a:p>
        </p:txBody>
      </p:sp>
      <p:sp>
        <p:nvSpPr>
          <p:cNvPr id="31" name="Rectangle 30">
            <a:extLst>
              <a:ext uri="{FF2B5EF4-FFF2-40B4-BE49-F238E27FC236}">
                <a16:creationId xmlns="" xmlns:a16="http://schemas.microsoft.com/office/drawing/2014/main" id="{0BB748BC-B03D-4543-8DD9-FAA11F4CD0D1}"/>
              </a:ext>
            </a:extLst>
          </p:cNvPr>
          <p:cNvSpPr/>
          <p:nvPr/>
        </p:nvSpPr>
        <p:spPr>
          <a:xfrm>
            <a:off x="1910862" y="1449266"/>
            <a:ext cx="8368812" cy="86018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a:lstStyle/>
          <a:p>
            <a:pPr marL="263776" lvl="1" indent="-263776">
              <a:buFont typeface="Arial" panose="020B0604020202020204" pitchFamily="34" charset="0"/>
              <a:buChar char="•"/>
              <a:defRPr/>
            </a:pPr>
            <a:r>
              <a:rPr lang="en-GB" altLang="en-US" sz="1662" dirty="0">
                <a:solidFill>
                  <a:schemeClr val="tx1">
                    <a:lumMod val="75000"/>
                    <a:lumOff val="25000"/>
                  </a:schemeClr>
                </a:solidFill>
                <a:latin typeface="Gill Sans Infant Std" panose="020B0502020104020203" pitchFamily="34" charset="0"/>
                <a:ea typeface="Gill Sans Infant Std" panose="020B0502020104020203" pitchFamily="34" charset="0"/>
                <a:cs typeface="Gill Sans Infant Std" panose="020B0502020104020203" pitchFamily="34" charset="0"/>
              </a:rPr>
              <a:t>To push for a decision on CTP coordination</a:t>
            </a:r>
          </a:p>
          <a:p>
            <a:pPr marL="263776" lvl="1" indent="-263776">
              <a:buFont typeface="Arial" panose="020B0604020202020204" pitchFamily="34" charset="0"/>
              <a:buChar char="•"/>
              <a:defRPr/>
            </a:pPr>
            <a:r>
              <a:rPr lang="en-GB" altLang="en-US" sz="1662" dirty="0">
                <a:solidFill>
                  <a:schemeClr val="tx1">
                    <a:lumMod val="75000"/>
                    <a:lumOff val="25000"/>
                  </a:schemeClr>
                </a:solidFill>
                <a:latin typeface="Gill Sans Infant Std" panose="020B0502020104020203" pitchFamily="34" charset="0"/>
                <a:ea typeface="Gill Sans Infant Std" panose="020B0502020104020203" pitchFamily="34" charset="0"/>
                <a:cs typeface="Gill Sans Infant Std" panose="020B0502020104020203" pitchFamily="34" charset="0"/>
              </a:rPr>
              <a:t>Drafted by the Collaborative Cash Delivery Network (CCD) with VOICE</a:t>
            </a:r>
          </a:p>
          <a:p>
            <a:pPr marL="263776" lvl="1" indent="-263776">
              <a:buFont typeface="Arial" panose="020B0604020202020204" pitchFamily="34" charset="0"/>
              <a:buChar char="•"/>
              <a:defRPr/>
            </a:pPr>
            <a:r>
              <a:rPr lang="en-GB" altLang="en-US" sz="1662" dirty="0">
                <a:solidFill>
                  <a:schemeClr val="tx1">
                    <a:lumMod val="75000"/>
                    <a:lumOff val="25000"/>
                  </a:schemeClr>
                </a:solidFill>
                <a:latin typeface="Gill Sans Infant Std" panose="020B0502020104020203" pitchFamily="34" charset="0"/>
                <a:ea typeface="Gill Sans Infant Std" panose="020B0502020104020203" pitchFamily="34" charset="0"/>
                <a:cs typeface="Gill Sans Infant Std" panose="020B0502020104020203" pitchFamily="34" charset="0"/>
              </a:rPr>
              <a:t>Aligned with donors’ letter, IASC strategic note, </a:t>
            </a:r>
            <a:r>
              <a:rPr lang="en-GB" altLang="en-US" sz="1662" dirty="0" err="1">
                <a:solidFill>
                  <a:schemeClr val="tx1">
                    <a:lumMod val="75000"/>
                    <a:lumOff val="25000"/>
                  </a:schemeClr>
                </a:solidFill>
                <a:latin typeface="Gill Sans Infant Std" panose="020B0502020104020203" pitchFamily="34" charset="0"/>
                <a:ea typeface="Gill Sans Infant Std" panose="020B0502020104020203" pitchFamily="34" charset="0"/>
                <a:cs typeface="Gill Sans Infant Std" panose="020B0502020104020203" pitchFamily="34" charset="0"/>
              </a:rPr>
              <a:t>GPPi</a:t>
            </a:r>
            <a:r>
              <a:rPr lang="en-GB" altLang="en-US" sz="1662" dirty="0">
                <a:solidFill>
                  <a:schemeClr val="tx1">
                    <a:lumMod val="75000"/>
                    <a:lumOff val="25000"/>
                  </a:schemeClr>
                </a:solidFill>
                <a:latin typeface="Gill Sans Infant Std" panose="020B0502020104020203" pitchFamily="34" charset="0"/>
                <a:ea typeface="Gill Sans Infant Std" panose="020B0502020104020203" pitchFamily="34" charset="0"/>
                <a:cs typeface="Gill Sans Infant Std" panose="020B0502020104020203" pitchFamily="34" charset="0"/>
              </a:rPr>
              <a:t> white paper  </a:t>
            </a:r>
          </a:p>
        </p:txBody>
      </p:sp>
      <p:sp>
        <p:nvSpPr>
          <p:cNvPr id="30" name="Rectangle 29">
            <a:extLst>
              <a:ext uri="{FF2B5EF4-FFF2-40B4-BE49-F238E27FC236}">
                <a16:creationId xmlns="" xmlns:a16="http://schemas.microsoft.com/office/drawing/2014/main" id="{53937135-8C07-4799-A0F2-C8248CC72508}"/>
              </a:ext>
            </a:extLst>
          </p:cNvPr>
          <p:cNvSpPr>
            <a:spLocks noChangeArrowheads="1"/>
          </p:cNvSpPr>
          <p:nvPr/>
        </p:nvSpPr>
        <p:spPr bwMode="auto">
          <a:xfrm>
            <a:off x="5166947" y="3848102"/>
            <a:ext cx="1857816" cy="348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sz="1400" b="1">
                <a:solidFill>
                  <a:schemeClr val="tx1"/>
                </a:solidFill>
                <a:latin typeface="Gill Sans MT" panose="020B0502020104020203" pitchFamily="34" charset="0"/>
                <a:cs typeface="Arial" panose="020B0604020202020204" pitchFamily="34" charset="0"/>
              </a:defRPr>
            </a:lvl1pPr>
            <a:lvl2pPr>
              <a:defRPr sz="1400" b="1">
                <a:solidFill>
                  <a:schemeClr val="tx1"/>
                </a:solidFill>
                <a:latin typeface="Gill Sans MT" panose="020B0502020104020203" pitchFamily="34" charset="0"/>
                <a:cs typeface="Arial" panose="020B0604020202020204" pitchFamily="34" charset="0"/>
              </a:defRPr>
            </a:lvl2pPr>
            <a:lvl3pPr marL="1143000" indent="-228600">
              <a:defRPr sz="1400" b="1">
                <a:solidFill>
                  <a:schemeClr val="tx1"/>
                </a:solidFill>
                <a:latin typeface="Gill Sans MT" panose="020B0502020104020203" pitchFamily="34" charset="0"/>
                <a:cs typeface="Arial" panose="020B0604020202020204" pitchFamily="34" charset="0"/>
              </a:defRPr>
            </a:lvl3pPr>
            <a:lvl4pPr marL="1600200" indent="-228600">
              <a:defRPr sz="1400" b="1">
                <a:solidFill>
                  <a:schemeClr val="tx1"/>
                </a:solidFill>
                <a:latin typeface="Gill Sans MT" panose="020B0502020104020203" pitchFamily="34" charset="0"/>
                <a:cs typeface="Arial" panose="020B0604020202020204" pitchFamily="34" charset="0"/>
              </a:defRPr>
            </a:lvl4pPr>
            <a:lvl5pPr marL="2057400" indent="-228600">
              <a:defRPr sz="1400" b="1">
                <a:solidFill>
                  <a:schemeClr val="tx1"/>
                </a:solidFill>
                <a:latin typeface="Gill Sans MT" panose="020B0502020104020203" pitchFamily="34" charset="0"/>
                <a:cs typeface="Arial" panose="020B0604020202020204" pitchFamily="34" charset="0"/>
              </a:defRPr>
            </a:lvl5pPr>
            <a:lvl6pPr marL="25146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6pPr>
            <a:lvl7pPr marL="29718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7pPr>
            <a:lvl8pPr marL="34290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8pPr>
            <a:lvl9pPr marL="38862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9pPr>
          </a:lstStyle>
          <a:p>
            <a:pPr marL="0" lvl="1"/>
            <a:r>
              <a:rPr lang="en-GB" altLang="en-US" sz="1662">
                <a:latin typeface="Gill Sans Infant Std" panose="020B0502020104020203" pitchFamily="34" charset="0"/>
              </a:rPr>
              <a:t>Main messages </a:t>
            </a:r>
          </a:p>
        </p:txBody>
      </p:sp>
      <p:sp>
        <p:nvSpPr>
          <p:cNvPr id="14" name="Freeform 19">
            <a:extLst>
              <a:ext uri="{FF2B5EF4-FFF2-40B4-BE49-F238E27FC236}">
                <a16:creationId xmlns="" xmlns:a16="http://schemas.microsoft.com/office/drawing/2014/main" id="{C829DC8D-7B96-4572-9B58-75F8D48EFC39}"/>
              </a:ext>
            </a:extLst>
          </p:cNvPr>
          <p:cNvSpPr>
            <a:spLocks/>
          </p:cNvSpPr>
          <p:nvPr/>
        </p:nvSpPr>
        <p:spPr bwMode="auto">
          <a:xfrm flipH="1">
            <a:off x="7998070" y="2070590"/>
            <a:ext cx="2499946" cy="1321777"/>
          </a:xfrm>
          <a:custGeom>
            <a:avLst/>
            <a:gdLst>
              <a:gd name="T0" fmla="*/ 1184 w 1184"/>
              <a:gd name="T1" fmla="*/ 516 h 1159"/>
              <a:gd name="T2" fmla="*/ 592 w 1184"/>
              <a:gd name="T3" fmla="*/ 0 h 1159"/>
              <a:gd name="T4" fmla="*/ 0 w 1184"/>
              <a:gd name="T5" fmla="*/ 516 h 1159"/>
              <a:gd name="T6" fmla="*/ 592 w 1184"/>
              <a:gd name="T7" fmla="*/ 1033 h 1159"/>
              <a:gd name="T8" fmla="*/ 646 w 1184"/>
              <a:gd name="T9" fmla="*/ 1030 h 1159"/>
              <a:gd name="T10" fmla="*/ 938 w 1184"/>
              <a:gd name="T11" fmla="*/ 1159 h 1159"/>
              <a:gd name="T12" fmla="*/ 807 w 1184"/>
              <a:gd name="T13" fmla="*/ 997 h 1159"/>
              <a:gd name="T14" fmla="*/ 1184 w 1184"/>
              <a:gd name="T15" fmla="*/ 516 h 11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4" h="1159">
                <a:moveTo>
                  <a:pt x="1184" y="516"/>
                </a:moveTo>
                <a:cubicBezTo>
                  <a:pt x="1184" y="231"/>
                  <a:pt x="919" y="0"/>
                  <a:pt x="592" y="0"/>
                </a:cubicBezTo>
                <a:cubicBezTo>
                  <a:pt x="265" y="0"/>
                  <a:pt x="0" y="231"/>
                  <a:pt x="0" y="516"/>
                </a:cubicBezTo>
                <a:cubicBezTo>
                  <a:pt x="0" y="801"/>
                  <a:pt x="265" y="1033"/>
                  <a:pt x="592" y="1033"/>
                </a:cubicBezTo>
                <a:cubicBezTo>
                  <a:pt x="610" y="1033"/>
                  <a:pt x="628" y="1032"/>
                  <a:pt x="646" y="1030"/>
                </a:cubicBezTo>
                <a:cubicBezTo>
                  <a:pt x="726" y="1103"/>
                  <a:pt x="827" y="1150"/>
                  <a:pt x="938" y="1159"/>
                </a:cubicBezTo>
                <a:cubicBezTo>
                  <a:pt x="887" y="1113"/>
                  <a:pt x="843" y="1058"/>
                  <a:pt x="807" y="997"/>
                </a:cubicBezTo>
                <a:cubicBezTo>
                  <a:pt x="1028" y="922"/>
                  <a:pt x="1184" y="735"/>
                  <a:pt x="1184" y="516"/>
                </a:cubicBezTo>
                <a:close/>
              </a:path>
            </a:pathLst>
          </a:custGeom>
          <a:solidFill>
            <a:schemeClr val="tx2">
              <a:lumMod val="20000"/>
              <a:lumOff val="80000"/>
            </a:schemeClr>
          </a:solidFill>
          <a:ln>
            <a:noFill/>
          </a:ln>
          <a:extLst/>
        </p:spPr>
        <p:txBody>
          <a:bodyPr/>
          <a:lstStyle/>
          <a:p>
            <a:pPr>
              <a:defRPr/>
            </a:pPr>
            <a:endParaRPr lang="de-DE" sz="1662" kern="0">
              <a:solidFill>
                <a:schemeClr val="bg1"/>
              </a:solidFill>
              <a:latin typeface="+mj-lt"/>
            </a:endParaRPr>
          </a:p>
        </p:txBody>
      </p:sp>
      <p:sp>
        <p:nvSpPr>
          <p:cNvPr id="15" name="Rectangle 14">
            <a:extLst>
              <a:ext uri="{FF2B5EF4-FFF2-40B4-BE49-F238E27FC236}">
                <a16:creationId xmlns="" xmlns:a16="http://schemas.microsoft.com/office/drawing/2014/main" id="{70807C98-8F4D-4AFA-854A-426B2CBB78D6}"/>
              </a:ext>
            </a:extLst>
          </p:cNvPr>
          <p:cNvSpPr>
            <a:spLocks noChangeArrowheads="1"/>
          </p:cNvSpPr>
          <p:nvPr/>
        </p:nvSpPr>
        <p:spPr bwMode="auto">
          <a:xfrm>
            <a:off x="8201760" y="2349013"/>
            <a:ext cx="2845777" cy="688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1400" b="1">
                <a:solidFill>
                  <a:schemeClr val="tx1"/>
                </a:solidFill>
                <a:latin typeface="Gill Sans MT" panose="020B0502020104020203" pitchFamily="34" charset="0"/>
                <a:cs typeface="Arial" panose="020B0604020202020204" pitchFamily="34" charset="0"/>
              </a:defRPr>
            </a:lvl1pPr>
            <a:lvl2pPr marL="742950" indent="-285750">
              <a:defRPr sz="1400" b="1">
                <a:solidFill>
                  <a:schemeClr val="tx1"/>
                </a:solidFill>
                <a:latin typeface="Gill Sans MT" panose="020B0502020104020203" pitchFamily="34" charset="0"/>
                <a:cs typeface="Arial" panose="020B0604020202020204" pitchFamily="34" charset="0"/>
              </a:defRPr>
            </a:lvl2pPr>
            <a:lvl3pPr marL="263525" indent="3175">
              <a:defRPr sz="1400" b="1">
                <a:solidFill>
                  <a:schemeClr val="tx1"/>
                </a:solidFill>
                <a:latin typeface="Gill Sans MT" panose="020B0502020104020203" pitchFamily="34" charset="0"/>
                <a:cs typeface="Arial" panose="020B0604020202020204" pitchFamily="34" charset="0"/>
              </a:defRPr>
            </a:lvl3pPr>
            <a:lvl4pPr marL="1600200" indent="-228600">
              <a:defRPr sz="1400" b="1">
                <a:solidFill>
                  <a:schemeClr val="tx1"/>
                </a:solidFill>
                <a:latin typeface="Gill Sans MT" panose="020B0502020104020203" pitchFamily="34" charset="0"/>
                <a:cs typeface="Arial" panose="020B0604020202020204" pitchFamily="34" charset="0"/>
              </a:defRPr>
            </a:lvl4pPr>
            <a:lvl5pPr marL="2057400" indent="-228600">
              <a:defRPr sz="1400" b="1">
                <a:solidFill>
                  <a:schemeClr val="tx1"/>
                </a:solidFill>
                <a:latin typeface="Gill Sans MT" panose="020B0502020104020203" pitchFamily="34" charset="0"/>
                <a:cs typeface="Arial" panose="020B0604020202020204" pitchFamily="34" charset="0"/>
              </a:defRPr>
            </a:lvl5pPr>
            <a:lvl6pPr marL="25146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6pPr>
            <a:lvl7pPr marL="29718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7pPr>
            <a:lvl8pPr marL="34290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8pPr>
            <a:lvl9pPr marL="38862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9pPr>
          </a:lstStyle>
          <a:p>
            <a:pPr lvl="2"/>
            <a:r>
              <a:rPr lang="en-GB" altLang="en-US" sz="1292">
                <a:latin typeface="Gill Sans Infant Std" panose="020B0502020104020203" pitchFamily="34" charset="0"/>
              </a:rPr>
              <a:t>Smaller actors do not participate in cash coordination</a:t>
            </a:r>
          </a:p>
        </p:txBody>
      </p:sp>
      <p:pic>
        <p:nvPicPr>
          <p:cNvPr id="2" name="Picture 1">
            <a:extLst>
              <a:ext uri="{FF2B5EF4-FFF2-40B4-BE49-F238E27FC236}">
                <a16:creationId xmlns="" xmlns:a16="http://schemas.microsoft.com/office/drawing/2014/main" id="{D2905ECF-BF77-4FA1-BF37-4C79FED55EA0}"/>
              </a:ext>
            </a:extLst>
          </p:cNvPr>
          <p:cNvPicPr>
            <a:picLocks noChangeAspect="1"/>
          </p:cNvPicPr>
          <p:nvPr/>
        </p:nvPicPr>
        <p:blipFill>
          <a:blip r:embed="rId3"/>
          <a:stretch>
            <a:fillRect/>
          </a:stretch>
        </p:blipFill>
        <p:spPr>
          <a:xfrm>
            <a:off x="8099641" y="154680"/>
            <a:ext cx="2277646" cy="1155375"/>
          </a:xfrm>
          <a:prstGeom prst="rect">
            <a:avLst/>
          </a:prstGeom>
        </p:spPr>
      </p:pic>
    </p:spTree>
    <p:extLst>
      <p:ext uri="{BB962C8B-B14F-4D97-AF65-F5344CB8AC3E}">
        <p14:creationId xmlns:p14="http://schemas.microsoft.com/office/powerpoint/2010/main" val="74425606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6"/>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nodeType="clickEffect">
                                  <p:stCondLst>
                                    <p:cond delay="0"/>
                                  </p:stCondLst>
                                  <p:childTnLst>
                                    <p:set>
                                      <p:cBhvr>
                                        <p:cTn id="36" dur="1" fill="hold">
                                          <p:stCondLst>
                                            <p:cond delay="0"/>
                                          </p:stCondLst>
                                        </p:cTn>
                                        <p:tgtEl>
                                          <p:spTgt spid="2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9"/>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5"/>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4"/>
                                        </p:tgtEl>
                                        <p:attrNameLst>
                                          <p:attrName>style.visibility</p:attrName>
                                        </p:attrNameLst>
                                      </p:cBhvr>
                                      <p:to>
                                        <p:strVal val="visible"/>
                                      </p:to>
                                    </p:set>
                                  </p:childTnLst>
                                </p:cTn>
                              </p:par>
                            </p:childTnLst>
                          </p:cTn>
                        </p:par>
                      </p:childTnLst>
                    </p:cTn>
                  </p:par>
                  <p:par>
                    <p:cTn id="45" fill="hold" nodeType="clickPar">
                      <p:stCondLst>
                        <p:cond delay="indefinite"/>
                      </p:stCondLst>
                      <p:childTnLst>
                        <p:par>
                          <p:cTn id="46" fill="hold" nodeType="withGroup">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7"/>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6"/>
                                        </p:tgtEl>
                                        <p:attrNameLst>
                                          <p:attrName>style.visibility</p:attrName>
                                        </p:attrNameLst>
                                      </p:cBhvr>
                                      <p:to>
                                        <p:strVal val="visible"/>
                                      </p:to>
                                    </p:set>
                                  </p:childTnLst>
                                </p:cTn>
                              </p:par>
                            </p:childTnLst>
                          </p:cTn>
                        </p:par>
                      </p:childTnLst>
                    </p:cTn>
                  </p:par>
                  <p:par>
                    <p:cTn id="51" fill="hold" nodeType="clickPar">
                      <p:stCondLst>
                        <p:cond delay="indefinite"/>
                      </p:stCondLst>
                      <p:childTnLst>
                        <p:par>
                          <p:cTn id="52" fill="hold" nodeType="withGroup">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6"/>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5"/>
                                        </p:tgtEl>
                                        <p:attrNameLst>
                                          <p:attrName>style.visibility</p:attrName>
                                        </p:attrNameLst>
                                      </p:cBhvr>
                                      <p:to>
                                        <p:strVal val="visible"/>
                                      </p:to>
                                    </p:set>
                                  </p:childTnLst>
                                </p:cTn>
                              </p:par>
                            </p:childTnLst>
                          </p:cTn>
                        </p:par>
                      </p:childTnLst>
                    </p:cTn>
                  </p:par>
                  <p:par>
                    <p:cTn id="57" fill="hold" nodeType="clickPar">
                      <p:stCondLst>
                        <p:cond delay="indefinite"/>
                      </p:stCondLst>
                      <p:childTnLst>
                        <p:par>
                          <p:cTn id="58" fill="hold" nodeType="withGroup">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21"/>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7" grpId="0"/>
      <p:bldP spid="19" grpId="0"/>
      <p:bldP spid="21" grpId="0"/>
      <p:bldP spid="23" grpId="0"/>
      <p:bldP spid="25" grpId="0"/>
      <p:bldP spid="27" grpId="0"/>
      <p:bldP spid="29" grpId="0"/>
      <p:bldP spid="30" grpId="0"/>
      <p:bldP spid="1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1">
            <a:extLst>
              <a:ext uri="{FF2B5EF4-FFF2-40B4-BE49-F238E27FC236}">
                <a16:creationId xmlns="" xmlns:a16="http://schemas.microsoft.com/office/drawing/2014/main" id="{674EDE75-A33A-4266-AB4A-C731F520CD81}"/>
              </a:ext>
            </a:extLst>
          </p:cNvPr>
          <p:cNvSpPr>
            <a:spLocks noGrp="1"/>
          </p:cNvSpPr>
          <p:nvPr>
            <p:ph type="title"/>
          </p:nvPr>
        </p:nvSpPr>
        <p:spPr>
          <a:xfrm>
            <a:off x="1579278" y="-27384"/>
            <a:ext cx="9125234" cy="941784"/>
          </a:xfrm>
        </p:spPr>
        <p:txBody>
          <a:bodyPr>
            <a:normAutofit fontScale="90000"/>
          </a:bodyPr>
          <a:lstStyle/>
          <a:p>
            <a:r>
              <a:rPr lang="en-GB" altLang="en-US" sz="3000" dirty="0">
                <a:latin typeface="Gill Sans Infant Std" panose="020B0502020104020203" pitchFamily="34" charset="0"/>
                <a:ea typeface="Gill Sans Infant Std" panose="020B0502020104020203" pitchFamily="34" charset="0"/>
                <a:cs typeface="Gill Sans Infant Std" panose="020B0502020104020203" pitchFamily="34" charset="0"/>
              </a:rPr>
              <a:t>Possible models of CTP coordination </a:t>
            </a:r>
            <a:r>
              <a:rPr lang="en-GB" altLang="en-US" sz="3000" i="1" dirty="0">
                <a:latin typeface="Gill Sans Infant Std" panose="020B0502020104020203" pitchFamily="34" charset="0"/>
                <a:ea typeface="Gill Sans Infant Std" panose="020B0502020104020203" pitchFamily="34" charset="0"/>
                <a:cs typeface="Gill Sans Infant Std" panose="020B0502020104020203" pitchFamily="34" charset="0"/>
              </a:rPr>
              <a:t>(</a:t>
            </a:r>
            <a:r>
              <a:rPr lang="en-GB" altLang="en-US" sz="3000" i="1" dirty="0" err="1">
                <a:latin typeface="Gill Sans Infant Std" panose="020B0502020104020203" pitchFamily="34" charset="0"/>
                <a:ea typeface="Gill Sans Infant Std" panose="020B0502020104020203" pitchFamily="34" charset="0"/>
                <a:cs typeface="Gill Sans Infant Std" panose="020B0502020104020203" pitchFamily="34" charset="0"/>
                <a:hlinkClick r:id="rId3"/>
              </a:rPr>
              <a:t>GPPi</a:t>
            </a:r>
            <a:r>
              <a:rPr lang="en-GB" altLang="en-US" sz="3000" i="1" dirty="0">
                <a:latin typeface="Gill Sans Infant Std" panose="020B0502020104020203" pitchFamily="34" charset="0"/>
                <a:ea typeface="Gill Sans Infant Std" panose="020B0502020104020203" pitchFamily="34" charset="0"/>
                <a:cs typeface="Gill Sans Infant Std" panose="020B0502020104020203" pitchFamily="34" charset="0"/>
                <a:hlinkClick r:id="rId3"/>
              </a:rPr>
              <a:t>, 2017</a:t>
            </a:r>
            <a:r>
              <a:rPr lang="en-GB" altLang="en-US" sz="3000" i="1" dirty="0">
                <a:latin typeface="Gill Sans Infant Std" panose="020B0502020104020203" pitchFamily="34" charset="0"/>
                <a:ea typeface="Gill Sans Infant Std" panose="020B0502020104020203" pitchFamily="34" charset="0"/>
                <a:cs typeface="Gill Sans Infant Std" panose="020B0502020104020203" pitchFamily="34" charset="0"/>
              </a:rPr>
              <a:t>)</a:t>
            </a:r>
          </a:p>
        </p:txBody>
      </p:sp>
      <p:sp>
        <p:nvSpPr>
          <p:cNvPr id="78852" name="Text Placeholder 3">
            <a:extLst>
              <a:ext uri="{FF2B5EF4-FFF2-40B4-BE49-F238E27FC236}">
                <a16:creationId xmlns="" xmlns:a16="http://schemas.microsoft.com/office/drawing/2014/main" id="{875C2FCB-7D9A-4EA3-854A-2DA451509BF0}"/>
              </a:ext>
            </a:extLst>
          </p:cNvPr>
          <p:cNvSpPr>
            <a:spLocks noGrp="1"/>
          </p:cNvSpPr>
          <p:nvPr>
            <p:ph type="body" sz="quarter" idx="13"/>
          </p:nvPr>
        </p:nvSpPr>
        <p:spPr>
          <a:xfrm>
            <a:off x="1954823" y="573146"/>
            <a:ext cx="8282354" cy="335574"/>
          </a:xfrm>
        </p:spPr>
        <p:txBody>
          <a:bodyPr/>
          <a:lstStyle/>
          <a:p>
            <a:pPr marL="0" indent="0" algn="ctr">
              <a:buNone/>
            </a:pPr>
            <a:r>
              <a:rPr lang="en-GB" altLang="en-US" sz="2000" dirty="0">
                <a:latin typeface="Gill Sans Infant Std" panose="020B0502020104020203" pitchFamily="34" charset="0"/>
                <a:ea typeface="Gill Sans Infant Std" panose="020B0502020104020203" pitchFamily="34" charset="0"/>
                <a:cs typeface="Gill Sans Infant Std" panose="020B0502020104020203" pitchFamily="34" charset="0"/>
              </a:rPr>
              <a:t>No one-size-fits-all solutions </a:t>
            </a:r>
          </a:p>
        </p:txBody>
      </p:sp>
      <p:sp>
        <p:nvSpPr>
          <p:cNvPr id="5" name="Rectangle 4">
            <a:extLst>
              <a:ext uri="{FF2B5EF4-FFF2-40B4-BE49-F238E27FC236}">
                <a16:creationId xmlns="" xmlns:a16="http://schemas.microsoft.com/office/drawing/2014/main" id="{61FBAC7C-32B0-4503-A794-AC49DC0F907A}"/>
              </a:ext>
            </a:extLst>
          </p:cNvPr>
          <p:cNvSpPr/>
          <p:nvPr/>
        </p:nvSpPr>
        <p:spPr>
          <a:xfrm>
            <a:off x="1559497" y="1052736"/>
            <a:ext cx="3672408" cy="710026"/>
          </a:xfrm>
          <a:prstGeom prst="rect">
            <a:avLst/>
          </a:prstGeom>
          <a:solidFill>
            <a:srgbClr val="FFEBEB"/>
          </a:solidFill>
          <a:ln>
            <a:solidFill>
              <a:schemeClr val="tx1">
                <a:lumMod val="75000"/>
                <a:lumOff val="25000"/>
              </a:schemeClr>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600" b="1" dirty="0">
                <a:solidFill>
                  <a:schemeClr val="bg1">
                    <a:lumMod val="50000"/>
                  </a:schemeClr>
                </a:solidFill>
                <a:latin typeface="Gill Sans Infant Std" panose="020B0502020104020203" pitchFamily="34" charset="0"/>
              </a:rPr>
              <a:t>Option 1: Cash Coordination at Inter-Cluster/Inter-Sector Level </a:t>
            </a:r>
            <a:endParaRPr lang="en-GB" sz="1600" b="1" i="1" dirty="0">
              <a:solidFill>
                <a:schemeClr val="tx1"/>
              </a:solidFill>
              <a:latin typeface="Gill Sans Infant Std"/>
              <a:cs typeface="Gill Sans Infant Std"/>
            </a:endParaRPr>
          </a:p>
        </p:txBody>
      </p:sp>
      <p:sp>
        <p:nvSpPr>
          <p:cNvPr id="6" name="Rectangle 5">
            <a:extLst>
              <a:ext uri="{FF2B5EF4-FFF2-40B4-BE49-F238E27FC236}">
                <a16:creationId xmlns="" xmlns:a16="http://schemas.microsoft.com/office/drawing/2014/main" id="{E934CB17-0693-44CD-9CB7-C92D41D4697B}"/>
              </a:ext>
            </a:extLst>
          </p:cNvPr>
          <p:cNvSpPr/>
          <p:nvPr/>
        </p:nvSpPr>
        <p:spPr>
          <a:xfrm>
            <a:off x="5451449" y="1056596"/>
            <a:ext cx="5136548" cy="710026"/>
          </a:xfrm>
          <a:prstGeom prst="rect">
            <a:avLst/>
          </a:prstGeom>
          <a:solidFill>
            <a:schemeClr val="bg1">
              <a:lumMod val="85000"/>
            </a:schemeClr>
          </a:solidFill>
          <a:ln>
            <a:solidFill>
              <a:schemeClr val="tx1">
                <a:lumMod val="75000"/>
                <a:lumOff val="25000"/>
              </a:schemeClr>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GB" sz="1600" i="1" dirty="0">
                <a:solidFill>
                  <a:schemeClr val="tx1"/>
                </a:solidFill>
                <a:latin typeface="Gill Sans Infant Std" panose="020B0502020104020203" pitchFamily="34" charset="0"/>
              </a:rPr>
              <a:t>Integration within ICWG + rotational lead / the preferred; e.g. Ethiopia</a:t>
            </a:r>
          </a:p>
          <a:p>
            <a:pPr>
              <a:defRPr/>
            </a:pPr>
            <a:r>
              <a:rPr lang="en-GB" sz="1600" i="1" dirty="0">
                <a:solidFill>
                  <a:schemeClr val="tx1"/>
                </a:solidFill>
                <a:latin typeface="Gill Sans Infant Std" panose="020B0502020104020203" pitchFamily="34" charset="0"/>
              </a:rPr>
              <a:t>With varying degree of authority and role of clusters</a:t>
            </a:r>
            <a:endParaRPr lang="en-GB" sz="1600" i="1" dirty="0">
              <a:solidFill>
                <a:schemeClr val="tx1"/>
              </a:solidFill>
              <a:latin typeface="Gill Sans Infant Std" panose="020B0502020104020203" pitchFamily="34" charset="0"/>
              <a:cs typeface="Gill Sans Infant Std"/>
            </a:endParaRPr>
          </a:p>
        </p:txBody>
      </p:sp>
      <p:sp>
        <p:nvSpPr>
          <p:cNvPr id="7" name="Rectangle 6">
            <a:extLst>
              <a:ext uri="{FF2B5EF4-FFF2-40B4-BE49-F238E27FC236}">
                <a16:creationId xmlns="" xmlns:a16="http://schemas.microsoft.com/office/drawing/2014/main" id="{C470CE0B-24B3-4011-91B4-5AC431F67D4C}"/>
              </a:ext>
            </a:extLst>
          </p:cNvPr>
          <p:cNvSpPr/>
          <p:nvPr/>
        </p:nvSpPr>
        <p:spPr>
          <a:xfrm>
            <a:off x="1569841" y="1872969"/>
            <a:ext cx="3672408" cy="710026"/>
          </a:xfrm>
          <a:prstGeom prst="rect">
            <a:avLst/>
          </a:prstGeom>
          <a:solidFill>
            <a:srgbClr val="FFEBEB"/>
          </a:solidFill>
          <a:ln>
            <a:solidFill>
              <a:schemeClr val="tx1">
                <a:lumMod val="75000"/>
                <a:lumOff val="25000"/>
              </a:schemeClr>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600" b="1" dirty="0">
                <a:solidFill>
                  <a:schemeClr val="bg1">
                    <a:lumMod val="50000"/>
                  </a:schemeClr>
                </a:solidFill>
                <a:latin typeface="Gill Sans Infant Std" panose="020B0502020104020203" pitchFamily="34" charset="0"/>
              </a:rPr>
              <a:t>Option 2: Overall Reform of the Coordination Architecture </a:t>
            </a:r>
            <a:endParaRPr lang="en-GB" sz="1600" i="1" dirty="0">
              <a:solidFill>
                <a:schemeClr val="tx1"/>
              </a:solidFill>
              <a:latin typeface="Gill Sans Infant Std"/>
              <a:cs typeface="Gill Sans Infant Std"/>
            </a:endParaRPr>
          </a:p>
        </p:txBody>
      </p:sp>
      <p:sp>
        <p:nvSpPr>
          <p:cNvPr id="8" name="Rectangle 7">
            <a:extLst>
              <a:ext uri="{FF2B5EF4-FFF2-40B4-BE49-F238E27FC236}">
                <a16:creationId xmlns="" xmlns:a16="http://schemas.microsoft.com/office/drawing/2014/main" id="{73E1E136-62A4-4E5E-A041-95EAA42DEDA6}"/>
              </a:ext>
            </a:extLst>
          </p:cNvPr>
          <p:cNvSpPr/>
          <p:nvPr/>
        </p:nvSpPr>
        <p:spPr>
          <a:xfrm>
            <a:off x="5461793" y="1876829"/>
            <a:ext cx="5136548" cy="710026"/>
          </a:xfrm>
          <a:prstGeom prst="rect">
            <a:avLst/>
          </a:prstGeom>
          <a:solidFill>
            <a:schemeClr val="bg1">
              <a:lumMod val="85000"/>
            </a:schemeClr>
          </a:solidFill>
          <a:ln>
            <a:solidFill>
              <a:schemeClr val="tx1">
                <a:lumMod val="75000"/>
                <a:lumOff val="25000"/>
              </a:schemeClr>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GB" sz="1600" i="1" dirty="0">
                <a:solidFill>
                  <a:schemeClr val="tx1"/>
                </a:solidFill>
                <a:latin typeface="Gill Sans Infant Std" panose="020B0502020104020203" pitchFamily="34" charset="0"/>
              </a:rPr>
              <a:t>But change that won’t happen quickly</a:t>
            </a:r>
          </a:p>
          <a:p>
            <a:pPr>
              <a:defRPr/>
            </a:pPr>
            <a:r>
              <a:rPr lang="en-GB" sz="1600" i="1" dirty="0">
                <a:solidFill>
                  <a:schemeClr val="tx1"/>
                </a:solidFill>
                <a:latin typeface="Gill Sans Infant Std" panose="020B0502020104020203" pitchFamily="34" charset="0"/>
              </a:rPr>
              <a:t>Creation of basic needs cluster, merging others (e.g. Lebanon with NFI)</a:t>
            </a:r>
            <a:endParaRPr lang="en-GB" sz="1600" dirty="0">
              <a:solidFill>
                <a:schemeClr val="tx1"/>
              </a:solidFill>
              <a:latin typeface="Gill Sans Infant Std" panose="020B0502020104020203" pitchFamily="34" charset="0"/>
            </a:endParaRPr>
          </a:p>
        </p:txBody>
      </p:sp>
      <p:sp>
        <p:nvSpPr>
          <p:cNvPr id="9" name="Rectangle 8">
            <a:extLst>
              <a:ext uri="{FF2B5EF4-FFF2-40B4-BE49-F238E27FC236}">
                <a16:creationId xmlns="" xmlns:a16="http://schemas.microsoft.com/office/drawing/2014/main" id="{23BD4933-AC56-44D4-B2E2-0B5C7989A932}"/>
              </a:ext>
            </a:extLst>
          </p:cNvPr>
          <p:cNvSpPr/>
          <p:nvPr/>
        </p:nvSpPr>
        <p:spPr>
          <a:xfrm>
            <a:off x="1569841" y="2699563"/>
            <a:ext cx="3672408" cy="710026"/>
          </a:xfrm>
          <a:prstGeom prst="rect">
            <a:avLst/>
          </a:prstGeom>
          <a:solidFill>
            <a:srgbClr val="FFEBEB"/>
          </a:solidFill>
          <a:ln>
            <a:solidFill>
              <a:schemeClr val="tx1">
                <a:lumMod val="75000"/>
                <a:lumOff val="25000"/>
              </a:schemeClr>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600" b="1" dirty="0">
                <a:solidFill>
                  <a:schemeClr val="bg1">
                    <a:lumMod val="50000"/>
                  </a:schemeClr>
                </a:solidFill>
                <a:latin typeface="Gill Sans Infant Std" panose="020B0502020104020203" pitchFamily="34" charset="0"/>
              </a:rPr>
              <a:t>Option 3: Independent Cash Working Groups </a:t>
            </a:r>
            <a:endParaRPr lang="en-GB" sz="1600" i="1" dirty="0">
              <a:solidFill>
                <a:schemeClr val="tx1"/>
              </a:solidFill>
              <a:latin typeface="Gill Sans Infant Std"/>
              <a:cs typeface="Gill Sans Infant Std"/>
            </a:endParaRPr>
          </a:p>
        </p:txBody>
      </p:sp>
      <p:sp>
        <p:nvSpPr>
          <p:cNvPr id="10" name="Rectangle 9">
            <a:extLst>
              <a:ext uri="{FF2B5EF4-FFF2-40B4-BE49-F238E27FC236}">
                <a16:creationId xmlns="" xmlns:a16="http://schemas.microsoft.com/office/drawing/2014/main" id="{C46263BC-386F-454C-A652-F1B3E816C478}"/>
              </a:ext>
            </a:extLst>
          </p:cNvPr>
          <p:cNvSpPr/>
          <p:nvPr/>
        </p:nvSpPr>
        <p:spPr>
          <a:xfrm>
            <a:off x="5461793" y="2699563"/>
            <a:ext cx="5136548" cy="710026"/>
          </a:xfrm>
          <a:prstGeom prst="rect">
            <a:avLst/>
          </a:prstGeom>
          <a:solidFill>
            <a:schemeClr val="bg1">
              <a:lumMod val="85000"/>
            </a:schemeClr>
          </a:solidFill>
          <a:ln>
            <a:solidFill>
              <a:schemeClr val="tx1">
                <a:lumMod val="75000"/>
                <a:lumOff val="25000"/>
              </a:schemeClr>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GB" sz="1600" i="1" dirty="0">
                <a:solidFill>
                  <a:schemeClr val="tx1"/>
                </a:solidFill>
                <a:latin typeface="Gill Sans Infant Std" panose="020B0502020104020203" pitchFamily="34" charset="0"/>
              </a:rPr>
              <a:t>But only technical functions; no binding decisions</a:t>
            </a:r>
          </a:p>
        </p:txBody>
      </p:sp>
      <p:sp>
        <p:nvSpPr>
          <p:cNvPr id="11" name="Rectangle 10">
            <a:extLst>
              <a:ext uri="{FF2B5EF4-FFF2-40B4-BE49-F238E27FC236}">
                <a16:creationId xmlns="" xmlns:a16="http://schemas.microsoft.com/office/drawing/2014/main" id="{01A9F897-8715-4244-BE0B-58CD94922612}"/>
              </a:ext>
            </a:extLst>
          </p:cNvPr>
          <p:cNvSpPr/>
          <p:nvPr/>
        </p:nvSpPr>
        <p:spPr>
          <a:xfrm>
            <a:off x="1559647" y="3529153"/>
            <a:ext cx="3672408" cy="710026"/>
          </a:xfrm>
          <a:prstGeom prst="rect">
            <a:avLst/>
          </a:prstGeom>
          <a:solidFill>
            <a:srgbClr val="FFEBEB"/>
          </a:solidFill>
          <a:ln>
            <a:solidFill>
              <a:schemeClr val="tx1">
                <a:lumMod val="75000"/>
                <a:lumOff val="25000"/>
              </a:schemeClr>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600" b="1" dirty="0">
                <a:solidFill>
                  <a:schemeClr val="bg1">
                    <a:lumMod val="50000"/>
                  </a:schemeClr>
                </a:solidFill>
                <a:latin typeface="Gill Sans Infant Std" panose="020B0502020104020203" pitchFamily="34" charset="0"/>
              </a:rPr>
              <a:t>Option 4: Cash Coordination as Part of Existing Cluster</a:t>
            </a:r>
            <a:endParaRPr lang="en-GB" sz="1600" i="1" dirty="0">
              <a:solidFill>
                <a:schemeClr val="tx1"/>
              </a:solidFill>
              <a:latin typeface="Gill Sans Infant Std"/>
            </a:endParaRPr>
          </a:p>
        </p:txBody>
      </p:sp>
      <p:sp>
        <p:nvSpPr>
          <p:cNvPr id="12" name="Rectangle 11">
            <a:extLst>
              <a:ext uri="{FF2B5EF4-FFF2-40B4-BE49-F238E27FC236}">
                <a16:creationId xmlns="" xmlns:a16="http://schemas.microsoft.com/office/drawing/2014/main" id="{0C602C33-095B-4D63-95CB-5D4F344CF8AB}"/>
              </a:ext>
            </a:extLst>
          </p:cNvPr>
          <p:cNvSpPr/>
          <p:nvPr/>
        </p:nvSpPr>
        <p:spPr>
          <a:xfrm>
            <a:off x="5451449" y="3529153"/>
            <a:ext cx="5136548" cy="710026"/>
          </a:xfrm>
          <a:prstGeom prst="rect">
            <a:avLst/>
          </a:prstGeom>
          <a:solidFill>
            <a:schemeClr val="bg1">
              <a:lumMod val="85000"/>
            </a:schemeClr>
          </a:solidFill>
          <a:ln>
            <a:solidFill>
              <a:schemeClr val="tx1">
                <a:lumMod val="75000"/>
                <a:lumOff val="25000"/>
              </a:schemeClr>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GB" sz="1600" i="1" dirty="0">
                <a:solidFill>
                  <a:schemeClr val="tx1"/>
                </a:solidFill>
                <a:latin typeface="Gill Sans Infant Std" panose="020B0502020104020203" pitchFamily="34" charset="0"/>
              </a:rPr>
              <a:t>But one topic/sector would dominate; low buy-in from others; challenge to MPG</a:t>
            </a:r>
            <a:endParaRPr lang="en-GB" sz="1600" dirty="0">
              <a:solidFill>
                <a:schemeClr val="tx1"/>
              </a:solidFill>
              <a:latin typeface="Gill Sans Infant Std" panose="020B0502020104020203" pitchFamily="34" charset="0"/>
            </a:endParaRPr>
          </a:p>
        </p:txBody>
      </p:sp>
      <p:sp>
        <p:nvSpPr>
          <p:cNvPr id="13" name="Rectangle 12">
            <a:extLst>
              <a:ext uri="{FF2B5EF4-FFF2-40B4-BE49-F238E27FC236}">
                <a16:creationId xmlns="" xmlns:a16="http://schemas.microsoft.com/office/drawing/2014/main" id="{0BBB1E65-4B0E-4481-A89C-FB64CDFA2C45}"/>
              </a:ext>
            </a:extLst>
          </p:cNvPr>
          <p:cNvSpPr/>
          <p:nvPr/>
        </p:nvSpPr>
        <p:spPr>
          <a:xfrm>
            <a:off x="1583855" y="4321241"/>
            <a:ext cx="3672408" cy="710026"/>
          </a:xfrm>
          <a:prstGeom prst="rect">
            <a:avLst/>
          </a:prstGeom>
          <a:solidFill>
            <a:srgbClr val="FFEBEB"/>
          </a:solidFill>
          <a:ln>
            <a:solidFill>
              <a:schemeClr val="tx1">
                <a:lumMod val="75000"/>
                <a:lumOff val="25000"/>
              </a:schemeClr>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600" b="1" dirty="0">
                <a:solidFill>
                  <a:schemeClr val="bg1">
                    <a:lumMod val="50000"/>
                  </a:schemeClr>
                </a:solidFill>
                <a:latin typeface="Gill Sans Infant Std" panose="020B0502020104020203" pitchFamily="34" charset="0"/>
              </a:rPr>
              <a:t>Option 5: Coordination Through Cash Consortia </a:t>
            </a:r>
            <a:endParaRPr lang="en-GB" sz="1600" b="1" i="1" dirty="0">
              <a:solidFill>
                <a:schemeClr val="tx1"/>
              </a:solidFill>
              <a:latin typeface="Gill Sans Infant Std"/>
            </a:endParaRPr>
          </a:p>
        </p:txBody>
      </p:sp>
      <p:sp>
        <p:nvSpPr>
          <p:cNvPr id="14" name="Rectangle 13">
            <a:extLst>
              <a:ext uri="{FF2B5EF4-FFF2-40B4-BE49-F238E27FC236}">
                <a16:creationId xmlns="" xmlns:a16="http://schemas.microsoft.com/office/drawing/2014/main" id="{8BAFE5F4-2DA0-4EFF-81BE-15EF16A852AF}"/>
              </a:ext>
            </a:extLst>
          </p:cNvPr>
          <p:cNvSpPr/>
          <p:nvPr/>
        </p:nvSpPr>
        <p:spPr>
          <a:xfrm>
            <a:off x="5461793" y="4321241"/>
            <a:ext cx="5136548" cy="710026"/>
          </a:xfrm>
          <a:prstGeom prst="rect">
            <a:avLst/>
          </a:prstGeom>
          <a:solidFill>
            <a:schemeClr val="bg1">
              <a:lumMod val="85000"/>
            </a:schemeClr>
          </a:solidFill>
          <a:ln>
            <a:solidFill>
              <a:schemeClr val="tx1">
                <a:lumMod val="75000"/>
                <a:lumOff val="25000"/>
              </a:schemeClr>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GB" sz="1600" i="1" dirty="0">
                <a:solidFill>
                  <a:schemeClr val="tx1"/>
                </a:solidFill>
                <a:latin typeface="Gill Sans Infant Std" panose="020B0502020104020203" pitchFamily="34" charset="0"/>
              </a:rPr>
              <a:t>But these have a technical &amp; operational role, not a strategic one</a:t>
            </a:r>
            <a:endParaRPr lang="en-GB" sz="1600" dirty="0">
              <a:solidFill>
                <a:schemeClr val="tx1"/>
              </a:solidFill>
              <a:latin typeface="Gill Sans Infant Std" panose="020B0502020104020203" pitchFamily="34" charset="0"/>
            </a:endParaRPr>
          </a:p>
        </p:txBody>
      </p:sp>
      <p:sp>
        <p:nvSpPr>
          <p:cNvPr id="15" name="Rectangle 14">
            <a:extLst>
              <a:ext uri="{FF2B5EF4-FFF2-40B4-BE49-F238E27FC236}">
                <a16:creationId xmlns="" xmlns:a16="http://schemas.microsoft.com/office/drawing/2014/main" id="{20FEC12D-C099-459F-9F22-7E221DB38E16}"/>
              </a:ext>
            </a:extLst>
          </p:cNvPr>
          <p:cNvSpPr/>
          <p:nvPr/>
        </p:nvSpPr>
        <p:spPr>
          <a:xfrm>
            <a:off x="1569991" y="5126379"/>
            <a:ext cx="3672408" cy="710026"/>
          </a:xfrm>
          <a:prstGeom prst="rect">
            <a:avLst/>
          </a:prstGeom>
          <a:solidFill>
            <a:srgbClr val="FFEBEB"/>
          </a:solidFill>
          <a:ln>
            <a:solidFill>
              <a:schemeClr val="tx1">
                <a:lumMod val="75000"/>
                <a:lumOff val="25000"/>
              </a:schemeClr>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600" b="1" dirty="0">
                <a:solidFill>
                  <a:schemeClr val="bg1">
                    <a:lumMod val="50000"/>
                  </a:schemeClr>
                </a:solidFill>
                <a:latin typeface="Gill Sans Infant Std" panose="020B0502020104020203" pitchFamily="34" charset="0"/>
              </a:rPr>
              <a:t>Option 6: Coordination Through Mainstreaming into All Clusters/Sectors </a:t>
            </a:r>
            <a:endParaRPr lang="en-GB" sz="1600" i="1" dirty="0">
              <a:solidFill>
                <a:schemeClr val="tx1"/>
              </a:solidFill>
              <a:latin typeface="Gill Sans Infant Std"/>
            </a:endParaRPr>
          </a:p>
        </p:txBody>
      </p:sp>
      <p:sp>
        <p:nvSpPr>
          <p:cNvPr id="16" name="Rectangle 15">
            <a:extLst>
              <a:ext uri="{FF2B5EF4-FFF2-40B4-BE49-F238E27FC236}">
                <a16:creationId xmlns="" xmlns:a16="http://schemas.microsoft.com/office/drawing/2014/main" id="{BBC4B982-5225-4133-9A69-AD6DA8D535EC}"/>
              </a:ext>
            </a:extLst>
          </p:cNvPr>
          <p:cNvSpPr/>
          <p:nvPr/>
        </p:nvSpPr>
        <p:spPr>
          <a:xfrm>
            <a:off x="5447929" y="5126379"/>
            <a:ext cx="5136548" cy="710026"/>
          </a:xfrm>
          <a:prstGeom prst="rect">
            <a:avLst/>
          </a:prstGeom>
          <a:solidFill>
            <a:schemeClr val="bg1">
              <a:lumMod val="85000"/>
            </a:schemeClr>
          </a:solidFill>
          <a:ln>
            <a:solidFill>
              <a:schemeClr val="tx1">
                <a:lumMod val="75000"/>
                <a:lumOff val="25000"/>
              </a:schemeClr>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GB" sz="1600" i="1" dirty="0">
                <a:solidFill>
                  <a:schemeClr val="tx1"/>
                </a:solidFill>
                <a:latin typeface="Gill Sans Infant Std" panose="020B0502020104020203" pitchFamily="34" charset="0"/>
              </a:rPr>
              <a:t>But only for sectoral CTP, not MPG</a:t>
            </a:r>
            <a:endParaRPr lang="en-GB" sz="1600" dirty="0">
              <a:solidFill>
                <a:schemeClr val="tx1"/>
              </a:solidFill>
              <a:latin typeface="Gill Sans Infant Std" panose="020B0502020104020203" pitchFamily="34" charset="0"/>
            </a:endParaRPr>
          </a:p>
        </p:txBody>
      </p:sp>
      <p:sp>
        <p:nvSpPr>
          <p:cNvPr id="17" name="Rectangle 16">
            <a:extLst>
              <a:ext uri="{FF2B5EF4-FFF2-40B4-BE49-F238E27FC236}">
                <a16:creationId xmlns="" xmlns:a16="http://schemas.microsoft.com/office/drawing/2014/main" id="{7F8C3CE2-8472-48B3-9157-2DE40C6C44B8}"/>
              </a:ext>
            </a:extLst>
          </p:cNvPr>
          <p:cNvSpPr/>
          <p:nvPr/>
        </p:nvSpPr>
        <p:spPr>
          <a:xfrm>
            <a:off x="1569991" y="5959334"/>
            <a:ext cx="3672408" cy="710026"/>
          </a:xfrm>
          <a:prstGeom prst="rect">
            <a:avLst/>
          </a:prstGeom>
          <a:solidFill>
            <a:srgbClr val="FFEBEB"/>
          </a:solidFill>
          <a:ln>
            <a:solidFill>
              <a:schemeClr val="tx1">
                <a:lumMod val="75000"/>
                <a:lumOff val="25000"/>
              </a:schemeClr>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600" b="1" dirty="0">
                <a:solidFill>
                  <a:schemeClr val="bg1">
                    <a:lumMod val="50000"/>
                  </a:schemeClr>
                </a:solidFill>
                <a:latin typeface="Gill Sans Infant Std" panose="020B0502020104020203" pitchFamily="34" charset="0"/>
              </a:rPr>
              <a:t>Option 7: Creating a Separate Cash Cluster</a:t>
            </a:r>
            <a:endParaRPr lang="en-GB" sz="1600" b="1" i="1" dirty="0">
              <a:solidFill>
                <a:schemeClr val="bg1">
                  <a:lumMod val="50000"/>
                </a:schemeClr>
              </a:solidFill>
              <a:latin typeface="Gill Sans Infant Std" panose="020B0502020104020203" pitchFamily="34" charset="0"/>
            </a:endParaRPr>
          </a:p>
        </p:txBody>
      </p:sp>
      <p:sp>
        <p:nvSpPr>
          <p:cNvPr id="18" name="Rectangle 17">
            <a:extLst>
              <a:ext uri="{FF2B5EF4-FFF2-40B4-BE49-F238E27FC236}">
                <a16:creationId xmlns="" xmlns:a16="http://schemas.microsoft.com/office/drawing/2014/main" id="{A4A43B45-C23E-4720-8CCD-506DE6BB4C11}"/>
              </a:ext>
            </a:extLst>
          </p:cNvPr>
          <p:cNvSpPr/>
          <p:nvPr/>
        </p:nvSpPr>
        <p:spPr>
          <a:xfrm>
            <a:off x="5447929" y="5959334"/>
            <a:ext cx="5136548" cy="710026"/>
          </a:xfrm>
          <a:prstGeom prst="rect">
            <a:avLst/>
          </a:prstGeom>
          <a:solidFill>
            <a:schemeClr val="bg1">
              <a:lumMod val="85000"/>
            </a:schemeClr>
          </a:solidFill>
          <a:ln>
            <a:solidFill>
              <a:schemeClr val="tx1">
                <a:lumMod val="75000"/>
                <a:lumOff val="25000"/>
              </a:schemeClr>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GB" sz="1600" i="1" dirty="0">
                <a:solidFill>
                  <a:schemeClr val="tx1"/>
                </a:solidFill>
                <a:latin typeface="Gill Sans Infant Std" panose="020B0502020104020203" pitchFamily="34" charset="0"/>
              </a:rPr>
              <a:t>But disagreement and tensions between agencies; poor coordination across sectors (e.g.: Iraq)</a:t>
            </a:r>
            <a:endParaRPr lang="en-GB" sz="1600" dirty="0">
              <a:solidFill>
                <a:schemeClr val="tx1"/>
              </a:solidFill>
              <a:latin typeface="Gill Sans Infant Std" panose="020B0502020104020203" pitchFamily="34" charset="0"/>
            </a:endParaRPr>
          </a:p>
        </p:txBody>
      </p:sp>
    </p:spTree>
    <p:extLst>
      <p:ext uri="{BB962C8B-B14F-4D97-AF65-F5344CB8AC3E}">
        <p14:creationId xmlns:p14="http://schemas.microsoft.com/office/powerpoint/2010/main" val="1123384399"/>
      </p:ext>
    </p:extLst>
  </p:cSld>
  <p:clrMapOvr>
    <a:masterClrMapping/>
  </p:clrMapOvr>
  <p:transition spd="slow">
    <p:push dir="u"/>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 xmlns:a16="http://schemas.microsoft.com/office/drawing/2014/main" id="{00FF9F5A-478C-433B-964A-A6D4CC01EBAC}"/>
              </a:ext>
            </a:extLst>
          </p:cNvPr>
          <p:cNvSpPr/>
          <p:nvPr/>
        </p:nvSpPr>
        <p:spPr>
          <a:xfrm>
            <a:off x="1524000" y="6097466"/>
            <a:ext cx="9144000" cy="50995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sz="1662" dirty="0">
              <a:latin typeface="Gill Sans Infant Std"/>
              <a:cs typeface="Gill Sans Infant Std"/>
            </a:endParaRPr>
          </a:p>
        </p:txBody>
      </p:sp>
      <p:sp>
        <p:nvSpPr>
          <p:cNvPr id="18" name="Arrow: Down 17">
            <a:extLst>
              <a:ext uri="{FF2B5EF4-FFF2-40B4-BE49-F238E27FC236}">
                <a16:creationId xmlns="" xmlns:a16="http://schemas.microsoft.com/office/drawing/2014/main" id="{881454D2-2349-4F49-A0DF-D2F043446DEB}"/>
              </a:ext>
            </a:extLst>
          </p:cNvPr>
          <p:cNvSpPr/>
          <p:nvPr/>
        </p:nvSpPr>
        <p:spPr>
          <a:xfrm>
            <a:off x="1524002" y="1439009"/>
            <a:ext cx="707781" cy="5155223"/>
          </a:xfrm>
          <a:prstGeom prst="down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sz="1662" dirty="0">
              <a:latin typeface="Gill Sans Infant Std"/>
              <a:cs typeface="Gill Sans Infant Std"/>
            </a:endParaRPr>
          </a:p>
        </p:txBody>
      </p:sp>
      <p:sp>
        <p:nvSpPr>
          <p:cNvPr id="81924" name="Title 1">
            <a:extLst>
              <a:ext uri="{FF2B5EF4-FFF2-40B4-BE49-F238E27FC236}">
                <a16:creationId xmlns="" xmlns:a16="http://schemas.microsoft.com/office/drawing/2014/main" id="{2FF7ED1E-87B1-4FB6-9889-071472C81F0A}"/>
              </a:ext>
            </a:extLst>
          </p:cNvPr>
          <p:cNvSpPr>
            <a:spLocks noGrp="1"/>
          </p:cNvSpPr>
          <p:nvPr>
            <p:ph type="title"/>
          </p:nvPr>
        </p:nvSpPr>
        <p:spPr/>
        <p:txBody>
          <a:bodyPr>
            <a:normAutofit/>
          </a:bodyPr>
          <a:lstStyle/>
          <a:p>
            <a:r>
              <a:rPr lang="en-GB" altLang="en-US" sz="3200" dirty="0">
                <a:latin typeface="Gill Sans Infant Std" panose="020B0502020104020203" pitchFamily="34" charset="0"/>
                <a:ea typeface="Gill Sans Infant Std" panose="020B0502020104020203" pitchFamily="34" charset="0"/>
                <a:cs typeface="Gill Sans Infant Std" panose="020B0502020104020203" pitchFamily="34" charset="0"/>
              </a:rPr>
              <a:t>Lebanon: CWG merged with NFI</a:t>
            </a:r>
          </a:p>
        </p:txBody>
      </p:sp>
      <p:sp>
        <p:nvSpPr>
          <p:cNvPr id="2" name="Rectangle 1">
            <a:extLst>
              <a:ext uri="{FF2B5EF4-FFF2-40B4-BE49-F238E27FC236}">
                <a16:creationId xmlns="" xmlns:a16="http://schemas.microsoft.com/office/drawing/2014/main" id="{0CFC1E10-5650-4632-8B45-BEBDB2B52F83}"/>
              </a:ext>
            </a:extLst>
          </p:cNvPr>
          <p:cNvSpPr/>
          <p:nvPr/>
        </p:nvSpPr>
        <p:spPr>
          <a:xfrm>
            <a:off x="1948962" y="1439009"/>
            <a:ext cx="8162192" cy="616927"/>
          </a:xfrm>
          <a:prstGeom prst="rect">
            <a:avLst/>
          </a:prstGeom>
          <a:solidFill>
            <a:schemeClr val="bg1">
              <a:lumMod val="95000"/>
              <a:alpha val="66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GB" altLang="en-US" sz="1662" dirty="0">
                <a:solidFill>
                  <a:schemeClr val="tx1"/>
                </a:solidFill>
                <a:latin typeface="Gill Sans Infant Std" panose="020B0502020104020203" pitchFamily="34" charset="0"/>
                <a:ea typeface="Gill Sans Infant Std" panose="020B0502020104020203" pitchFamily="34" charset="0"/>
                <a:cs typeface="Gill Sans Infant Std" panose="020B0502020104020203" pitchFamily="34" charset="0"/>
              </a:rPr>
              <a:t>Protracted crisis and influx of Syrian in urban/peri-urban contexts (2011-present)</a:t>
            </a:r>
          </a:p>
        </p:txBody>
      </p:sp>
      <p:sp>
        <p:nvSpPr>
          <p:cNvPr id="7" name="Rectangle 6">
            <a:extLst>
              <a:ext uri="{FF2B5EF4-FFF2-40B4-BE49-F238E27FC236}">
                <a16:creationId xmlns="" xmlns:a16="http://schemas.microsoft.com/office/drawing/2014/main" id="{13DB0D50-78D1-40B3-887B-89C8D6F60441}"/>
              </a:ext>
            </a:extLst>
          </p:cNvPr>
          <p:cNvSpPr/>
          <p:nvPr/>
        </p:nvSpPr>
        <p:spPr>
          <a:xfrm>
            <a:off x="1948962" y="2107224"/>
            <a:ext cx="8162192" cy="616927"/>
          </a:xfrm>
          <a:prstGeom prst="rect">
            <a:avLst/>
          </a:prstGeom>
          <a:solidFill>
            <a:schemeClr val="bg1">
              <a:lumMod val="95000"/>
              <a:alpha val="66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GB" altLang="en-US" sz="1662" dirty="0">
                <a:solidFill>
                  <a:schemeClr val="tx1"/>
                </a:solidFill>
                <a:latin typeface="Gill Sans Infant Std" panose="020B0502020104020203" pitchFamily="34" charset="0"/>
                <a:ea typeface="Gill Sans Infant Std" panose="020B0502020104020203" pitchFamily="34" charset="0"/>
                <a:cs typeface="Gill Sans Infant Std" panose="020B0502020104020203" pitchFamily="34" charset="0"/>
              </a:rPr>
              <a:t>One national-level CWG (est. 2012) and 5 sub-national CWG</a:t>
            </a:r>
          </a:p>
        </p:txBody>
      </p:sp>
      <p:sp>
        <p:nvSpPr>
          <p:cNvPr id="8" name="Rectangle 7">
            <a:extLst>
              <a:ext uri="{FF2B5EF4-FFF2-40B4-BE49-F238E27FC236}">
                <a16:creationId xmlns="" xmlns:a16="http://schemas.microsoft.com/office/drawing/2014/main" id="{96390659-A8A1-4629-AB61-00430C51E9C5}"/>
              </a:ext>
            </a:extLst>
          </p:cNvPr>
          <p:cNvSpPr/>
          <p:nvPr/>
        </p:nvSpPr>
        <p:spPr>
          <a:xfrm>
            <a:off x="1948962" y="2794489"/>
            <a:ext cx="8162192" cy="615462"/>
          </a:xfrm>
          <a:prstGeom prst="rect">
            <a:avLst/>
          </a:prstGeom>
          <a:solidFill>
            <a:schemeClr val="bg1">
              <a:lumMod val="95000"/>
              <a:alpha val="66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GB" altLang="en-US" sz="1662" dirty="0">
                <a:solidFill>
                  <a:schemeClr val="tx1"/>
                </a:solidFill>
                <a:latin typeface="Gill Sans Infant Std" panose="020B0502020104020203" pitchFamily="34" charset="0"/>
                <a:ea typeface="Gill Sans Infant Std" panose="020B0502020104020203" pitchFamily="34" charset="0"/>
                <a:cs typeface="Gill Sans Infant Std" panose="020B0502020104020203" pitchFamily="34" charset="0"/>
              </a:rPr>
              <a:t>Led by UNHCR, then with UNDP; rotating co-chair</a:t>
            </a:r>
          </a:p>
        </p:txBody>
      </p:sp>
      <p:sp>
        <p:nvSpPr>
          <p:cNvPr id="9" name="Rectangle 8">
            <a:extLst>
              <a:ext uri="{FF2B5EF4-FFF2-40B4-BE49-F238E27FC236}">
                <a16:creationId xmlns="" xmlns:a16="http://schemas.microsoft.com/office/drawing/2014/main" id="{20CEE4DC-8B2E-402E-ADB7-0C813E27AC07}"/>
              </a:ext>
            </a:extLst>
          </p:cNvPr>
          <p:cNvSpPr/>
          <p:nvPr/>
        </p:nvSpPr>
        <p:spPr>
          <a:xfrm>
            <a:off x="1948962" y="3480290"/>
            <a:ext cx="8162192" cy="616926"/>
          </a:xfrm>
          <a:prstGeom prst="rect">
            <a:avLst/>
          </a:prstGeom>
          <a:solidFill>
            <a:schemeClr val="bg1">
              <a:lumMod val="95000"/>
              <a:alpha val="66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GB" altLang="en-US" sz="1662" dirty="0">
                <a:solidFill>
                  <a:schemeClr val="tx1"/>
                </a:solidFill>
                <a:latin typeface="Gill Sans Infant Std" panose="020B0502020104020203" pitchFamily="34" charset="0"/>
                <a:ea typeface="Gill Sans Infant Std" panose="020B0502020104020203" pitchFamily="34" charset="0"/>
                <a:cs typeface="Gill Sans Infant Std" panose="020B0502020104020203" pitchFamily="34" charset="0"/>
              </a:rPr>
              <a:t>SC co-chaired it through FSL TA</a:t>
            </a:r>
          </a:p>
        </p:txBody>
      </p:sp>
      <p:sp>
        <p:nvSpPr>
          <p:cNvPr id="10" name="Rectangle 9">
            <a:extLst>
              <a:ext uri="{FF2B5EF4-FFF2-40B4-BE49-F238E27FC236}">
                <a16:creationId xmlns="" xmlns:a16="http://schemas.microsoft.com/office/drawing/2014/main" id="{AB31D902-21C3-4101-B129-5A332A8612C3}"/>
              </a:ext>
            </a:extLst>
          </p:cNvPr>
          <p:cNvSpPr/>
          <p:nvPr/>
        </p:nvSpPr>
        <p:spPr>
          <a:xfrm>
            <a:off x="1948962" y="4167554"/>
            <a:ext cx="8162192" cy="615462"/>
          </a:xfrm>
          <a:prstGeom prst="rect">
            <a:avLst/>
          </a:prstGeom>
          <a:solidFill>
            <a:schemeClr val="bg1">
              <a:lumMod val="95000"/>
              <a:alpha val="66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GB" altLang="en-US" sz="1662" dirty="0">
                <a:solidFill>
                  <a:schemeClr val="tx1"/>
                </a:solidFill>
                <a:latin typeface="Gill Sans Infant Std" panose="020B0502020104020203" pitchFamily="34" charset="0"/>
                <a:ea typeface="Gill Sans Infant Std" panose="020B0502020104020203" pitchFamily="34" charset="0"/>
                <a:cs typeface="Gill Sans Infant Std" panose="020B0502020104020203" pitchFamily="34" charset="0"/>
              </a:rPr>
              <a:t>From forum for technical discussion to </a:t>
            </a:r>
            <a:r>
              <a:rPr lang="en-GB" altLang="en-US" sz="1662" dirty="0">
                <a:solidFill>
                  <a:srgbClr val="FF0000"/>
                </a:solidFill>
                <a:latin typeface="Gill Sans Infant Std" panose="020B0502020104020203" pitchFamily="34" charset="0"/>
                <a:ea typeface="Gill Sans Infant Std" panose="020B0502020104020203" pitchFamily="34" charset="0"/>
                <a:cs typeface="Gill Sans Infant Std" panose="020B0502020104020203" pitchFamily="34" charset="0"/>
              </a:rPr>
              <a:t>merging with NFI </a:t>
            </a:r>
            <a:r>
              <a:rPr lang="en-GB" altLang="en-US" sz="1662" dirty="0">
                <a:solidFill>
                  <a:schemeClr val="tx1"/>
                </a:solidFill>
                <a:latin typeface="Gill Sans Infant Std" panose="020B0502020104020203" pitchFamily="34" charset="0"/>
                <a:ea typeface="Gill Sans Infant Std" panose="020B0502020104020203" pitchFamily="34" charset="0"/>
                <a:cs typeface="Gill Sans Infant Std" panose="020B0502020104020203" pitchFamily="34" charset="0"/>
              </a:rPr>
              <a:t>sector WG</a:t>
            </a:r>
          </a:p>
        </p:txBody>
      </p:sp>
      <p:sp>
        <p:nvSpPr>
          <p:cNvPr id="27" name="Arrow: Down 26">
            <a:extLst>
              <a:ext uri="{FF2B5EF4-FFF2-40B4-BE49-F238E27FC236}">
                <a16:creationId xmlns="" xmlns:a16="http://schemas.microsoft.com/office/drawing/2014/main" id="{4A164504-08B1-4E1D-8BE4-D2A3B7B927CB}"/>
              </a:ext>
            </a:extLst>
          </p:cNvPr>
          <p:cNvSpPr/>
          <p:nvPr/>
        </p:nvSpPr>
        <p:spPr>
          <a:xfrm rot="16200000">
            <a:off x="4041532" y="5080489"/>
            <a:ext cx="534865" cy="306266"/>
          </a:xfrm>
          <a:prstGeom prst="down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sz="1662" dirty="0">
              <a:latin typeface="Gill Sans Infant Std"/>
              <a:cs typeface="Gill Sans Infant Std"/>
            </a:endParaRPr>
          </a:p>
        </p:txBody>
      </p:sp>
      <p:sp>
        <p:nvSpPr>
          <p:cNvPr id="28" name="Arrow: Down 27">
            <a:extLst>
              <a:ext uri="{FF2B5EF4-FFF2-40B4-BE49-F238E27FC236}">
                <a16:creationId xmlns="" xmlns:a16="http://schemas.microsoft.com/office/drawing/2014/main" id="{26FC251F-AEA5-4523-9E59-A2C5A060ADF5}"/>
              </a:ext>
            </a:extLst>
          </p:cNvPr>
          <p:cNvSpPr/>
          <p:nvPr/>
        </p:nvSpPr>
        <p:spPr>
          <a:xfrm rot="16200000">
            <a:off x="5837360" y="5081222"/>
            <a:ext cx="533400" cy="306265"/>
          </a:xfrm>
          <a:prstGeom prst="down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sz="1662" dirty="0">
              <a:latin typeface="Gill Sans Infant Std"/>
              <a:cs typeface="Gill Sans Infant Std"/>
            </a:endParaRPr>
          </a:p>
        </p:txBody>
      </p:sp>
      <p:sp>
        <p:nvSpPr>
          <p:cNvPr id="29" name="Arrow: Down 28">
            <a:extLst>
              <a:ext uri="{FF2B5EF4-FFF2-40B4-BE49-F238E27FC236}">
                <a16:creationId xmlns="" xmlns:a16="http://schemas.microsoft.com/office/drawing/2014/main" id="{5D984C38-7721-4135-ABBC-5D9B1A27AA27}"/>
              </a:ext>
            </a:extLst>
          </p:cNvPr>
          <p:cNvSpPr/>
          <p:nvPr/>
        </p:nvSpPr>
        <p:spPr>
          <a:xfrm rot="16200000">
            <a:off x="4042264" y="5702544"/>
            <a:ext cx="533400" cy="306266"/>
          </a:xfrm>
          <a:prstGeom prst="down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sz="1662" dirty="0">
              <a:latin typeface="Gill Sans Infant Std"/>
              <a:cs typeface="Gill Sans Infant Std"/>
            </a:endParaRPr>
          </a:p>
        </p:txBody>
      </p:sp>
      <p:sp>
        <p:nvSpPr>
          <p:cNvPr id="30" name="Arrow: Down 29">
            <a:extLst>
              <a:ext uri="{FF2B5EF4-FFF2-40B4-BE49-F238E27FC236}">
                <a16:creationId xmlns="" xmlns:a16="http://schemas.microsoft.com/office/drawing/2014/main" id="{57EE76BC-4D6C-49C5-A8F1-1C798D6A357B}"/>
              </a:ext>
            </a:extLst>
          </p:cNvPr>
          <p:cNvSpPr/>
          <p:nvPr/>
        </p:nvSpPr>
        <p:spPr>
          <a:xfrm rot="16200000">
            <a:off x="5837360" y="5704011"/>
            <a:ext cx="533400" cy="306265"/>
          </a:xfrm>
          <a:prstGeom prst="down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sz="1662" dirty="0">
              <a:latin typeface="Gill Sans Infant Std"/>
              <a:cs typeface="Gill Sans Infant Std"/>
            </a:endParaRPr>
          </a:p>
        </p:txBody>
      </p:sp>
      <p:sp>
        <p:nvSpPr>
          <p:cNvPr id="31" name="Arrow: Down 30">
            <a:extLst>
              <a:ext uri="{FF2B5EF4-FFF2-40B4-BE49-F238E27FC236}">
                <a16:creationId xmlns="" xmlns:a16="http://schemas.microsoft.com/office/drawing/2014/main" id="{021A9ED0-4B24-4A48-A75B-83A044B1A36F}"/>
              </a:ext>
            </a:extLst>
          </p:cNvPr>
          <p:cNvSpPr/>
          <p:nvPr/>
        </p:nvSpPr>
        <p:spPr>
          <a:xfrm rot="16200000">
            <a:off x="7691071" y="5702544"/>
            <a:ext cx="533400" cy="306266"/>
          </a:xfrm>
          <a:prstGeom prst="down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sz="1662" dirty="0">
              <a:latin typeface="Gill Sans Infant Std"/>
              <a:cs typeface="Gill Sans Infant Std"/>
            </a:endParaRPr>
          </a:p>
        </p:txBody>
      </p:sp>
      <p:sp>
        <p:nvSpPr>
          <p:cNvPr id="11" name="Rectangle 10">
            <a:extLst>
              <a:ext uri="{FF2B5EF4-FFF2-40B4-BE49-F238E27FC236}">
                <a16:creationId xmlns="" xmlns:a16="http://schemas.microsoft.com/office/drawing/2014/main" id="{04435DBD-4511-4DB4-BC58-C92866CF1035}"/>
              </a:ext>
            </a:extLst>
          </p:cNvPr>
          <p:cNvSpPr/>
          <p:nvPr/>
        </p:nvSpPr>
        <p:spPr>
          <a:xfrm>
            <a:off x="1948963" y="4865077"/>
            <a:ext cx="2331427" cy="615462"/>
          </a:xfrm>
          <a:prstGeom prst="rect">
            <a:avLst/>
          </a:prstGeom>
          <a:solidFill>
            <a:schemeClr val="bg1">
              <a:lumMod val="95000"/>
              <a:alpha val="66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GB" altLang="en-US" sz="1662" dirty="0">
                <a:solidFill>
                  <a:schemeClr val="tx1"/>
                </a:solidFill>
                <a:latin typeface="Gill Sans Infant Std" panose="020B0502020104020203" pitchFamily="34" charset="0"/>
                <a:ea typeface="Gill Sans Infant Std" panose="020B0502020104020203" pitchFamily="34" charset="0"/>
                <a:cs typeface="Gill Sans Infant Std" panose="020B0502020104020203" pitchFamily="34" charset="0"/>
              </a:rPr>
              <a:t>Operating through </a:t>
            </a:r>
          </a:p>
        </p:txBody>
      </p:sp>
      <p:sp>
        <p:nvSpPr>
          <p:cNvPr id="12" name="Rectangle 11">
            <a:extLst>
              <a:ext uri="{FF2B5EF4-FFF2-40B4-BE49-F238E27FC236}">
                <a16:creationId xmlns="" xmlns:a16="http://schemas.microsoft.com/office/drawing/2014/main" id="{1F913BE9-E594-43E3-ACD4-D7CC7BE0796D}"/>
              </a:ext>
            </a:extLst>
          </p:cNvPr>
          <p:cNvSpPr/>
          <p:nvPr/>
        </p:nvSpPr>
        <p:spPr>
          <a:xfrm>
            <a:off x="4402016" y="4865077"/>
            <a:ext cx="1686658" cy="615462"/>
          </a:xfrm>
          <a:prstGeom prst="rect">
            <a:avLst/>
          </a:prstGeom>
          <a:solidFill>
            <a:schemeClr val="bg1">
              <a:lumMod val="95000"/>
              <a:alpha val="66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GB" altLang="en-US" sz="1662" dirty="0">
                <a:solidFill>
                  <a:schemeClr val="tx1"/>
                </a:solidFill>
                <a:latin typeface="Gill Sans Infant Std" panose="020B0502020104020203" pitchFamily="34" charset="0"/>
                <a:ea typeface="Gill Sans Infant Std" panose="020B0502020104020203" pitchFamily="34" charset="0"/>
                <a:cs typeface="Gill Sans Infant Std" panose="020B0502020104020203" pitchFamily="34" charset="0"/>
              </a:rPr>
              <a:t>Core group for decision making</a:t>
            </a:r>
          </a:p>
        </p:txBody>
      </p:sp>
      <p:sp>
        <p:nvSpPr>
          <p:cNvPr id="13" name="Rectangle 12">
            <a:extLst>
              <a:ext uri="{FF2B5EF4-FFF2-40B4-BE49-F238E27FC236}">
                <a16:creationId xmlns="" xmlns:a16="http://schemas.microsoft.com/office/drawing/2014/main" id="{4459C5E4-7691-431C-A60D-4C0B977DDF62}"/>
              </a:ext>
            </a:extLst>
          </p:cNvPr>
          <p:cNvSpPr/>
          <p:nvPr/>
        </p:nvSpPr>
        <p:spPr>
          <a:xfrm>
            <a:off x="6202974" y="4865077"/>
            <a:ext cx="3908180" cy="615462"/>
          </a:xfrm>
          <a:prstGeom prst="rect">
            <a:avLst/>
          </a:prstGeom>
          <a:solidFill>
            <a:schemeClr val="bg1">
              <a:lumMod val="95000"/>
              <a:alpha val="66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lvl="3">
              <a:defRPr/>
            </a:pPr>
            <a:r>
              <a:rPr lang="en-GB" altLang="en-US" sz="1662" dirty="0">
                <a:solidFill>
                  <a:schemeClr val="tx1"/>
                </a:solidFill>
                <a:latin typeface="Gill Sans Infant Std" panose="020B0502020104020203" pitchFamily="34" charset="0"/>
              </a:rPr>
              <a:t>Task teams for delivery of common tools/methods/assessments</a:t>
            </a:r>
          </a:p>
        </p:txBody>
      </p:sp>
      <p:sp>
        <p:nvSpPr>
          <p:cNvPr id="14" name="Rectangle 13">
            <a:extLst>
              <a:ext uri="{FF2B5EF4-FFF2-40B4-BE49-F238E27FC236}">
                <a16:creationId xmlns="" xmlns:a16="http://schemas.microsoft.com/office/drawing/2014/main" id="{AD40BB96-8BFC-48F7-BF3C-745CF9D7A426}"/>
              </a:ext>
            </a:extLst>
          </p:cNvPr>
          <p:cNvSpPr/>
          <p:nvPr/>
        </p:nvSpPr>
        <p:spPr>
          <a:xfrm>
            <a:off x="1948963" y="5562600"/>
            <a:ext cx="2331427" cy="615462"/>
          </a:xfrm>
          <a:prstGeom prst="rect">
            <a:avLst/>
          </a:prstGeom>
          <a:solidFill>
            <a:schemeClr val="bg1">
              <a:lumMod val="95000"/>
              <a:alpha val="66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GB" altLang="en-US" sz="1662" dirty="0">
                <a:solidFill>
                  <a:schemeClr val="tx1"/>
                </a:solidFill>
                <a:latin typeface="Gill Sans Infant Std" panose="020B0502020104020203" pitchFamily="34" charset="0"/>
                <a:ea typeface="Gill Sans Infant Std" panose="020B0502020104020203" pitchFamily="34" charset="0"/>
                <a:cs typeface="Gill Sans Infant Std" panose="020B0502020104020203" pitchFamily="34" charset="0"/>
              </a:rPr>
              <a:t>Challenges</a:t>
            </a:r>
          </a:p>
        </p:txBody>
      </p:sp>
      <p:sp>
        <p:nvSpPr>
          <p:cNvPr id="15" name="Rectangle 14">
            <a:extLst>
              <a:ext uri="{FF2B5EF4-FFF2-40B4-BE49-F238E27FC236}">
                <a16:creationId xmlns="" xmlns:a16="http://schemas.microsoft.com/office/drawing/2014/main" id="{E9E5330F-880C-4F8F-A6E7-56D820FD56AF}"/>
              </a:ext>
            </a:extLst>
          </p:cNvPr>
          <p:cNvSpPr/>
          <p:nvPr/>
        </p:nvSpPr>
        <p:spPr>
          <a:xfrm>
            <a:off x="4402016" y="5559669"/>
            <a:ext cx="1686658" cy="615462"/>
          </a:xfrm>
          <a:prstGeom prst="rect">
            <a:avLst/>
          </a:prstGeom>
          <a:solidFill>
            <a:schemeClr val="bg1">
              <a:lumMod val="95000"/>
              <a:alpha val="66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lvl="3" defTabSz="422041">
              <a:spcAft>
                <a:spcPts val="554"/>
              </a:spcAft>
              <a:defRPr/>
            </a:pPr>
            <a:r>
              <a:rPr lang="en-GB" altLang="en-US" sz="1754" dirty="0">
                <a:solidFill>
                  <a:srgbClr val="222221"/>
                </a:solidFill>
                <a:latin typeface="Gill Sans Infant Std" panose="020B0502020104020203" pitchFamily="34" charset="0"/>
                <a:ea typeface="Gill Sans Infant Std" panose="020B0502020104020203" pitchFamily="34" charset="0"/>
                <a:cs typeface="Gill Sans Infant Std" panose="020B0502020104020203" pitchFamily="34" charset="0"/>
              </a:rPr>
              <a:t>Coordination vs. harmonisation</a:t>
            </a:r>
          </a:p>
        </p:txBody>
      </p:sp>
      <p:sp>
        <p:nvSpPr>
          <p:cNvPr id="16" name="Rectangle 15">
            <a:extLst>
              <a:ext uri="{FF2B5EF4-FFF2-40B4-BE49-F238E27FC236}">
                <a16:creationId xmlns="" xmlns:a16="http://schemas.microsoft.com/office/drawing/2014/main" id="{6C533EA7-CD45-45ED-88A4-E2DE4F38CE3B}"/>
              </a:ext>
            </a:extLst>
          </p:cNvPr>
          <p:cNvSpPr/>
          <p:nvPr/>
        </p:nvSpPr>
        <p:spPr>
          <a:xfrm>
            <a:off x="6202975" y="5559669"/>
            <a:ext cx="1686657" cy="615462"/>
          </a:xfrm>
          <a:prstGeom prst="rect">
            <a:avLst/>
          </a:prstGeom>
          <a:solidFill>
            <a:schemeClr val="bg1">
              <a:lumMod val="95000"/>
              <a:alpha val="66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lvl="3" indent="-263776" defTabSz="422041">
              <a:spcAft>
                <a:spcPts val="554"/>
              </a:spcAft>
              <a:defRPr/>
            </a:pPr>
            <a:r>
              <a:rPr lang="en-GB" altLang="en-US" sz="1754" dirty="0">
                <a:solidFill>
                  <a:srgbClr val="222221"/>
                </a:solidFill>
                <a:latin typeface="Gill Sans Infant Std" panose="020B0502020104020203" pitchFamily="34" charset="0"/>
              </a:rPr>
              <a:t>No authority to harmonise</a:t>
            </a:r>
          </a:p>
        </p:txBody>
      </p:sp>
      <p:sp>
        <p:nvSpPr>
          <p:cNvPr id="17" name="Rectangle 16">
            <a:extLst>
              <a:ext uri="{FF2B5EF4-FFF2-40B4-BE49-F238E27FC236}">
                <a16:creationId xmlns="" xmlns:a16="http://schemas.microsoft.com/office/drawing/2014/main" id="{9AEDDF99-4910-4EA9-B2FD-B9AB576754F1}"/>
              </a:ext>
            </a:extLst>
          </p:cNvPr>
          <p:cNvSpPr/>
          <p:nvPr/>
        </p:nvSpPr>
        <p:spPr>
          <a:xfrm>
            <a:off x="8003932" y="5559669"/>
            <a:ext cx="2107223" cy="615462"/>
          </a:xfrm>
          <a:prstGeom prst="rect">
            <a:avLst/>
          </a:prstGeom>
          <a:solidFill>
            <a:schemeClr val="bg1">
              <a:lumMod val="95000"/>
              <a:alpha val="66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23447" lvl="3" indent="-23447">
              <a:defRPr/>
            </a:pPr>
            <a:r>
              <a:rPr lang="en-GB" altLang="en-US" sz="1754" dirty="0">
                <a:solidFill>
                  <a:srgbClr val="222221"/>
                </a:solidFill>
                <a:latin typeface="Gill Sans Infant Std" panose="020B0502020104020203" pitchFamily="34" charset="0"/>
              </a:rPr>
              <a:t>Heavy workload for technical lead</a:t>
            </a:r>
          </a:p>
        </p:txBody>
      </p:sp>
    </p:spTree>
    <p:extLst>
      <p:ext uri="{BB962C8B-B14F-4D97-AF65-F5344CB8AC3E}">
        <p14:creationId xmlns:p14="http://schemas.microsoft.com/office/powerpoint/2010/main" val="162192731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childTnLst>
                                </p:cTn>
                              </p:par>
                            </p:childTnLst>
                          </p:cTn>
                        </p:par>
                      </p:childTnLst>
                    </p:cTn>
                  </p:par>
                  <p:par>
                    <p:cTn id="49" fill="hold" nodeType="clickPar">
                      <p:stCondLst>
                        <p:cond delay="indefinite"/>
                      </p:stCondLst>
                      <p:childTnLst>
                        <p:par>
                          <p:cTn id="50" fill="hold" nodeType="withGroup">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15"/>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30"/>
                                        </p:tgtEl>
                                        <p:attrNameLst>
                                          <p:attrName>style.visibility</p:attrName>
                                        </p:attrNameLst>
                                      </p:cBhvr>
                                      <p:to>
                                        <p:strVal val="visible"/>
                                      </p:to>
                                    </p:set>
                                  </p:childTnLst>
                                </p:cTn>
                              </p:par>
                            </p:childTnLst>
                          </p:cTn>
                        </p:par>
                      </p:childTnLst>
                    </p:cTn>
                  </p:par>
                  <p:par>
                    <p:cTn id="55" fill="hold" nodeType="clickPar">
                      <p:stCondLst>
                        <p:cond delay="indefinite"/>
                      </p:stCondLst>
                      <p:childTnLst>
                        <p:par>
                          <p:cTn id="56" fill="hold" nodeType="withGroup">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6"/>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31"/>
                                        </p:tgtEl>
                                        <p:attrNameLst>
                                          <p:attrName>style.visibility</p:attrName>
                                        </p:attrNameLst>
                                      </p:cBhvr>
                                      <p:to>
                                        <p:strVal val="visible"/>
                                      </p:to>
                                    </p:set>
                                  </p:childTnLst>
                                </p:cTn>
                              </p:par>
                            </p:childTnLst>
                          </p:cTn>
                        </p:par>
                      </p:childTnLst>
                    </p:cTn>
                  </p:par>
                  <p:par>
                    <p:cTn id="61" fill="hold" nodeType="clickPar">
                      <p:stCondLst>
                        <p:cond delay="indefinite"/>
                      </p:stCondLst>
                      <p:childTnLst>
                        <p:par>
                          <p:cTn id="62" fill="hold" nodeType="withGroup">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 grpId="0" animBg="1"/>
      <p:bldP spid="7" grpId="0" animBg="1"/>
      <p:bldP spid="8" grpId="0" animBg="1"/>
      <p:bldP spid="9" grpId="0" animBg="1"/>
      <p:bldP spid="10" grpId="0" animBg="1"/>
      <p:bldP spid="27" grpId="0" animBg="1"/>
      <p:bldP spid="28" grpId="0" animBg="1"/>
      <p:bldP spid="29" grpId="0" animBg="1"/>
      <p:bldP spid="30" grpId="0" animBg="1"/>
      <p:bldP spid="31" grpId="0" animBg="1"/>
      <p:bldP spid="11" grpId="0" animBg="1"/>
      <p:bldP spid="12" grpId="0" animBg="1"/>
      <p:bldP spid="13" grpId="0" animBg="1"/>
      <p:bldP spid="14" grpId="0" animBg="1"/>
      <p:bldP spid="15" grpId="0" animBg="1"/>
      <p:bldP spid="16" grpId="0" animBg="1"/>
      <p:bldP spid="1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 xmlns:a16="http://schemas.microsoft.com/office/drawing/2014/main" id="{00FF9F5A-478C-433B-964A-A6D4CC01EBAC}"/>
              </a:ext>
            </a:extLst>
          </p:cNvPr>
          <p:cNvSpPr/>
          <p:nvPr/>
        </p:nvSpPr>
        <p:spPr>
          <a:xfrm>
            <a:off x="1524000" y="6097466"/>
            <a:ext cx="9144000" cy="50995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sz="1662" dirty="0">
              <a:latin typeface="Gill Sans Infant Std"/>
              <a:cs typeface="Gill Sans Infant Std"/>
            </a:endParaRPr>
          </a:p>
        </p:txBody>
      </p:sp>
      <p:sp>
        <p:nvSpPr>
          <p:cNvPr id="18" name="Arrow: Down 17">
            <a:extLst>
              <a:ext uri="{FF2B5EF4-FFF2-40B4-BE49-F238E27FC236}">
                <a16:creationId xmlns="" xmlns:a16="http://schemas.microsoft.com/office/drawing/2014/main" id="{881454D2-2349-4F49-A0DF-D2F043446DEB}"/>
              </a:ext>
            </a:extLst>
          </p:cNvPr>
          <p:cNvSpPr/>
          <p:nvPr/>
        </p:nvSpPr>
        <p:spPr>
          <a:xfrm>
            <a:off x="1524002" y="1439009"/>
            <a:ext cx="707781" cy="5155223"/>
          </a:xfrm>
          <a:prstGeom prst="down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sz="1662" dirty="0">
              <a:latin typeface="Gill Sans Infant Std"/>
              <a:cs typeface="Gill Sans Infant Std"/>
            </a:endParaRPr>
          </a:p>
        </p:txBody>
      </p:sp>
      <p:sp>
        <p:nvSpPr>
          <p:cNvPr id="86020" name="Title 1">
            <a:extLst>
              <a:ext uri="{FF2B5EF4-FFF2-40B4-BE49-F238E27FC236}">
                <a16:creationId xmlns="" xmlns:a16="http://schemas.microsoft.com/office/drawing/2014/main" id="{E11605C0-5F23-4807-B100-0DA85175C087}"/>
              </a:ext>
            </a:extLst>
          </p:cNvPr>
          <p:cNvSpPr>
            <a:spLocks noGrp="1"/>
          </p:cNvSpPr>
          <p:nvPr>
            <p:ph type="title"/>
          </p:nvPr>
        </p:nvSpPr>
        <p:spPr/>
        <p:txBody>
          <a:bodyPr>
            <a:normAutofit/>
          </a:bodyPr>
          <a:lstStyle/>
          <a:p>
            <a:r>
              <a:rPr lang="en-GB" altLang="en-US" sz="3200" dirty="0">
                <a:latin typeface="Gill Sans Infant Std" panose="020B0502020104020203" pitchFamily="34" charset="0"/>
                <a:ea typeface="Gill Sans Infant Std" panose="020B0502020104020203" pitchFamily="34" charset="0"/>
                <a:cs typeface="Gill Sans Infant Std" panose="020B0502020104020203" pitchFamily="34" charset="0"/>
              </a:rPr>
              <a:t>Ukraine: MPG chapter in HRP</a:t>
            </a:r>
          </a:p>
        </p:txBody>
      </p:sp>
      <p:sp>
        <p:nvSpPr>
          <p:cNvPr id="2" name="Rectangle 1">
            <a:extLst>
              <a:ext uri="{FF2B5EF4-FFF2-40B4-BE49-F238E27FC236}">
                <a16:creationId xmlns="" xmlns:a16="http://schemas.microsoft.com/office/drawing/2014/main" id="{0CFC1E10-5650-4632-8B45-BEBDB2B52F83}"/>
              </a:ext>
            </a:extLst>
          </p:cNvPr>
          <p:cNvSpPr/>
          <p:nvPr/>
        </p:nvSpPr>
        <p:spPr>
          <a:xfrm>
            <a:off x="1948961" y="1439008"/>
            <a:ext cx="8282354" cy="565638"/>
          </a:xfrm>
          <a:prstGeom prst="rect">
            <a:avLst/>
          </a:prstGeom>
          <a:solidFill>
            <a:schemeClr val="bg1">
              <a:lumMod val="95000"/>
              <a:alpha val="66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GB" altLang="en-US" sz="1662" dirty="0">
                <a:solidFill>
                  <a:schemeClr val="tx1"/>
                </a:solidFill>
                <a:latin typeface="Gill Sans Infant Std" panose="020B0502020104020203" pitchFamily="34" charset="0"/>
                <a:ea typeface="Gill Sans Infant Std" panose="020B0502020104020203" pitchFamily="34" charset="0"/>
                <a:cs typeface="Gill Sans Infant Std" panose="020B0502020104020203" pitchFamily="34" charset="0"/>
              </a:rPr>
              <a:t>Conflict and displacement started in 2014</a:t>
            </a:r>
          </a:p>
        </p:txBody>
      </p:sp>
      <p:sp>
        <p:nvSpPr>
          <p:cNvPr id="7" name="Rectangle 6">
            <a:extLst>
              <a:ext uri="{FF2B5EF4-FFF2-40B4-BE49-F238E27FC236}">
                <a16:creationId xmlns="" xmlns:a16="http://schemas.microsoft.com/office/drawing/2014/main" id="{13DB0D50-78D1-40B3-887B-89C8D6F60441}"/>
              </a:ext>
            </a:extLst>
          </p:cNvPr>
          <p:cNvSpPr/>
          <p:nvPr/>
        </p:nvSpPr>
        <p:spPr>
          <a:xfrm>
            <a:off x="1948961" y="2057401"/>
            <a:ext cx="8282354" cy="565638"/>
          </a:xfrm>
          <a:prstGeom prst="rect">
            <a:avLst/>
          </a:prstGeom>
          <a:solidFill>
            <a:schemeClr val="bg1">
              <a:lumMod val="95000"/>
              <a:alpha val="66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GB" altLang="en-US" sz="1662" dirty="0">
                <a:solidFill>
                  <a:schemeClr val="tx1"/>
                </a:solidFill>
                <a:latin typeface="Gill Sans Infant Std" panose="020B0502020104020203" pitchFamily="34" charset="0"/>
                <a:ea typeface="Gill Sans Infant Std" panose="020B0502020104020203" pitchFamily="34" charset="0"/>
                <a:cs typeface="Gill Sans Infant Std" panose="020B0502020104020203" pitchFamily="34" charset="0"/>
              </a:rPr>
              <a:t>CWG (est. Oct. 2014) co-led by OCHA (</a:t>
            </a:r>
            <a:r>
              <a:rPr lang="en-GB" altLang="en-US" sz="1662" dirty="0">
                <a:solidFill>
                  <a:schemeClr val="tx1"/>
                </a:solidFill>
                <a:highlight>
                  <a:srgbClr val="FFFF00"/>
                </a:highlight>
                <a:latin typeface="Gill Sans Infant Std" panose="020B0502020104020203" pitchFamily="34" charset="0"/>
                <a:ea typeface="Gill Sans Infant Std" panose="020B0502020104020203" pitchFamily="34" charset="0"/>
                <a:cs typeface="Gill Sans Infant Std" panose="020B0502020104020203" pitchFamily="34" charset="0"/>
              </a:rPr>
              <a:t>until end 2017</a:t>
            </a:r>
            <a:r>
              <a:rPr lang="en-GB" altLang="en-US" sz="1662" dirty="0">
                <a:solidFill>
                  <a:schemeClr val="tx1"/>
                </a:solidFill>
                <a:latin typeface="Gill Sans Infant Std" panose="020B0502020104020203" pitchFamily="34" charset="0"/>
                <a:ea typeface="Gill Sans Infant Std" panose="020B0502020104020203" pitchFamily="34" charset="0"/>
                <a:cs typeface="Gill Sans Infant Std" panose="020B0502020104020203" pitchFamily="34" charset="0"/>
              </a:rPr>
              <a:t>) + </a:t>
            </a:r>
            <a:r>
              <a:rPr lang="en-US" altLang="en-US" sz="1662" dirty="0">
                <a:solidFill>
                  <a:schemeClr val="tx1"/>
                </a:solidFill>
                <a:latin typeface="Gill Sans Infant Std" panose="020B0502020104020203" pitchFamily="34" charset="0"/>
                <a:ea typeface="Gill Sans Infant Std" panose="020B0502020104020203" pitchFamily="34" charset="0"/>
                <a:cs typeface="Gill Sans Infant Std" panose="020B0502020104020203" pitchFamily="34" charset="0"/>
              </a:rPr>
              <a:t>NGOs/UN rotating</a:t>
            </a:r>
          </a:p>
        </p:txBody>
      </p:sp>
      <p:sp>
        <p:nvSpPr>
          <p:cNvPr id="8" name="Rectangle 7">
            <a:extLst>
              <a:ext uri="{FF2B5EF4-FFF2-40B4-BE49-F238E27FC236}">
                <a16:creationId xmlns="" xmlns:a16="http://schemas.microsoft.com/office/drawing/2014/main" id="{96390659-A8A1-4629-AB61-00430C51E9C5}"/>
              </a:ext>
            </a:extLst>
          </p:cNvPr>
          <p:cNvSpPr/>
          <p:nvPr/>
        </p:nvSpPr>
        <p:spPr>
          <a:xfrm>
            <a:off x="1948961" y="2678723"/>
            <a:ext cx="8282354" cy="564174"/>
          </a:xfrm>
          <a:prstGeom prst="rect">
            <a:avLst/>
          </a:prstGeom>
          <a:solidFill>
            <a:schemeClr val="bg1">
              <a:lumMod val="95000"/>
              <a:alpha val="66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US" altLang="en-US" sz="1846" dirty="0">
                <a:solidFill>
                  <a:schemeClr val="tx1"/>
                </a:solidFill>
                <a:latin typeface="Gill Sans Infant Std" panose="020B0502020104020203" pitchFamily="34" charset="0"/>
                <a:ea typeface="Gill Sans Infant Std" panose="020B0502020104020203" pitchFamily="34" charset="0"/>
                <a:cs typeface="Gill Sans Infant Std" panose="020B0502020104020203" pitchFamily="34" charset="0"/>
              </a:rPr>
              <a:t>56% of cash through MPG; 60% of MPG spent in shelter </a:t>
            </a:r>
            <a:r>
              <a:rPr lang="en-GB" altLang="en-US" sz="1846" dirty="0">
                <a:solidFill>
                  <a:schemeClr val="tx1"/>
                </a:solidFill>
                <a:latin typeface="Gill Sans Infant Std" panose="020B0502020104020203" pitchFamily="34" charset="0"/>
                <a:ea typeface="Gill Sans Infant Std" panose="020B0502020104020203" pitchFamily="34" charset="0"/>
                <a:cs typeface="Gill Sans Infant Std" panose="020B0502020104020203" pitchFamily="34" charset="0"/>
              </a:rPr>
              <a:t>(rent/NFI)</a:t>
            </a:r>
          </a:p>
        </p:txBody>
      </p:sp>
      <p:sp>
        <p:nvSpPr>
          <p:cNvPr id="27" name="Arrow: Down 26">
            <a:extLst>
              <a:ext uri="{FF2B5EF4-FFF2-40B4-BE49-F238E27FC236}">
                <a16:creationId xmlns="" xmlns:a16="http://schemas.microsoft.com/office/drawing/2014/main" id="{4A164504-08B1-4E1D-8BE4-D2A3B7B927CB}"/>
              </a:ext>
            </a:extLst>
          </p:cNvPr>
          <p:cNvSpPr/>
          <p:nvPr/>
        </p:nvSpPr>
        <p:spPr>
          <a:xfrm rot="16200000">
            <a:off x="4041531" y="3537438"/>
            <a:ext cx="534866" cy="306266"/>
          </a:xfrm>
          <a:prstGeom prst="down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sz="1662" dirty="0">
              <a:latin typeface="Gill Sans Infant Std"/>
              <a:cs typeface="Gill Sans Infant Std"/>
            </a:endParaRPr>
          </a:p>
        </p:txBody>
      </p:sp>
      <p:sp>
        <p:nvSpPr>
          <p:cNvPr id="33" name="Arrow: Down 32">
            <a:extLst>
              <a:ext uri="{FF2B5EF4-FFF2-40B4-BE49-F238E27FC236}">
                <a16:creationId xmlns="" xmlns:a16="http://schemas.microsoft.com/office/drawing/2014/main" id="{D1FB10A7-A8F0-438D-B1AA-14697E29ED1A}"/>
              </a:ext>
            </a:extLst>
          </p:cNvPr>
          <p:cNvSpPr/>
          <p:nvPr/>
        </p:nvSpPr>
        <p:spPr>
          <a:xfrm rot="16200000">
            <a:off x="6513635" y="3490548"/>
            <a:ext cx="534866" cy="306265"/>
          </a:xfrm>
          <a:prstGeom prst="down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sz="1662" dirty="0">
              <a:latin typeface="Gill Sans Infant Std"/>
              <a:cs typeface="Gill Sans Infant Std"/>
            </a:endParaRPr>
          </a:p>
        </p:txBody>
      </p:sp>
      <p:sp>
        <p:nvSpPr>
          <p:cNvPr id="15" name="Rectangle 14">
            <a:extLst>
              <a:ext uri="{FF2B5EF4-FFF2-40B4-BE49-F238E27FC236}">
                <a16:creationId xmlns="" xmlns:a16="http://schemas.microsoft.com/office/drawing/2014/main" id="{E9E5330F-880C-4F8F-A6E7-56D820FD56AF}"/>
              </a:ext>
            </a:extLst>
          </p:cNvPr>
          <p:cNvSpPr/>
          <p:nvPr/>
        </p:nvSpPr>
        <p:spPr>
          <a:xfrm>
            <a:off x="6799386" y="3322029"/>
            <a:ext cx="3431931" cy="564173"/>
          </a:xfrm>
          <a:prstGeom prst="rect">
            <a:avLst/>
          </a:prstGeom>
          <a:solidFill>
            <a:schemeClr val="bg1">
              <a:lumMod val="95000"/>
              <a:alpha val="66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lvl="3">
              <a:defRPr/>
            </a:pPr>
            <a:r>
              <a:rPr lang="en-GB" altLang="en-US" sz="1662" dirty="0">
                <a:solidFill>
                  <a:schemeClr val="tx1"/>
                </a:solidFill>
                <a:latin typeface="Gill Sans Infant Std" panose="020B0502020104020203" pitchFamily="34" charset="0"/>
                <a:ea typeface="Gill Sans Infant Std" panose="020B0502020104020203" pitchFamily="34" charset="0"/>
                <a:cs typeface="Gill Sans Infant Std" panose="020B0502020104020203" pitchFamily="34" charset="0"/>
              </a:rPr>
              <a:t>Steering committee with cluster leads, reporting to HCT</a:t>
            </a:r>
          </a:p>
        </p:txBody>
      </p:sp>
      <p:sp>
        <p:nvSpPr>
          <p:cNvPr id="13" name="Rectangle 12">
            <a:extLst>
              <a:ext uri="{FF2B5EF4-FFF2-40B4-BE49-F238E27FC236}">
                <a16:creationId xmlns="" xmlns:a16="http://schemas.microsoft.com/office/drawing/2014/main" id="{4459C5E4-7691-431C-A60D-4C0B977DDF62}"/>
              </a:ext>
            </a:extLst>
          </p:cNvPr>
          <p:cNvSpPr/>
          <p:nvPr/>
        </p:nvSpPr>
        <p:spPr>
          <a:xfrm>
            <a:off x="4374174" y="3322029"/>
            <a:ext cx="2331426" cy="564173"/>
          </a:xfrm>
          <a:prstGeom prst="rect">
            <a:avLst/>
          </a:prstGeom>
          <a:solidFill>
            <a:schemeClr val="bg1">
              <a:lumMod val="95000"/>
              <a:alpha val="66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lvl="3" indent="10258">
              <a:defRPr/>
            </a:pPr>
            <a:r>
              <a:rPr lang="en-GB" altLang="en-US" sz="1662" dirty="0">
                <a:solidFill>
                  <a:schemeClr val="tx1"/>
                </a:solidFill>
                <a:latin typeface="Gill Sans Infant Std" panose="020B0502020104020203" pitchFamily="34" charset="0"/>
                <a:ea typeface="Gill Sans Infant Std" panose="020B0502020104020203" pitchFamily="34" charset="0"/>
                <a:cs typeface="Gill Sans Infant Std" panose="020B0502020104020203" pitchFamily="34" charset="0"/>
              </a:rPr>
              <a:t>task forces; when needed</a:t>
            </a:r>
          </a:p>
        </p:txBody>
      </p:sp>
      <p:sp>
        <p:nvSpPr>
          <p:cNvPr id="11" name="Rectangle 10">
            <a:extLst>
              <a:ext uri="{FF2B5EF4-FFF2-40B4-BE49-F238E27FC236}">
                <a16:creationId xmlns="" xmlns:a16="http://schemas.microsoft.com/office/drawing/2014/main" id="{04435DBD-4511-4DB4-BC58-C92866CF1035}"/>
              </a:ext>
            </a:extLst>
          </p:cNvPr>
          <p:cNvSpPr/>
          <p:nvPr/>
        </p:nvSpPr>
        <p:spPr>
          <a:xfrm>
            <a:off x="1948963" y="3322029"/>
            <a:ext cx="2331427" cy="564173"/>
          </a:xfrm>
          <a:prstGeom prst="rect">
            <a:avLst/>
          </a:prstGeom>
          <a:solidFill>
            <a:schemeClr val="bg1">
              <a:lumMod val="95000"/>
              <a:alpha val="66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GB" altLang="en-US" sz="1662" dirty="0">
                <a:solidFill>
                  <a:schemeClr val="tx1"/>
                </a:solidFill>
                <a:latin typeface="Gill Sans Infant Std" panose="020B0502020104020203" pitchFamily="34" charset="0"/>
                <a:ea typeface="Gill Sans Infant Std" panose="020B0502020104020203" pitchFamily="34" charset="0"/>
                <a:cs typeface="Gill Sans Infant Std" panose="020B0502020104020203" pitchFamily="34" charset="0"/>
              </a:rPr>
              <a:t>Operating through </a:t>
            </a:r>
          </a:p>
        </p:txBody>
      </p:sp>
      <p:sp>
        <p:nvSpPr>
          <p:cNvPr id="28" name="Rectangle 27">
            <a:extLst>
              <a:ext uri="{FF2B5EF4-FFF2-40B4-BE49-F238E27FC236}">
                <a16:creationId xmlns="" xmlns:a16="http://schemas.microsoft.com/office/drawing/2014/main" id="{69EC5765-D572-4E2C-A349-9E24369EE0A9}"/>
              </a:ext>
            </a:extLst>
          </p:cNvPr>
          <p:cNvSpPr/>
          <p:nvPr/>
        </p:nvSpPr>
        <p:spPr>
          <a:xfrm>
            <a:off x="1954823" y="3941884"/>
            <a:ext cx="8282354" cy="564174"/>
          </a:xfrm>
          <a:prstGeom prst="rect">
            <a:avLst/>
          </a:prstGeom>
          <a:solidFill>
            <a:schemeClr val="bg1">
              <a:lumMod val="95000"/>
              <a:alpha val="66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GB" altLang="en-US" sz="1846" dirty="0">
                <a:solidFill>
                  <a:schemeClr val="tx1"/>
                </a:solidFill>
                <a:latin typeface="Gill Sans Infant Std" panose="020B0502020104020203" pitchFamily="34" charset="0"/>
                <a:ea typeface="Gill Sans Infant Std" panose="020B0502020104020203" pitchFamily="34" charset="0"/>
                <a:cs typeface="Gill Sans Infant Std" panose="020B0502020104020203" pitchFamily="34" charset="0"/>
              </a:rPr>
              <a:t>Created MPG chapter in HRP</a:t>
            </a:r>
          </a:p>
        </p:txBody>
      </p:sp>
      <p:sp>
        <p:nvSpPr>
          <p:cNvPr id="29" name="Arrow: Down 28">
            <a:extLst>
              <a:ext uri="{FF2B5EF4-FFF2-40B4-BE49-F238E27FC236}">
                <a16:creationId xmlns="" xmlns:a16="http://schemas.microsoft.com/office/drawing/2014/main" id="{3696D964-2C54-4E94-85A7-C4A4AF7A33DF}"/>
              </a:ext>
            </a:extLst>
          </p:cNvPr>
          <p:cNvSpPr/>
          <p:nvPr/>
        </p:nvSpPr>
        <p:spPr>
          <a:xfrm rot="16200000">
            <a:off x="4042264" y="4961059"/>
            <a:ext cx="533400" cy="306266"/>
          </a:xfrm>
          <a:prstGeom prst="down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sz="1662" dirty="0">
              <a:latin typeface="Gill Sans Infant Std"/>
              <a:cs typeface="Gill Sans Infant Std"/>
            </a:endParaRPr>
          </a:p>
        </p:txBody>
      </p:sp>
      <p:sp>
        <p:nvSpPr>
          <p:cNvPr id="31" name="Arrow: Down 30">
            <a:extLst>
              <a:ext uri="{FF2B5EF4-FFF2-40B4-BE49-F238E27FC236}">
                <a16:creationId xmlns="" xmlns:a16="http://schemas.microsoft.com/office/drawing/2014/main" id="{2638FDFA-C8A0-48F0-AD84-34EB85D7BB06}"/>
              </a:ext>
            </a:extLst>
          </p:cNvPr>
          <p:cNvSpPr/>
          <p:nvPr/>
        </p:nvSpPr>
        <p:spPr>
          <a:xfrm rot="16200000">
            <a:off x="6685818" y="4947871"/>
            <a:ext cx="533400" cy="306266"/>
          </a:xfrm>
          <a:prstGeom prst="down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sz="1662" dirty="0">
              <a:latin typeface="Gill Sans Infant Std"/>
              <a:cs typeface="Gill Sans Infant Std"/>
            </a:endParaRPr>
          </a:p>
        </p:txBody>
      </p:sp>
      <p:sp>
        <p:nvSpPr>
          <p:cNvPr id="40" name="Rectangle 39">
            <a:extLst>
              <a:ext uri="{FF2B5EF4-FFF2-40B4-BE49-F238E27FC236}">
                <a16:creationId xmlns="" xmlns:a16="http://schemas.microsoft.com/office/drawing/2014/main" id="{70DA2557-64A9-43DC-82C4-539BD2F0F434}"/>
              </a:ext>
            </a:extLst>
          </p:cNvPr>
          <p:cNvSpPr/>
          <p:nvPr/>
        </p:nvSpPr>
        <p:spPr>
          <a:xfrm>
            <a:off x="1948963" y="4577862"/>
            <a:ext cx="2331427" cy="1066800"/>
          </a:xfrm>
          <a:prstGeom prst="rect">
            <a:avLst/>
          </a:prstGeom>
          <a:solidFill>
            <a:schemeClr val="bg1">
              <a:lumMod val="95000"/>
              <a:alpha val="66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defRPr/>
            </a:pPr>
            <a:r>
              <a:rPr lang="en-GB" altLang="en-US" sz="1662" dirty="0">
                <a:solidFill>
                  <a:schemeClr val="tx1"/>
                </a:solidFill>
                <a:latin typeface="Gill Sans Infant Std" panose="020B0502020104020203" pitchFamily="34" charset="0"/>
                <a:ea typeface="Gill Sans Infant Std" panose="020B0502020104020203" pitchFamily="34" charset="0"/>
                <a:cs typeface="Gill Sans Infant Std" panose="020B0502020104020203" pitchFamily="34" charset="0"/>
              </a:rPr>
              <a:t>Challenges</a:t>
            </a:r>
          </a:p>
        </p:txBody>
      </p:sp>
      <p:sp>
        <p:nvSpPr>
          <p:cNvPr id="41" name="Rectangle 40">
            <a:extLst>
              <a:ext uri="{FF2B5EF4-FFF2-40B4-BE49-F238E27FC236}">
                <a16:creationId xmlns="" xmlns:a16="http://schemas.microsoft.com/office/drawing/2014/main" id="{7D21A3C8-5978-449C-89D2-D3E6807E768D}"/>
              </a:ext>
            </a:extLst>
          </p:cNvPr>
          <p:cNvSpPr/>
          <p:nvPr/>
        </p:nvSpPr>
        <p:spPr>
          <a:xfrm>
            <a:off x="4402016" y="4574932"/>
            <a:ext cx="2532185" cy="1071197"/>
          </a:xfrm>
          <a:prstGeom prst="rect">
            <a:avLst/>
          </a:prstGeom>
          <a:solidFill>
            <a:schemeClr val="bg1">
              <a:lumMod val="95000"/>
              <a:alpha val="66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lvl="3" indent="10258">
              <a:defRPr/>
            </a:pPr>
            <a:r>
              <a:rPr lang="en-US" sz="1662" dirty="0">
                <a:solidFill>
                  <a:schemeClr val="tx1"/>
                </a:solidFill>
                <a:latin typeface="Gill Sans Infant Std" panose="020B0502020104020203" pitchFamily="34" charset="0"/>
                <a:ea typeface="Gill Sans Infant Std" panose="020B0502020104020203" pitchFamily="34" charset="0"/>
                <a:cs typeface="Gill Sans Infant Std" panose="020B0502020104020203" pitchFamily="34" charset="0"/>
              </a:rPr>
              <a:t>Cluster leads (WFP, UNHCR, UNICEF, WHO) against </a:t>
            </a:r>
            <a:r>
              <a:rPr lang="en-GB" sz="1662" dirty="0">
                <a:solidFill>
                  <a:schemeClr val="tx1"/>
                </a:solidFill>
                <a:latin typeface="Gill Sans Infant Std" panose="020B0502020104020203" pitchFamily="34" charset="0"/>
                <a:ea typeface="Gill Sans Infant Std" panose="020B0502020104020203" pitchFamily="34" charset="0"/>
                <a:cs typeface="Gill Sans Infant Std" panose="020B0502020104020203" pitchFamily="34" charset="0"/>
              </a:rPr>
              <a:t>MPG chapter in HRP </a:t>
            </a:r>
          </a:p>
        </p:txBody>
      </p:sp>
      <p:sp>
        <p:nvSpPr>
          <p:cNvPr id="43" name="Rectangle 42">
            <a:extLst>
              <a:ext uri="{FF2B5EF4-FFF2-40B4-BE49-F238E27FC236}">
                <a16:creationId xmlns="" xmlns:a16="http://schemas.microsoft.com/office/drawing/2014/main" id="{371152B6-9260-4B60-BFE6-F29115959D95}"/>
              </a:ext>
            </a:extLst>
          </p:cNvPr>
          <p:cNvSpPr/>
          <p:nvPr/>
        </p:nvSpPr>
        <p:spPr>
          <a:xfrm>
            <a:off x="7017728" y="4574932"/>
            <a:ext cx="3213588" cy="1071197"/>
          </a:xfrm>
          <a:prstGeom prst="rect">
            <a:avLst/>
          </a:prstGeom>
          <a:solidFill>
            <a:schemeClr val="bg1">
              <a:lumMod val="95000"/>
              <a:alpha val="66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23447" lvl="3" indent="-23447">
              <a:defRPr/>
            </a:pPr>
            <a:r>
              <a:rPr lang="en-US" sz="1662" dirty="0">
                <a:solidFill>
                  <a:schemeClr val="tx1"/>
                </a:solidFill>
                <a:latin typeface="Gill Sans Infant Std" panose="020B0502020104020203" pitchFamily="34" charset="0"/>
                <a:ea typeface="Gill Sans Infant Std" panose="020B0502020104020203" pitchFamily="34" charset="0"/>
                <a:cs typeface="Gill Sans Infant Std" panose="020B0502020104020203" pitchFamily="34" charset="0"/>
              </a:rPr>
              <a:t>Role of OCHA as (MPG) coordinator strongly contested by UN / cluster leads</a:t>
            </a:r>
            <a:endParaRPr lang="en-GB" altLang="en-US" sz="1662" dirty="0">
              <a:solidFill>
                <a:schemeClr val="tx1"/>
              </a:solidFill>
              <a:latin typeface="Gill Sans Infant Std" panose="020B0502020104020203" pitchFamily="34" charset="0"/>
              <a:ea typeface="Gill Sans Infant Std" panose="020B0502020104020203" pitchFamily="34" charset="0"/>
              <a:cs typeface="Gill Sans Infant Std" panose="020B0502020104020203" pitchFamily="34" charset="0"/>
            </a:endParaRPr>
          </a:p>
        </p:txBody>
      </p:sp>
      <p:sp>
        <p:nvSpPr>
          <p:cNvPr id="44" name="Rectangle 43">
            <a:extLst>
              <a:ext uri="{FF2B5EF4-FFF2-40B4-BE49-F238E27FC236}">
                <a16:creationId xmlns="" xmlns:a16="http://schemas.microsoft.com/office/drawing/2014/main" id="{1646F5B4-65FC-4CA2-9C09-7325699966C9}"/>
              </a:ext>
            </a:extLst>
          </p:cNvPr>
          <p:cNvSpPr/>
          <p:nvPr/>
        </p:nvSpPr>
        <p:spPr>
          <a:xfrm>
            <a:off x="1948961" y="5720861"/>
            <a:ext cx="8282354" cy="564174"/>
          </a:xfrm>
          <a:prstGeom prst="rect">
            <a:avLst/>
          </a:prstGeom>
          <a:solidFill>
            <a:schemeClr val="bg1">
              <a:lumMod val="95000"/>
              <a:alpha val="66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lvl="3">
              <a:defRPr/>
            </a:pPr>
            <a:r>
              <a:rPr lang="en-US" sz="1662" dirty="0">
                <a:solidFill>
                  <a:schemeClr val="tx1"/>
                </a:solidFill>
                <a:latin typeface="Gill Sans Infant Std" panose="020B0502020104020203" pitchFamily="34" charset="0"/>
                <a:ea typeface="Gill Sans Infant Std" panose="020B0502020104020203" pitchFamily="34" charset="0"/>
                <a:cs typeface="Gill Sans Infant Std" panose="020B0502020104020203" pitchFamily="34" charset="0"/>
              </a:rPr>
              <a:t>Suggestion to separate strategic coordination from technical coordination role</a:t>
            </a:r>
            <a:endParaRPr lang="en-GB" sz="1662" dirty="0">
              <a:solidFill>
                <a:schemeClr val="tx1"/>
              </a:solidFill>
              <a:latin typeface="Gill Sans Infant Std" panose="020B0502020104020203" pitchFamily="34" charset="0"/>
              <a:ea typeface="Gill Sans Infant Std" panose="020B0502020104020203" pitchFamily="34" charset="0"/>
              <a:cs typeface="Gill Sans Infant Std" panose="020B0502020104020203" pitchFamily="34" charset="0"/>
            </a:endParaRPr>
          </a:p>
        </p:txBody>
      </p:sp>
    </p:spTree>
    <p:extLst>
      <p:ext uri="{BB962C8B-B14F-4D97-AF65-F5344CB8AC3E}">
        <p14:creationId xmlns:p14="http://schemas.microsoft.com/office/powerpoint/2010/main" val="201586607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3"/>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8"/>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childTnLst>
                                </p:cTn>
                              </p:par>
                            </p:childTnLst>
                          </p:cTn>
                        </p:par>
                      </p:childTnLst>
                    </p:cTn>
                  </p:par>
                  <p:par>
                    <p:cTn id="41" fill="hold" nodeType="clickPar">
                      <p:stCondLst>
                        <p:cond delay="indefinite"/>
                      </p:stCondLst>
                      <p:childTnLst>
                        <p:par>
                          <p:cTn id="42" fill="hold" nodeType="withGroup">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4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1"/>
                                        </p:tgtEl>
                                        <p:attrNameLst>
                                          <p:attrName>style.visibility</p:attrName>
                                        </p:attrNameLst>
                                      </p:cBhvr>
                                      <p:to>
                                        <p:strVal val="visible"/>
                                      </p:to>
                                    </p:set>
                                  </p:childTnLst>
                                </p:cTn>
                              </p:par>
                            </p:childTnLst>
                          </p:cTn>
                        </p:par>
                      </p:childTnLst>
                    </p:cTn>
                  </p:par>
                  <p:par>
                    <p:cTn id="47" fill="hold" nodeType="clickPar">
                      <p:stCondLst>
                        <p:cond delay="indefinite"/>
                      </p:stCondLst>
                      <p:childTnLst>
                        <p:par>
                          <p:cTn id="48" fill="hold" nodeType="withGroup">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3"/>
                                        </p:tgtEl>
                                        <p:attrNameLst>
                                          <p:attrName>style.visibility</p:attrName>
                                        </p:attrNameLst>
                                      </p:cBhvr>
                                      <p:to>
                                        <p:strVal val="visible"/>
                                      </p:to>
                                    </p:set>
                                  </p:childTnLst>
                                </p:cTn>
                              </p:par>
                            </p:childTnLst>
                          </p:cTn>
                        </p:par>
                      </p:childTnLst>
                    </p:cTn>
                  </p:par>
                  <p:par>
                    <p:cTn id="51" fill="hold" nodeType="clickPar">
                      <p:stCondLst>
                        <p:cond delay="indefinite"/>
                      </p:stCondLst>
                      <p:childTnLst>
                        <p:par>
                          <p:cTn id="52" fill="hold" nodeType="withGroup">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8" grpId="0" animBg="1"/>
      <p:bldP spid="27" grpId="0" animBg="1"/>
      <p:bldP spid="33" grpId="0" animBg="1"/>
      <p:bldP spid="15" grpId="0" animBg="1"/>
      <p:bldP spid="13" grpId="0" animBg="1"/>
      <p:bldP spid="11" grpId="0" animBg="1"/>
      <p:bldP spid="28" grpId="0" animBg="1"/>
      <p:bldP spid="29" grpId="0" animBg="1"/>
      <p:bldP spid="31" grpId="0" animBg="1"/>
      <p:bldP spid="40" grpId="0" animBg="1"/>
      <p:bldP spid="41" grpId="0" animBg="1"/>
      <p:bldP spid="43" grpId="0" animBg="1"/>
      <p:bldP spid="44"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Topic 3: Coordination of the Shelter Cluster strategy development with other Clusters, and with CWGs</a:t>
            </a:r>
          </a:p>
        </p:txBody>
      </p:sp>
      <p:sp>
        <p:nvSpPr>
          <p:cNvPr id="3" name="Content Placeholder 2"/>
          <p:cNvSpPr>
            <a:spLocks noGrp="1"/>
          </p:cNvSpPr>
          <p:nvPr>
            <p:ph idx="1"/>
          </p:nvPr>
        </p:nvSpPr>
        <p:spPr>
          <a:xfrm>
            <a:off x="609600" y="2366803"/>
            <a:ext cx="10972800" cy="3255786"/>
          </a:xfrm>
        </p:spPr>
        <p:txBody>
          <a:bodyPr>
            <a:normAutofit/>
          </a:bodyPr>
          <a:lstStyle/>
          <a:p>
            <a:pPr marL="0" indent="0">
              <a:buNone/>
            </a:pPr>
            <a:r>
              <a:rPr lang="de-DE" i="1" dirty="0" smtClean="0"/>
              <a:t>(OTHER COUNTRY EXAMPLES TO BE UPDATED BY FACILITATOR)</a:t>
            </a:r>
            <a:endParaRPr lang="en-US" sz="2400" i="1" dirty="0"/>
          </a:p>
          <a:p>
            <a:pPr marL="457200" lvl="1" indent="0">
              <a:buNone/>
            </a:pPr>
            <a:endParaRPr lang="en-US" sz="2000" dirty="0" smtClean="0"/>
          </a:p>
          <a:p>
            <a:pPr marL="0" indent="0">
              <a:buNone/>
            </a:pPr>
            <a:endParaRPr lang="en-US" sz="2400" dirty="0"/>
          </a:p>
          <a:p>
            <a:endParaRPr lang="en-US" sz="2400" dirty="0"/>
          </a:p>
        </p:txBody>
      </p:sp>
      <p:sp>
        <p:nvSpPr>
          <p:cNvPr id="4" name="Slide Number Placeholder 3"/>
          <p:cNvSpPr>
            <a:spLocks noGrp="1"/>
          </p:cNvSpPr>
          <p:nvPr>
            <p:ph type="sldNum" sz="quarter" idx="12"/>
          </p:nvPr>
        </p:nvSpPr>
        <p:spPr/>
        <p:txBody>
          <a:bodyPr/>
          <a:lstStyle/>
          <a:p>
            <a:fld id="{1327C452-0D12-48F3-BB65-BBA3E6350F2C}" type="slidenum">
              <a:rPr lang="en-GB" smtClean="0"/>
              <a:t>38</a:t>
            </a:fld>
            <a:endParaRPr lang="en-GB"/>
          </a:p>
        </p:txBody>
      </p:sp>
    </p:spTree>
    <p:extLst>
      <p:ext uri="{BB962C8B-B14F-4D97-AF65-F5344CB8AC3E}">
        <p14:creationId xmlns:p14="http://schemas.microsoft.com/office/powerpoint/2010/main" val="114737194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 xmlns:a16="http://schemas.microsoft.com/office/drawing/2014/main" id="{41031E49-43C8-4A60-95AF-1419C49959C4}"/>
              </a:ext>
            </a:extLst>
          </p:cNvPr>
          <p:cNvSpPr/>
          <p:nvPr/>
        </p:nvSpPr>
        <p:spPr>
          <a:xfrm>
            <a:off x="1524000" y="6097466"/>
            <a:ext cx="9144000" cy="50995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sz="1662" dirty="0">
              <a:latin typeface="Gill Sans Infant Std"/>
              <a:cs typeface="Gill Sans Infant Std"/>
            </a:endParaRPr>
          </a:p>
        </p:txBody>
      </p:sp>
      <p:sp>
        <p:nvSpPr>
          <p:cNvPr id="93187" name="Title 1">
            <a:extLst>
              <a:ext uri="{FF2B5EF4-FFF2-40B4-BE49-F238E27FC236}">
                <a16:creationId xmlns="" xmlns:a16="http://schemas.microsoft.com/office/drawing/2014/main" id="{522C60F5-5DD0-4F8F-9D7E-48CC973DCEBB}"/>
              </a:ext>
            </a:extLst>
          </p:cNvPr>
          <p:cNvSpPr>
            <a:spLocks noGrp="1" noChangeArrowheads="1"/>
          </p:cNvSpPr>
          <p:nvPr>
            <p:ph type="title"/>
          </p:nvPr>
        </p:nvSpPr>
        <p:spPr/>
        <p:txBody>
          <a:bodyPr>
            <a:normAutofit/>
          </a:bodyPr>
          <a:lstStyle/>
          <a:p>
            <a:r>
              <a:rPr lang="en-GB" altLang="en-US" dirty="0">
                <a:latin typeface="Gill Sans Infant Std" panose="020B0502020104020203" pitchFamily="34" charset="0"/>
                <a:cs typeface="Gill Sans Infant Std" panose="020B0502020104020203" pitchFamily="34" charset="0"/>
              </a:rPr>
              <a:t>Challenges faced by the NFI/Shelter Cluster</a:t>
            </a:r>
          </a:p>
        </p:txBody>
      </p:sp>
      <p:sp>
        <p:nvSpPr>
          <p:cNvPr id="10" name="Rectangle 9">
            <a:extLst>
              <a:ext uri="{FF2B5EF4-FFF2-40B4-BE49-F238E27FC236}">
                <a16:creationId xmlns="" xmlns:a16="http://schemas.microsoft.com/office/drawing/2014/main" id="{13084261-9E08-4DE6-B2C6-A0EB3829F196}"/>
              </a:ext>
            </a:extLst>
          </p:cNvPr>
          <p:cNvSpPr/>
          <p:nvPr/>
        </p:nvSpPr>
        <p:spPr>
          <a:xfrm>
            <a:off x="2460381" y="1666144"/>
            <a:ext cx="7672754" cy="95543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161196">
              <a:defRPr/>
            </a:pPr>
            <a:r>
              <a:rPr lang="en-GB" altLang="en-US" sz="1846" dirty="0">
                <a:solidFill>
                  <a:schemeClr val="tx1"/>
                </a:solidFill>
                <a:latin typeface="Gill Sans Infant Std" panose="020B0502020104020203" pitchFamily="34" charset="0"/>
                <a:cs typeface="Gill Sans Infant Std" panose="020B0502020104020203" pitchFamily="34" charset="0"/>
              </a:rPr>
              <a:t>CO not always committed to attend CWG</a:t>
            </a:r>
          </a:p>
        </p:txBody>
      </p:sp>
      <p:sp>
        <p:nvSpPr>
          <p:cNvPr id="14" name="Rectangle 13">
            <a:extLst>
              <a:ext uri="{FF2B5EF4-FFF2-40B4-BE49-F238E27FC236}">
                <a16:creationId xmlns="" xmlns:a16="http://schemas.microsoft.com/office/drawing/2014/main" id="{0EFAFCF6-4D11-4266-AE7A-E123B4E95F8B}"/>
              </a:ext>
            </a:extLst>
          </p:cNvPr>
          <p:cNvSpPr/>
          <p:nvPr/>
        </p:nvSpPr>
        <p:spPr>
          <a:xfrm>
            <a:off x="2460381" y="2809144"/>
            <a:ext cx="7672754" cy="95543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161196">
              <a:defRPr/>
            </a:pPr>
            <a:r>
              <a:rPr lang="en-GB" altLang="en-US" sz="1846" dirty="0">
                <a:solidFill>
                  <a:schemeClr val="tx1"/>
                </a:solidFill>
                <a:latin typeface="Gill Sans Infant Std" panose="020B0502020104020203" pitchFamily="34" charset="0"/>
                <a:cs typeface="Gill Sans Infant Std" panose="020B0502020104020203" pitchFamily="34" charset="0"/>
              </a:rPr>
              <a:t>Not clear who should attend the CWG on behalf of CO</a:t>
            </a:r>
          </a:p>
        </p:txBody>
      </p:sp>
      <p:sp>
        <p:nvSpPr>
          <p:cNvPr id="15" name="Rectangle 14">
            <a:extLst>
              <a:ext uri="{FF2B5EF4-FFF2-40B4-BE49-F238E27FC236}">
                <a16:creationId xmlns="" xmlns:a16="http://schemas.microsoft.com/office/drawing/2014/main" id="{648E6327-9CD4-43DD-AE5C-727B9B09E222}"/>
              </a:ext>
            </a:extLst>
          </p:cNvPr>
          <p:cNvSpPr/>
          <p:nvPr/>
        </p:nvSpPr>
        <p:spPr>
          <a:xfrm>
            <a:off x="2460381" y="3955074"/>
            <a:ext cx="7672754" cy="95543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161196">
              <a:defRPr/>
            </a:pPr>
            <a:r>
              <a:rPr lang="en-GB" altLang="en-US" sz="1846" dirty="0">
                <a:solidFill>
                  <a:schemeClr val="tx1"/>
                </a:solidFill>
                <a:latin typeface="Gill Sans Infant Std" panose="020B0502020104020203" pitchFamily="34" charset="0"/>
                <a:cs typeface="Gill Sans Infant Std" panose="020B0502020104020203" pitchFamily="34" charset="0"/>
              </a:rPr>
              <a:t>Active participation requires staff with CTP knowledge and time</a:t>
            </a:r>
          </a:p>
        </p:txBody>
      </p:sp>
      <p:sp>
        <p:nvSpPr>
          <p:cNvPr id="16" name="Rectangle 15">
            <a:extLst>
              <a:ext uri="{FF2B5EF4-FFF2-40B4-BE49-F238E27FC236}">
                <a16:creationId xmlns="" xmlns:a16="http://schemas.microsoft.com/office/drawing/2014/main" id="{FF43AAE0-406D-4CB7-987F-EEA69FD32AC5}"/>
              </a:ext>
            </a:extLst>
          </p:cNvPr>
          <p:cNvSpPr/>
          <p:nvPr/>
        </p:nvSpPr>
        <p:spPr>
          <a:xfrm>
            <a:off x="2460381" y="5146432"/>
            <a:ext cx="7672754" cy="95543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161196">
              <a:defRPr/>
            </a:pPr>
            <a:r>
              <a:rPr lang="en-GB" altLang="en-US" sz="1846" dirty="0">
                <a:solidFill>
                  <a:schemeClr val="tx1"/>
                </a:solidFill>
                <a:latin typeface="Gill Sans Infant Std" panose="020B0502020104020203" pitchFamily="34" charset="0"/>
                <a:cs typeface="Gill Sans Infant Std" panose="020B0502020104020203" pitchFamily="34" charset="0"/>
              </a:rPr>
              <a:t>Challenges to raise funds for (co-)lead position / limited resources for CTP coordination</a:t>
            </a:r>
          </a:p>
        </p:txBody>
      </p:sp>
      <p:pic>
        <p:nvPicPr>
          <p:cNvPr id="3" name="Graphic 2" descr="Warning">
            <a:extLst>
              <a:ext uri="{FF2B5EF4-FFF2-40B4-BE49-F238E27FC236}">
                <a16:creationId xmlns="" xmlns:a16="http://schemas.microsoft.com/office/drawing/2014/main" id="{C9130AEA-ED52-49D2-A392-A94BA14CC7B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88123" y="1597270"/>
            <a:ext cx="1030166" cy="103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Graphic 4" descr="Help">
            <a:extLst>
              <a:ext uri="{FF2B5EF4-FFF2-40B4-BE49-F238E27FC236}">
                <a16:creationId xmlns="" xmlns:a16="http://schemas.microsoft.com/office/drawing/2014/main" id="{F3BFEFDD-2577-4F96-977E-84725BD4CAC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88123" y="2800351"/>
            <a:ext cx="1030166" cy="1030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Graphic 6" descr="Hourglass">
            <a:extLst>
              <a:ext uri="{FF2B5EF4-FFF2-40B4-BE49-F238E27FC236}">
                <a16:creationId xmlns="" xmlns:a16="http://schemas.microsoft.com/office/drawing/2014/main" id="{FDD00048-5FB9-4BD4-B9A7-06E820ED383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688123" y="3941885"/>
            <a:ext cx="1030166" cy="103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Graphic 8" descr="Money">
            <a:extLst>
              <a:ext uri="{FF2B5EF4-FFF2-40B4-BE49-F238E27FC236}">
                <a16:creationId xmlns="" xmlns:a16="http://schemas.microsoft.com/office/drawing/2014/main" id="{9EA90D38-0BC0-47B6-98E4-67531698D73B}"/>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688123" y="5140570"/>
            <a:ext cx="1030166" cy="103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446490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animBg="1"/>
      <p:bldP spid="15" grpId="0" animBg="1"/>
      <p:bldP spid="1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274638"/>
            <a:ext cx="12192001" cy="1143000"/>
          </a:xfrm>
        </p:spPr>
        <p:txBody>
          <a:bodyPr>
            <a:normAutofit/>
          </a:bodyPr>
          <a:lstStyle/>
          <a:p>
            <a:r>
              <a:rPr lang="en-US" sz="3100" dirty="0" smtClean="0"/>
              <a:t>Overall course principles </a:t>
            </a:r>
            <a:r>
              <a:rPr lang="mr-IN" sz="3100" dirty="0" smtClean="0"/>
              <a:t>–</a:t>
            </a:r>
            <a:r>
              <a:rPr lang="en-US" sz="3100" dirty="0" smtClean="0"/>
              <a:t> Review slide</a:t>
            </a:r>
            <a:endParaRPr lang="en-US" sz="3100" dirty="0"/>
          </a:p>
        </p:txBody>
      </p:sp>
      <p:sp>
        <p:nvSpPr>
          <p:cNvPr id="3" name="Content Placeholder 2"/>
          <p:cNvSpPr>
            <a:spLocks noGrp="1"/>
          </p:cNvSpPr>
          <p:nvPr>
            <p:ph idx="1"/>
          </p:nvPr>
        </p:nvSpPr>
        <p:spPr>
          <a:xfrm>
            <a:off x="609599" y="1269460"/>
            <a:ext cx="10972800" cy="5054953"/>
          </a:xfrm>
        </p:spPr>
        <p:txBody>
          <a:bodyPr/>
          <a:lstStyle/>
          <a:p>
            <a:r>
              <a:rPr lang="mr-IN" dirty="0" smtClean="0"/>
              <a:t>…</a:t>
            </a:r>
            <a:r>
              <a:rPr lang="en-US" sz="2200" dirty="0" smtClean="0"/>
              <a:t>How </a:t>
            </a:r>
            <a:r>
              <a:rPr lang="en-US" sz="2200" dirty="0"/>
              <a:t>does ‘Cash’ </a:t>
            </a:r>
            <a:r>
              <a:rPr lang="en-US" sz="2200" dirty="0" smtClean="0"/>
              <a:t>then make </a:t>
            </a:r>
            <a:r>
              <a:rPr lang="en-US" sz="2200" dirty="0"/>
              <a:t>things different?</a:t>
            </a:r>
          </a:p>
          <a:p>
            <a:r>
              <a:rPr lang="en-US" sz="2200" dirty="0" smtClean="0"/>
              <a:t>Each session will cover:</a:t>
            </a:r>
          </a:p>
          <a:p>
            <a:pPr lvl="1"/>
            <a:r>
              <a:rPr lang="en-US" sz="2200" dirty="0" smtClean="0"/>
              <a:t>Review of the range of Shelter </a:t>
            </a:r>
            <a:r>
              <a:rPr lang="en-US" sz="2200" dirty="0" err="1" smtClean="0"/>
              <a:t>programme</a:t>
            </a:r>
            <a:r>
              <a:rPr lang="en-US" sz="2200" dirty="0" smtClean="0"/>
              <a:t> interventions</a:t>
            </a:r>
          </a:p>
          <a:p>
            <a:pPr lvl="1"/>
            <a:r>
              <a:rPr lang="en-US" sz="2200" dirty="0" smtClean="0"/>
              <a:t>When and how (and what) Cash and Markets can be included in the </a:t>
            </a:r>
            <a:r>
              <a:rPr lang="en-US" sz="2200" dirty="0" err="1"/>
              <a:t>programme</a:t>
            </a:r>
            <a:r>
              <a:rPr lang="en-US" sz="2200" dirty="0"/>
              <a:t> interventions </a:t>
            </a:r>
            <a:r>
              <a:rPr lang="en-US" sz="2200" dirty="0" smtClean="0"/>
              <a:t>mix</a:t>
            </a:r>
          </a:p>
          <a:p>
            <a:pPr lvl="2"/>
            <a:r>
              <a:rPr lang="en-US" sz="2200" dirty="0" smtClean="0"/>
              <a:t>(And </a:t>
            </a:r>
            <a:r>
              <a:rPr lang="mr-IN" sz="2200" dirty="0" smtClean="0"/>
              <a:t>–</a:t>
            </a:r>
            <a:r>
              <a:rPr lang="en-US" sz="2200" dirty="0" smtClean="0"/>
              <a:t> “If not Cash, then when?” discussions)</a:t>
            </a:r>
          </a:p>
          <a:p>
            <a:pPr lvl="1"/>
            <a:r>
              <a:rPr lang="en-US" sz="2200" dirty="0" smtClean="0"/>
              <a:t>How to </a:t>
            </a:r>
            <a:r>
              <a:rPr lang="en-US" sz="2200" i="1" dirty="0" smtClean="0"/>
              <a:t>coordinate</a:t>
            </a:r>
            <a:r>
              <a:rPr lang="en-US" sz="2200" dirty="0" smtClean="0"/>
              <a:t> </a:t>
            </a:r>
            <a:r>
              <a:rPr lang="en-US" sz="2200" i="1" dirty="0" smtClean="0"/>
              <a:t>internally</a:t>
            </a:r>
            <a:r>
              <a:rPr lang="en-US" sz="2200" dirty="0" smtClean="0"/>
              <a:t>, amongst the Shelter Cluster partners, to effectively support intervention strategies which integrate Cash considerations</a:t>
            </a:r>
          </a:p>
          <a:p>
            <a:pPr lvl="1"/>
            <a:r>
              <a:rPr lang="en-US" sz="2200" dirty="0" smtClean="0"/>
              <a:t>How to </a:t>
            </a:r>
            <a:r>
              <a:rPr lang="en-US" sz="2200" i="1" dirty="0" smtClean="0"/>
              <a:t>coordinate externally</a:t>
            </a:r>
            <a:r>
              <a:rPr lang="en-US" sz="2200" dirty="0" smtClean="0"/>
              <a:t> </a:t>
            </a:r>
            <a:r>
              <a:rPr lang="mr-IN" sz="2200" dirty="0" smtClean="0"/>
              <a:t>–</a:t>
            </a:r>
            <a:r>
              <a:rPr lang="en-US" sz="2200" dirty="0" smtClean="0"/>
              <a:t> with CWGs, other key Clusters, government counterparts and the donor community</a:t>
            </a:r>
            <a:r>
              <a:rPr lang="en-US" sz="2400" dirty="0"/>
              <a:t> </a:t>
            </a:r>
            <a:r>
              <a:rPr lang="en-US" sz="2400" dirty="0" err="1"/>
              <a:t>programme</a:t>
            </a:r>
            <a:r>
              <a:rPr lang="en-US" sz="2400" dirty="0"/>
              <a:t> </a:t>
            </a:r>
            <a:r>
              <a:rPr lang="en-US" sz="2400" dirty="0" smtClean="0"/>
              <a:t>interventions </a:t>
            </a:r>
            <a:r>
              <a:rPr lang="mr-IN" sz="2400" dirty="0" smtClean="0"/>
              <a:t>–</a:t>
            </a:r>
            <a:r>
              <a:rPr lang="en-US" sz="2400" dirty="0" smtClean="0"/>
              <a:t> to </a:t>
            </a:r>
            <a:r>
              <a:rPr lang="en-US" sz="2200" dirty="0"/>
              <a:t>effectively support intervention strategies which integrate Cash </a:t>
            </a:r>
            <a:r>
              <a:rPr lang="en-US" sz="2200" dirty="0" smtClean="0"/>
              <a:t>considerations</a:t>
            </a:r>
          </a:p>
          <a:p>
            <a:pPr lvl="1"/>
            <a:r>
              <a:rPr lang="en-US" sz="2200" dirty="0" smtClean="0"/>
              <a:t>What other Cash actors are doing, and how they are framing the discussions</a:t>
            </a:r>
            <a:endParaRPr lang="en-US" sz="2200" dirty="0"/>
          </a:p>
          <a:p>
            <a:pPr lvl="1"/>
            <a:endParaRPr lang="en-US" sz="2200" dirty="0" smtClean="0"/>
          </a:p>
          <a:p>
            <a:pPr lvl="1"/>
            <a:endParaRPr lang="en-US" dirty="0" smtClean="0"/>
          </a:p>
          <a:p>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4</a:t>
            </a:fld>
            <a:endParaRPr lang="en-GB"/>
          </a:p>
        </p:txBody>
      </p:sp>
    </p:spTree>
    <p:extLst>
      <p:ext uri="{BB962C8B-B14F-4D97-AF65-F5344CB8AC3E}">
        <p14:creationId xmlns:p14="http://schemas.microsoft.com/office/powerpoint/2010/main" val="11179014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 xmlns:a16="http://schemas.microsoft.com/office/drawing/2014/main" id="{02601E8C-8220-47FD-9315-665BA916C8F3}"/>
              </a:ext>
            </a:extLst>
          </p:cNvPr>
          <p:cNvSpPr/>
          <p:nvPr/>
        </p:nvSpPr>
        <p:spPr>
          <a:xfrm>
            <a:off x="1524000" y="6097466"/>
            <a:ext cx="9144000" cy="50995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sz="1662" dirty="0">
              <a:latin typeface="Gill Sans Infant Std"/>
              <a:cs typeface="Gill Sans Infant Std"/>
            </a:endParaRPr>
          </a:p>
        </p:txBody>
      </p:sp>
      <p:sp>
        <p:nvSpPr>
          <p:cNvPr id="96262" name="Title 1">
            <a:extLst>
              <a:ext uri="{FF2B5EF4-FFF2-40B4-BE49-F238E27FC236}">
                <a16:creationId xmlns="" xmlns:a16="http://schemas.microsoft.com/office/drawing/2014/main" id="{178D766D-C2FF-41C6-8408-5BDEC5617A4D}"/>
              </a:ext>
            </a:extLst>
          </p:cNvPr>
          <p:cNvSpPr>
            <a:spLocks noGrp="1"/>
          </p:cNvSpPr>
          <p:nvPr>
            <p:ph type="title"/>
          </p:nvPr>
        </p:nvSpPr>
        <p:spPr>
          <a:xfrm>
            <a:off x="1948961" y="517282"/>
            <a:ext cx="8282354" cy="467457"/>
          </a:xfrm>
        </p:spPr>
        <p:txBody>
          <a:bodyPr>
            <a:normAutofit fontScale="90000"/>
          </a:bodyPr>
          <a:lstStyle/>
          <a:p>
            <a:r>
              <a:rPr lang="en-GB" altLang="en-US" sz="2585">
                <a:latin typeface="Gill Sans Infant Std" panose="020B0502020104020203" pitchFamily="34" charset="0"/>
                <a:ea typeface="Gill Sans Infant Std" panose="020B0502020104020203" pitchFamily="34" charset="0"/>
                <a:cs typeface="Gill Sans Infant Std" panose="020B0502020104020203" pitchFamily="34" charset="0"/>
              </a:rPr>
              <a:t>Considerations for deciding the role to play</a:t>
            </a:r>
          </a:p>
        </p:txBody>
      </p:sp>
      <p:sp>
        <p:nvSpPr>
          <p:cNvPr id="96263" name="Rectangle 3">
            <a:extLst>
              <a:ext uri="{FF2B5EF4-FFF2-40B4-BE49-F238E27FC236}">
                <a16:creationId xmlns="" xmlns:a16="http://schemas.microsoft.com/office/drawing/2014/main" id="{C6673E2B-4982-4DC3-BBAE-2B6602412117}"/>
              </a:ext>
            </a:extLst>
          </p:cNvPr>
          <p:cNvSpPr>
            <a:spLocks noChangeArrowheads="1"/>
          </p:cNvSpPr>
          <p:nvPr/>
        </p:nvSpPr>
        <p:spPr bwMode="auto">
          <a:xfrm>
            <a:off x="1948963" y="1553308"/>
            <a:ext cx="8288215" cy="4681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b="1">
                <a:solidFill>
                  <a:schemeClr val="tx1"/>
                </a:solidFill>
                <a:latin typeface="Gill Sans MT" panose="020B0502020104020203" pitchFamily="34" charset="0"/>
                <a:cs typeface="Arial" panose="020B0604020202020204" pitchFamily="34" charset="0"/>
              </a:defRPr>
            </a:lvl1pPr>
            <a:lvl2pPr marL="742950" indent="-285750">
              <a:defRPr sz="1400" b="1">
                <a:solidFill>
                  <a:schemeClr val="tx1"/>
                </a:solidFill>
                <a:latin typeface="Gill Sans MT" panose="020B0502020104020203" pitchFamily="34" charset="0"/>
                <a:cs typeface="Arial" panose="020B0604020202020204" pitchFamily="34" charset="0"/>
              </a:defRPr>
            </a:lvl2pPr>
            <a:lvl3pPr marL="1143000" indent="-228600">
              <a:defRPr sz="1400" b="1">
                <a:solidFill>
                  <a:schemeClr val="tx1"/>
                </a:solidFill>
                <a:latin typeface="Gill Sans MT" panose="020B0502020104020203" pitchFamily="34" charset="0"/>
                <a:cs typeface="Arial" panose="020B0604020202020204" pitchFamily="34" charset="0"/>
              </a:defRPr>
            </a:lvl3pPr>
            <a:lvl4pPr marL="1600200" indent="-228600">
              <a:defRPr sz="1400" b="1">
                <a:solidFill>
                  <a:schemeClr val="tx1"/>
                </a:solidFill>
                <a:latin typeface="Gill Sans MT" panose="020B0502020104020203" pitchFamily="34" charset="0"/>
                <a:cs typeface="Arial" panose="020B0604020202020204" pitchFamily="34" charset="0"/>
              </a:defRPr>
            </a:lvl4pPr>
            <a:lvl5pPr marL="2057400" indent="-228600">
              <a:defRPr sz="1400" b="1">
                <a:solidFill>
                  <a:schemeClr val="tx1"/>
                </a:solidFill>
                <a:latin typeface="Gill Sans MT" panose="020B0502020104020203" pitchFamily="34" charset="0"/>
                <a:cs typeface="Arial" panose="020B0604020202020204" pitchFamily="34" charset="0"/>
              </a:defRPr>
            </a:lvl5pPr>
            <a:lvl6pPr marL="25146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6pPr>
            <a:lvl7pPr marL="29718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7pPr>
            <a:lvl8pPr marL="34290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8pPr>
            <a:lvl9pPr marL="38862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9pPr>
          </a:lstStyle>
          <a:p>
            <a:endParaRPr lang="en-GB" altLang="en-US" sz="1292"/>
          </a:p>
        </p:txBody>
      </p:sp>
      <p:sp>
        <p:nvSpPr>
          <p:cNvPr id="5" name="Freeform: Shape 4">
            <a:extLst>
              <a:ext uri="{FF2B5EF4-FFF2-40B4-BE49-F238E27FC236}">
                <a16:creationId xmlns="" xmlns:a16="http://schemas.microsoft.com/office/drawing/2014/main" id="{4D8D708F-53D3-42F1-9623-80777E7BE824}"/>
              </a:ext>
            </a:extLst>
          </p:cNvPr>
          <p:cNvSpPr/>
          <p:nvPr/>
        </p:nvSpPr>
        <p:spPr>
          <a:xfrm>
            <a:off x="383892" y="1575290"/>
            <a:ext cx="1717623" cy="2274815"/>
          </a:xfrm>
          <a:custGeom>
            <a:avLst/>
            <a:gdLst>
              <a:gd name="connsiteX0" fmla="*/ 0 w 1817629"/>
              <a:gd name="connsiteY0" fmla="*/ 0 h 1272340"/>
              <a:gd name="connsiteX1" fmla="*/ 1181459 w 1817629"/>
              <a:gd name="connsiteY1" fmla="*/ 0 h 1272340"/>
              <a:gd name="connsiteX2" fmla="*/ 1817629 w 1817629"/>
              <a:gd name="connsiteY2" fmla="*/ 636170 h 1272340"/>
              <a:gd name="connsiteX3" fmla="*/ 1181459 w 1817629"/>
              <a:gd name="connsiteY3" fmla="*/ 1272340 h 1272340"/>
              <a:gd name="connsiteX4" fmla="*/ 0 w 1817629"/>
              <a:gd name="connsiteY4" fmla="*/ 1272340 h 1272340"/>
              <a:gd name="connsiteX5" fmla="*/ 636170 w 1817629"/>
              <a:gd name="connsiteY5" fmla="*/ 636170 h 1272340"/>
              <a:gd name="connsiteX6" fmla="*/ 0 w 1817629"/>
              <a:gd name="connsiteY6" fmla="*/ 0 h 1272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7629" h="1272340">
                <a:moveTo>
                  <a:pt x="1817628" y="0"/>
                </a:moveTo>
                <a:lnTo>
                  <a:pt x="1817628" y="827021"/>
                </a:lnTo>
                <a:lnTo>
                  <a:pt x="908815" y="1272340"/>
                </a:lnTo>
                <a:lnTo>
                  <a:pt x="1" y="827021"/>
                </a:lnTo>
                <a:lnTo>
                  <a:pt x="1" y="0"/>
                </a:lnTo>
                <a:lnTo>
                  <a:pt x="908815" y="445319"/>
                </a:lnTo>
                <a:lnTo>
                  <a:pt x="1817628" y="0"/>
                </a:lnTo>
                <a:close/>
              </a:path>
            </a:pathLst>
          </a:custGeom>
          <a:solidFill>
            <a:srgbClr val="04314C"/>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lIns="9379" tIns="596612" rIns="9378" bIns="596613" spcCol="1270" anchor="ctr"/>
          <a:lstStyle/>
          <a:p>
            <a:pPr algn="ctr" defTabSz="656509">
              <a:lnSpc>
                <a:spcPct val="90000"/>
              </a:lnSpc>
              <a:spcAft>
                <a:spcPct val="35000"/>
              </a:spcAft>
              <a:defRPr/>
            </a:pPr>
            <a:r>
              <a:rPr lang="en-GB" sz="1477" dirty="0">
                <a:latin typeface="Gill Sans Infant Std" panose="020B0502020104020203" pitchFamily="34" charset="0"/>
              </a:rPr>
              <a:t>Member of the CWG</a:t>
            </a:r>
          </a:p>
        </p:txBody>
      </p:sp>
      <p:sp>
        <p:nvSpPr>
          <p:cNvPr id="6" name="Freeform: Shape 5">
            <a:extLst>
              <a:ext uri="{FF2B5EF4-FFF2-40B4-BE49-F238E27FC236}">
                <a16:creationId xmlns="" xmlns:a16="http://schemas.microsoft.com/office/drawing/2014/main" id="{CB24A269-AC39-44C5-803C-5129A62BDBEE}"/>
              </a:ext>
            </a:extLst>
          </p:cNvPr>
          <p:cNvSpPr/>
          <p:nvPr/>
        </p:nvSpPr>
        <p:spPr>
          <a:xfrm>
            <a:off x="2378935" y="1950763"/>
            <a:ext cx="8770327" cy="3774495"/>
          </a:xfrm>
          <a:custGeom>
            <a:avLst/>
            <a:gdLst>
              <a:gd name="connsiteX0" fmla="*/ 196914 w 1181459"/>
              <a:gd name="connsiteY0" fmla="*/ 0 h 7706558"/>
              <a:gd name="connsiteX1" fmla="*/ 984545 w 1181459"/>
              <a:gd name="connsiteY1" fmla="*/ 0 h 7706558"/>
              <a:gd name="connsiteX2" fmla="*/ 1181459 w 1181459"/>
              <a:gd name="connsiteY2" fmla="*/ 196914 h 7706558"/>
              <a:gd name="connsiteX3" fmla="*/ 1181459 w 1181459"/>
              <a:gd name="connsiteY3" fmla="*/ 7706558 h 7706558"/>
              <a:gd name="connsiteX4" fmla="*/ 1181459 w 1181459"/>
              <a:gd name="connsiteY4" fmla="*/ 7706558 h 7706558"/>
              <a:gd name="connsiteX5" fmla="*/ 0 w 1181459"/>
              <a:gd name="connsiteY5" fmla="*/ 7706558 h 7706558"/>
              <a:gd name="connsiteX6" fmla="*/ 0 w 1181459"/>
              <a:gd name="connsiteY6" fmla="*/ 7706558 h 7706558"/>
              <a:gd name="connsiteX7" fmla="*/ 0 w 1181459"/>
              <a:gd name="connsiteY7" fmla="*/ 196914 h 7706558"/>
              <a:gd name="connsiteX8" fmla="*/ 196914 w 1181459"/>
              <a:gd name="connsiteY8" fmla="*/ 0 h 7706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81459" h="7706558">
                <a:moveTo>
                  <a:pt x="1181459" y="1284456"/>
                </a:moveTo>
                <a:lnTo>
                  <a:pt x="1181459" y="6422102"/>
                </a:lnTo>
                <a:cubicBezTo>
                  <a:pt x="1181459" y="7131488"/>
                  <a:pt x="1167943" y="7706555"/>
                  <a:pt x="1151271" y="7706555"/>
                </a:cubicBezTo>
                <a:lnTo>
                  <a:pt x="0" y="7706555"/>
                </a:lnTo>
                <a:lnTo>
                  <a:pt x="0" y="7706555"/>
                </a:lnTo>
                <a:lnTo>
                  <a:pt x="0" y="3"/>
                </a:lnTo>
                <a:lnTo>
                  <a:pt x="0" y="3"/>
                </a:lnTo>
                <a:lnTo>
                  <a:pt x="1151271" y="3"/>
                </a:lnTo>
                <a:cubicBezTo>
                  <a:pt x="1167943" y="3"/>
                  <a:pt x="1181459" y="575070"/>
                  <a:pt x="1181459" y="1284456"/>
                </a:cubicBezTo>
                <a:close/>
              </a:path>
            </a:pathLst>
          </a:custGeom>
          <a:noFill/>
          <a:ln>
            <a:no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105040" tIns="62616" rIns="62616" bIns="62617" spcCol="1270" anchor="ctr"/>
          <a:lstStyle/>
          <a:p>
            <a:pPr marL="158265" lvl="1" indent="-158265" defTabSz="656509">
              <a:lnSpc>
                <a:spcPct val="90000"/>
              </a:lnSpc>
              <a:spcAft>
                <a:spcPct val="15000"/>
              </a:spcAft>
              <a:buFontTx/>
              <a:buChar char="•"/>
              <a:defRPr/>
            </a:pPr>
            <a:r>
              <a:rPr lang="en-GB" sz="2400" dirty="0">
                <a:latin typeface="Gill Sans Infant Std" panose="020B0502020104020203" pitchFamily="34" charset="0"/>
              </a:rPr>
              <a:t>Having the Shelter representative in the CWG is essential – not an </a:t>
            </a:r>
            <a:r>
              <a:rPr lang="en-GB" sz="2400" dirty="0" smtClean="0">
                <a:latin typeface="Gill Sans Infant Std" panose="020B0502020104020203" pitchFamily="34" charset="0"/>
              </a:rPr>
              <a:t>option</a:t>
            </a:r>
            <a:endParaRPr lang="en-GB" sz="2400" dirty="0">
              <a:latin typeface="Gill Sans Infant Std" panose="020B0502020104020203" pitchFamily="34" charset="0"/>
            </a:endParaRPr>
          </a:p>
          <a:p>
            <a:pPr marL="158265" lvl="1" indent="-158265" defTabSz="656509">
              <a:lnSpc>
                <a:spcPct val="90000"/>
              </a:lnSpc>
              <a:spcAft>
                <a:spcPct val="15000"/>
              </a:spcAft>
              <a:buFontTx/>
              <a:buChar char="•"/>
              <a:defRPr/>
            </a:pPr>
            <a:r>
              <a:rPr lang="en-GB" sz="2400" dirty="0">
                <a:latin typeface="Gill Sans Infant Std" panose="020B0502020104020203" pitchFamily="34" charset="0"/>
              </a:rPr>
              <a:t>Appoint a CVA focal point within the cluster + an alternate</a:t>
            </a:r>
          </a:p>
          <a:p>
            <a:pPr marL="158265" lvl="1" indent="-158265" defTabSz="656509">
              <a:lnSpc>
                <a:spcPct val="90000"/>
              </a:lnSpc>
              <a:spcAft>
                <a:spcPct val="15000"/>
              </a:spcAft>
              <a:buFontTx/>
              <a:buChar char="•"/>
              <a:defRPr/>
            </a:pPr>
            <a:r>
              <a:rPr lang="en-GB" sz="2400" dirty="0">
                <a:latin typeface="Gill Sans Infant Std" panose="020B0502020104020203" pitchFamily="34" charset="0"/>
              </a:rPr>
              <a:t>FP to commit to attend meetings regularly, and brief Shelter cluster</a:t>
            </a:r>
          </a:p>
          <a:p>
            <a:pPr marL="158265" lvl="1" indent="-158265" defTabSz="656509">
              <a:lnSpc>
                <a:spcPct val="90000"/>
              </a:lnSpc>
              <a:spcAft>
                <a:spcPct val="15000"/>
              </a:spcAft>
              <a:buFontTx/>
              <a:buChar char="•"/>
              <a:defRPr/>
            </a:pPr>
            <a:r>
              <a:rPr lang="en-GB" sz="2400" dirty="0">
                <a:latin typeface="Gill Sans Infant Std" panose="020B0502020104020203" pitchFamily="34" charset="0"/>
              </a:rPr>
              <a:t>In crisis-prone country, continue attending CWG also after CTP programmes closure</a:t>
            </a:r>
          </a:p>
        </p:txBody>
      </p:sp>
    </p:spTree>
    <p:extLst>
      <p:ext uri="{BB962C8B-B14F-4D97-AF65-F5344CB8AC3E}">
        <p14:creationId xmlns:p14="http://schemas.microsoft.com/office/powerpoint/2010/main" val="104670895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 xmlns:a16="http://schemas.microsoft.com/office/drawing/2014/main" id="{02601E8C-8220-47FD-9315-665BA916C8F3}"/>
              </a:ext>
            </a:extLst>
          </p:cNvPr>
          <p:cNvSpPr/>
          <p:nvPr/>
        </p:nvSpPr>
        <p:spPr>
          <a:xfrm>
            <a:off x="1524000" y="6097466"/>
            <a:ext cx="9144000" cy="50995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sz="1662" dirty="0">
              <a:latin typeface="Gill Sans Infant Std"/>
              <a:cs typeface="Gill Sans Infant Std"/>
            </a:endParaRPr>
          </a:p>
        </p:txBody>
      </p:sp>
      <p:sp>
        <p:nvSpPr>
          <p:cNvPr id="96262" name="Title 1">
            <a:extLst>
              <a:ext uri="{FF2B5EF4-FFF2-40B4-BE49-F238E27FC236}">
                <a16:creationId xmlns="" xmlns:a16="http://schemas.microsoft.com/office/drawing/2014/main" id="{178D766D-C2FF-41C6-8408-5BDEC5617A4D}"/>
              </a:ext>
            </a:extLst>
          </p:cNvPr>
          <p:cNvSpPr>
            <a:spLocks noGrp="1"/>
          </p:cNvSpPr>
          <p:nvPr>
            <p:ph type="title"/>
          </p:nvPr>
        </p:nvSpPr>
        <p:spPr>
          <a:xfrm>
            <a:off x="1948961" y="517282"/>
            <a:ext cx="8282354" cy="467457"/>
          </a:xfrm>
        </p:spPr>
        <p:txBody>
          <a:bodyPr>
            <a:normAutofit fontScale="90000"/>
          </a:bodyPr>
          <a:lstStyle/>
          <a:p>
            <a:r>
              <a:rPr lang="en-GB" altLang="en-US" sz="2585">
                <a:latin typeface="Gill Sans Infant Std" panose="020B0502020104020203" pitchFamily="34" charset="0"/>
                <a:ea typeface="Gill Sans Infant Std" panose="020B0502020104020203" pitchFamily="34" charset="0"/>
                <a:cs typeface="Gill Sans Infant Std" panose="020B0502020104020203" pitchFamily="34" charset="0"/>
              </a:rPr>
              <a:t>Considerations for deciding the role to play</a:t>
            </a:r>
          </a:p>
        </p:txBody>
      </p:sp>
      <p:sp>
        <p:nvSpPr>
          <p:cNvPr id="96263" name="Rectangle 3">
            <a:extLst>
              <a:ext uri="{FF2B5EF4-FFF2-40B4-BE49-F238E27FC236}">
                <a16:creationId xmlns="" xmlns:a16="http://schemas.microsoft.com/office/drawing/2014/main" id="{C6673E2B-4982-4DC3-BBAE-2B6602412117}"/>
              </a:ext>
            </a:extLst>
          </p:cNvPr>
          <p:cNvSpPr>
            <a:spLocks noChangeArrowheads="1"/>
          </p:cNvSpPr>
          <p:nvPr/>
        </p:nvSpPr>
        <p:spPr bwMode="auto">
          <a:xfrm>
            <a:off x="1948963" y="1553308"/>
            <a:ext cx="8288215" cy="4681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b="1">
                <a:solidFill>
                  <a:schemeClr val="tx1"/>
                </a:solidFill>
                <a:latin typeface="Gill Sans MT" panose="020B0502020104020203" pitchFamily="34" charset="0"/>
                <a:cs typeface="Arial" panose="020B0604020202020204" pitchFamily="34" charset="0"/>
              </a:defRPr>
            </a:lvl1pPr>
            <a:lvl2pPr marL="742950" indent="-285750">
              <a:defRPr sz="1400" b="1">
                <a:solidFill>
                  <a:schemeClr val="tx1"/>
                </a:solidFill>
                <a:latin typeface="Gill Sans MT" panose="020B0502020104020203" pitchFamily="34" charset="0"/>
                <a:cs typeface="Arial" panose="020B0604020202020204" pitchFamily="34" charset="0"/>
              </a:defRPr>
            </a:lvl2pPr>
            <a:lvl3pPr marL="1143000" indent="-228600">
              <a:defRPr sz="1400" b="1">
                <a:solidFill>
                  <a:schemeClr val="tx1"/>
                </a:solidFill>
                <a:latin typeface="Gill Sans MT" panose="020B0502020104020203" pitchFamily="34" charset="0"/>
                <a:cs typeface="Arial" panose="020B0604020202020204" pitchFamily="34" charset="0"/>
              </a:defRPr>
            </a:lvl3pPr>
            <a:lvl4pPr marL="1600200" indent="-228600">
              <a:defRPr sz="1400" b="1">
                <a:solidFill>
                  <a:schemeClr val="tx1"/>
                </a:solidFill>
                <a:latin typeface="Gill Sans MT" panose="020B0502020104020203" pitchFamily="34" charset="0"/>
                <a:cs typeface="Arial" panose="020B0604020202020204" pitchFamily="34" charset="0"/>
              </a:defRPr>
            </a:lvl4pPr>
            <a:lvl5pPr marL="2057400" indent="-228600">
              <a:defRPr sz="1400" b="1">
                <a:solidFill>
                  <a:schemeClr val="tx1"/>
                </a:solidFill>
                <a:latin typeface="Gill Sans MT" panose="020B0502020104020203" pitchFamily="34" charset="0"/>
                <a:cs typeface="Arial" panose="020B0604020202020204" pitchFamily="34" charset="0"/>
              </a:defRPr>
            </a:lvl5pPr>
            <a:lvl6pPr marL="25146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6pPr>
            <a:lvl7pPr marL="29718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7pPr>
            <a:lvl8pPr marL="34290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8pPr>
            <a:lvl9pPr marL="38862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9pPr>
          </a:lstStyle>
          <a:p>
            <a:endParaRPr lang="en-GB" altLang="en-US" sz="1292"/>
          </a:p>
        </p:txBody>
      </p:sp>
      <p:sp>
        <p:nvSpPr>
          <p:cNvPr id="7" name="Freeform: Shape 6">
            <a:extLst>
              <a:ext uri="{FF2B5EF4-FFF2-40B4-BE49-F238E27FC236}">
                <a16:creationId xmlns="" xmlns:a16="http://schemas.microsoft.com/office/drawing/2014/main" id="{BB4EA399-6EE9-4556-B9A8-30FFC60468AD}"/>
              </a:ext>
            </a:extLst>
          </p:cNvPr>
          <p:cNvSpPr/>
          <p:nvPr/>
        </p:nvSpPr>
        <p:spPr>
          <a:xfrm>
            <a:off x="344366" y="1645857"/>
            <a:ext cx="2045907" cy="2444880"/>
          </a:xfrm>
          <a:custGeom>
            <a:avLst/>
            <a:gdLst>
              <a:gd name="connsiteX0" fmla="*/ 0 w 1817629"/>
              <a:gd name="connsiteY0" fmla="*/ 0 h 1272340"/>
              <a:gd name="connsiteX1" fmla="*/ 1181459 w 1817629"/>
              <a:gd name="connsiteY1" fmla="*/ 0 h 1272340"/>
              <a:gd name="connsiteX2" fmla="*/ 1817629 w 1817629"/>
              <a:gd name="connsiteY2" fmla="*/ 636170 h 1272340"/>
              <a:gd name="connsiteX3" fmla="*/ 1181459 w 1817629"/>
              <a:gd name="connsiteY3" fmla="*/ 1272340 h 1272340"/>
              <a:gd name="connsiteX4" fmla="*/ 0 w 1817629"/>
              <a:gd name="connsiteY4" fmla="*/ 1272340 h 1272340"/>
              <a:gd name="connsiteX5" fmla="*/ 636170 w 1817629"/>
              <a:gd name="connsiteY5" fmla="*/ 636170 h 1272340"/>
              <a:gd name="connsiteX6" fmla="*/ 0 w 1817629"/>
              <a:gd name="connsiteY6" fmla="*/ 0 h 1272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7629" h="1272340">
                <a:moveTo>
                  <a:pt x="1817628" y="0"/>
                </a:moveTo>
                <a:lnTo>
                  <a:pt x="1817628" y="827021"/>
                </a:lnTo>
                <a:lnTo>
                  <a:pt x="908815" y="1272340"/>
                </a:lnTo>
                <a:lnTo>
                  <a:pt x="1" y="827021"/>
                </a:lnTo>
                <a:lnTo>
                  <a:pt x="1" y="0"/>
                </a:lnTo>
                <a:lnTo>
                  <a:pt x="908815" y="445319"/>
                </a:lnTo>
                <a:lnTo>
                  <a:pt x="1817628" y="0"/>
                </a:lnTo>
                <a:close/>
              </a:path>
            </a:pathLst>
          </a:custGeom>
          <a:solidFill>
            <a:srgbClr val="04314C"/>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lIns="9379" tIns="596612" rIns="9378" bIns="596613" spcCol="1270" anchor="ctr"/>
          <a:lstStyle/>
          <a:p>
            <a:pPr algn="ctr" defTabSz="656509">
              <a:lnSpc>
                <a:spcPct val="90000"/>
              </a:lnSpc>
              <a:spcAft>
                <a:spcPct val="35000"/>
              </a:spcAft>
              <a:defRPr/>
            </a:pPr>
            <a:r>
              <a:rPr lang="en-GB" sz="1477" dirty="0">
                <a:latin typeface="Gill Sans Infant Std" panose="020B0502020104020203" pitchFamily="34" charset="0"/>
              </a:rPr>
              <a:t>Lead / member of a task team</a:t>
            </a:r>
          </a:p>
        </p:txBody>
      </p:sp>
      <p:sp>
        <p:nvSpPr>
          <p:cNvPr id="8" name="Freeform: Shape 7">
            <a:extLst>
              <a:ext uri="{FF2B5EF4-FFF2-40B4-BE49-F238E27FC236}">
                <a16:creationId xmlns="" xmlns:a16="http://schemas.microsoft.com/office/drawing/2014/main" id="{CEF2FA6A-B22B-4032-8D78-D019F5DEB031}"/>
              </a:ext>
            </a:extLst>
          </p:cNvPr>
          <p:cNvSpPr/>
          <p:nvPr/>
        </p:nvSpPr>
        <p:spPr>
          <a:xfrm>
            <a:off x="2756504" y="2580685"/>
            <a:ext cx="8521096" cy="3144573"/>
          </a:xfrm>
          <a:custGeom>
            <a:avLst/>
            <a:gdLst>
              <a:gd name="connsiteX0" fmla="*/ 196914 w 1181459"/>
              <a:gd name="connsiteY0" fmla="*/ 0 h 7706558"/>
              <a:gd name="connsiteX1" fmla="*/ 984545 w 1181459"/>
              <a:gd name="connsiteY1" fmla="*/ 0 h 7706558"/>
              <a:gd name="connsiteX2" fmla="*/ 1181459 w 1181459"/>
              <a:gd name="connsiteY2" fmla="*/ 196914 h 7706558"/>
              <a:gd name="connsiteX3" fmla="*/ 1181459 w 1181459"/>
              <a:gd name="connsiteY3" fmla="*/ 7706558 h 7706558"/>
              <a:gd name="connsiteX4" fmla="*/ 1181459 w 1181459"/>
              <a:gd name="connsiteY4" fmla="*/ 7706558 h 7706558"/>
              <a:gd name="connsiteX5" fmla="*/ 0 w 1181459"/>
              <a:gd name="connsiteY5" fmla="*/ 7706558 h 7706558"/>
              <a:gd name="connsiteX6" fmla="*/ 0 w 1181459"/>
              <a:gd name="connsiteY6" fmla="*/ 7706558 h 7706558"/>
              <a:gd name="connsiteX7" fmla="*/ 0 w 1181459"/>
              <a:gd name="connsiteY7" fmla="*/ 196914 h 7706558"/>
              <a:gd name="connsiteX8" fmla="*/ 196914 w 1181459"/>
              <a:gd name="connsiteY8" fmla="*/ 0 h 7706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81459" h="7706558">
                <a:moveTo>
                  <a:pt x="1181459" y="1284456"/>
                </a:moveTo>
                <a:lnTo>
                  <a:pt x="1181459" y="6422102"/>
                </a:lnTo>
                <a:cubicBezTo>
                  <a:pt x="1181459" y="7131488"/>
                  <a:pt x="1167943" y="7706555"/>
                  <a:pt x="1151271" y="7706555"/>
                </a:cubicBezTo>
                <a:lnTo>
                  <a:pt x="0" y="7706555"/>
                </a:lnTo>
                <a:lnTo>
                  <a:pt x="0" y="7706555"/>
                </a:lnTo>
                <a:lnTo>
                  <a:pt x="0" y="3"/>
                </a:lnTo>
                <a:lnTo>
                  <a:pt x="0" y="3"/>
                </a:lnTo>
                <a:lnTo>
                  <a:pt x="1151271" y="3"/>
                </a:lnTo>
                <a:cubicBezTo>
                  <a:pt x="1167943" y="3"/>
                  <a:pt x="1181459" y="575070"/>
                  <a:pt x="1181459" y="1284456"/>
                </a:cubicBezTo>
                <a:close/>
              </a:path>
            </a:pathLst>
          </a:custGeom>
          <a:noFill/>
          <a:ln>
            <a:no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105040" tIns="62616" rIns="62616" bIns="62617" spcCol="1270" anchor="ctr"/>
          <a:lstStyle/>
          <a:p>
            <a:pPr marL="158265" lvl="1" indent="-158265" defTabSz="656509">
              <a:lnSpc>
                <a:spcPct val="90000"/>
              </a:lnSpc>
              <a:spcAft>
                <a:spcPct val="15000"/>
              </a:spcAft>
              <a:buFontTx/>
              <a:buChar char="•"/>
              <a:defRPr/>
            </a:pPr>
            <a:r>
              <a:rPr lang="en-GB" sz="2400" dirty="0">
                <a:latin typeface="Gill Sans Infant Std" panose="020B0502020104020203" pitchFamily="34" charset="0"/>
              </a:rPr>
              <a:t>Not necessary to be a cash expert, e.g. when task team focuses on MEAL standards</a:t>
            </a:r>
          </a:p>
          <a:p>
            <a:pPr marL="158265" lvl="1" indent="-158265" defTabSz="656509">
              <a:lnSpc>
                <a:spcPct val="90000"/>
              </a:lnSpc>
              <a:spcAft>
                <a:spcPct val="15000"/>
              </a:spcAft>
              <a:buFontTx/>
              <a:buChar char="•"/>
              <a:defRPr/>
            </a:pPr>
            <a:r>
              <a:rPr lang="en-GB" sz="2400" dirty="0">
                <a:latin typeface="Gill Sans Infant Std" panose="020B0502020104020203" pitchFamily="34" charset="0"/>
              </a:rPr>
              <a:t>Is there a specific function of the CVA cycle that is particularly critical to the Shelter cluster and that the cluster wants to influence others on? (MEAL, MEB, market monitoring)</a:t>
            </a:r>
          </a:p>
          <a:p>
            <a:pPr marL="158265" lvl="1" indent="-158265" defTabSz="656509">
              <a:lnSpc>
                <a:spcPct val="90000"/>
              </a:lnSpc>
              <a:spcAft>
                <a:spcPct val="15000"/>
              </a:spcAft>
              <a:buFontTx/>
              <a:buChar char="•"/>
              <a:defRPr/>
            </a:pPr>
            <a:r>
              <a:rPr lang="en-GB" sz="2400" dirty="0">
                <a:latin typeface="Gill Sans Infant Std" panose="020B0502020104020203" pitchFamily="34" charset="0"/>
              </a:rPr>
              <a:t>Does the Shelter cluster have an expert who could engage?</a:t>
            </a:r>
          </a:p>
        </p:txBody>
      </p:sp>
    </p:spTree>
    <p:extLst>
      <p:ext uri="{BB962C8B-B14F-4D97-AF65-F5344CB8AC3E}">
        <p14:creationId xmlns:p14="http://schemas.microsoft.com/office/powerpoint/2010/main" val="202466230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 xmlns:a16="http://schemas.microsoft.com/office/drawing/2014/main" id="{02601E8C-8220-47FD-9315-665BA916C8F3}"/>
              </a:ext>
            </a:extLst>
          </p:cNvPr>
          <p:cNvSpPr/>
          <p:nvPr/>
        </p:nvSpPr>
        <p:spPr>
          <a:xfrm>
            <a:off x="1524000" y="6097466"/>
            <a:ext cx="9144000" cy="50995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sz="1662" dirty="0">
              <a:latin typeface="Gill Sans Infant Std"/>
              <a:cs typeface="Gill Sans Infant Std"/>
            </a:endParaRPr>
          </a:p>
        </p:txBody>
      </p:sp>
      <p:sp>
        <p:nvSpPr>
          <p:cNvPr id="96262" name="Title 1">
            <a:extLst>
              <a:ext uri="{FF2B5EF4-FFF2-40B4-BE49-F238E27FC236}">
                <a16:creationId xmlns="" xmlns:a16="http://schemas.microsoft.com/office/drawing/2014/main" id="{178D766D-C2FF-41C6-8408-5BDEC5617A4D}"/>
              </a:ext>
            </a:extLst>
          </p:cNvPr>
          <p:cNvSpPr>
            <a:spLocks noGrp="1"/>
          </p:cNvSpPr>
          <p:nvPr>
            <p:ph type="title"/>
          </p:nvPr>
        </p:nvSpPr>
        <p:spPr>
          <a:xfrm>
            <a:off x="1948961" y="517282"/>
            <a:ext cx="8282354" cy="467457"/>
          </a:xfrm>
        </p:spPr>
        <p:txBody>
          <a:bodyPr>
            <a:normAutofit fontScale="90000"/>
          </a:bodyPr>
          <a:lstStyle/>
          <a:p>
            <a:r>
              <a:rPr lang="en-GB" altLang="en-US" sz="2585">
                <a:latin typeface="Gill Sans Infant Std" panose="020B0502020104020203" pitchFamily="34" charset="0"/>
                <a:ea typeface="Gill Sans Infant Std" panose="020B0502020104020203" pitchFamily="34" charset="0"/>
                <a:cs typeface="Gill Sans Infant Std" panose="020B0502020104020203" pitchFamily="34" charset="0"/>
              </a:rPr>
              <a:t>Considerations for deciding the role to play</a:t>
            </a:r>
          </a:p>
        </p:txBody>
      </p:sp>
      <p:sp>
        <p:nvSpPr>
          <p:cNvPr id="96263" name="Rectangle 3">
            <a:extLst>
              <a:ext uri="{FF2B5EF4-FFF2-40B4-BE49-F238E27FC236}">
                <a16:creationId xmlns="" xmlns:a16="http://schemas.microsoft.com/office/drawing/2014/main" id="{C6673E2B-4982-4DC3-BBAE-2B6602412117}"/>
              </a:ext>
            </a:extLst>
          </p:cNvPr>
          <p:cNvSpPr>
            <a:spLocks noChangeArrowheads="1"/>
          </p:cNvSpPr>
          <p:nvPr/>
        </p:nvSpPr>
        <p:spPr bwMode="auto">
          <a:xfrm>
            <a:off x="1948963" y="1553308"/>
            <a:ext cx="8288215" cy="4681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b="1">
                <a:solidFill>
                  <a:schemeClr val="tx1"/>
                </a:solidFill>
                <a:latin typeface="Gill Sans MT" panose="020B0502020104020203" pitchFamily="34" charset="0"/>
                <a:cs typeface="Arial" panose="020B0604020202020204" pitchFamily="34" charset="0"/>
              </a:defRPr>
            </a:lvl1pPr>
            <a:lvl2pPr marL="742950" indent="-285750">
              <a:defRPr sz="1400" b="1">
                <a:solidFill>
                  <a:schemeClr val="tx1"/>
                </a:solidFill>
                <a:latin typeface="Gill Sans MT" panose="020B0502020104020203" pitchFamily="34" charset="0"/>
                <a:cs typeface="Arial" panose="020B0604020202020204" pitchFamily="34" charset="0"/>
              </a:defRPr>
            </a:lvl2pPr>
            <a:lvl3pPr marL="1143000" indent="-228600">
              <a:defRPr sz="1400" b="1">
                <a:solidFill>
                  <a:schemeClr val="tx1"/>
                </a:solidFill>
                <a:latin typeface="Gill Sans MT" panose="020B0502020104020203" pitchFamily="34" charset="0"/>
                <a:cs typeface="Arial" panose="020B0604020202020204" pitchFamily="34" charset="0"/>
              </a:defRPr>
            </a:lvl3pPr>
            <a:lvl4pPr marL="1600200" indent="-228600">
              <a:defRPr sz="1400" b="1">
                <a:solidFill>
                  <a:schemeClr val="tx1"/>
                </a:solidFill>
                <a:latin typeface="Gill Sans MT" panose="020B0502020104020203" pitchFamily="34" charset="0"/>
                <a:cs typeface="Arial" panose="020B0604020202020204" pitchFamily="34" charset="0"/>
              </a:defRPr>
            </a:lvl4pPr>
            <a:lvl5pPr marL="2057400" indent="-228600">
              <a:defRPr sz="1400" b="1">
                <a:solidFill>
                  <a:schemeClr val="tx1"/>
                </a:solidFill>
                <a:latin typeface="Gill Sans MT" panose="020B0502020104020203" pitchFamily="34" charset="0"/>
                <a:cs typeface="Arial" panose="020B0604020202020204" pitchFamily="34" charset="0"/>
              </a:defRPr>
            </a:lvl5pPr>
            <a:lvl6pPr marL="25146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6pPr>
            <a:lvl7pPr marL="29718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7pPr>
            <a:lvl8pPr marL="34290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8pPr>
            <a:lvl9pPr marL="3886200" indent="-2286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9pPr>
          </a:lstStyle>
          <a:p>
            <a:endParaRPr lang="en-GB" altLang="en-US" sz="1292"/>
          </a:p>
        </p:txBody>
      </p:sp>
      <p:sp>
        <p:nvSpPr>
          <p:cNvPr id="9" name="Freeform: Shape 8">
            <a:extLst>
              <a:ext uri="{FF2B5EF4-FFF2-40B4-BE49-F238E27FC236}">
                <a16:creationId xmlns="" xmlns:a16="http://schemas.microsoft.com/office/drawing/2014/main" id="{91463D31-087B-4079-9080-266B44407FED}"/>
              </a:ext>
            </a:extLst>
          </p:cNvPr>
          <p:cNvSpPr/>
          <p:nvPr/>
        </p:nvSpPr>
        <p:spPr>
          <a:xfrm>
            <a:off x="344366" y="1553308"/>
            <a:ext cx="2094033" cy="2425134"/>
          </a:xfrm>
          <a:custGeom>
            <a:avLst/>
            <a:gdLst>
              <a:gd name="connsiteX0" fmla="*/ 0 w 1817629"/>
              <a:gd name="connsiteY0" fmla="*/ 0 h 1272340"/>
              <a:gd name="connsiteX1" fmla="*/ 1181459 w 1817629"/>
              <a:gd name="connsiteY1" fmla="*/ 0 h 1272340"/>
              <a:gd name="connsiteX2" fmla="*/ 1817629 w 1817629"/>
              <a:gd name="connsiteY2" fmla="*/ 636170 h 1272340"/>
              <a:gd name="connsiteX3" fmla="*/ 1181459 w 1817629"/>
              <a:gd name="connsiteY3" fmla="*/ 1272340 h 1272340"/>
              <a:gd name="connsiteX4" fmla="*/ 0 w 1817629"/>
              <a:gd name="connsiteY4" fmla="*/ 1272340 h 1272340"/>
              <a:gd name="connsiteX5" fmla="*/ 636170 w 1817629"/>
              <a:gd name="connsiteY5" fmla="*/ 636170 h 1272340"/>
              <a:gd name="connsiteX6" fmla="*/ 0 w 1817629"/>
              <a:gd name="connsiteY6" fmla="*/ 0 h 1272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7629" h="1272340">
                <a:moveTo>
                  <a:pt x="1817628" y="0"/>
                </a:moveTo>
                <a:lnTo>
                  <a:pt x="1817628" y="827021"/>
                </a:lnTo>
                <a:lnTo>
                  <a:pt x="908815" y="1272340"/>
                </a:lnTo>
                <a:lnTo>
                  <a:pt x="1" y="827021"/>
                </a:lnTo>
                <a:lnTo>
                  <a:pt x="1" y="0"/>
                </a:lnTo>
                <a:lnTo>
                  <a:pt x="908815" y="445319"/>
                </a:lnTo>
                <a:lnTo>
                  <a:pt x="1817628" y="0"/>
                </a:lnTo>
                <a:close/>
              </a:path>
            </a:pathLst>
          </a:custGeom>
          <a:solidFill>
            <a:srgbClr val="04314C"/>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lIns="9379" tIns="596612" rIns="9378" bIns="596613" spcCol="1270" anchor="ctr"/>
          <a:lstStyle/>
          <a:p>
            <a:pPr algn="ctr" defTabSz="656509">
              <a:lnSpc>
                <a:spcPct val="90000"/>
              </a:lnSpc>
              <a:spcAft>
                <a:spcPct val="35000"/>
              </a:spcAft>
              <a:defRPr/>
            </a:pPr>
            <a:r>
              <a:rPr lang="en-GB" sz="1477" dirty="0">
                <a:latin typeface="Gill Sans Infant Std" panose="020B0502020104020203" pitchFamily="34" charset="0"/>
              </a:rPr>
              <a:t>Technical chair of CWG</a:t>
            </a:r>
          </a:p>
        </p:txBody>
      </p:sp>
      <p:sp>
        <p:nvSpPr>
          <p:cNvPr id="10" name="Freeform: Shape 9">
            <a:extLst>
              <a:ext uri="{FF2B5EF4-FFF2-40B4-BE49-F238E27FC236}">
                <a16:creationId xmlns="" xmlns:a16="http://schemas.microsoft.com/office/drawing/2014/main" id="{59015036-E262-4243-9C5A-F4EF2B0F05BE}"/>
              </a:ext>
            </a:extLst>
          </p:cNvPr>
          <p:cNvSpPr/>
          <p:nvPr/>
        </p:nvSpPr>
        <p:spPr>
          <a:xfrm>
            <a:off x="2780567" y="2502878"/>
            <a:ext cx="8898086" cy="3222379"/>
          </a:xfrm>
          <a:custGeom>
            <a:avLst/>
            <a:gdLst>
              <a:gd name="connsiteX0" fmla="*/ 196914 w 1181459"/>
              <a:gd name="connsiteY0" fmla="*/ 0 h 7706558"/>
              <a:gd name="connsiteX1" fmla="*/ 984545 w 1181459"/>
              <a:gd name="connsiteY1" fmla="*/ 0 h 7706558"/>
              <a:gd name="connsiteX2" fmla="*/ 1181459 w 1181459"/>
              <a:gd name="connsiteY2" fmla="*/ 196914 h 7706558"/>
              <a:gd name="connsiteX3" fmla="*/ 1181459 w 1181459"/>
              <a:gd name="connsiteY3" fmla="*/ 7706558 h 7706558"/>
              <a:gd name="connsiteX4" fmla="*/ 1181459 w 1181459"/>
              <a:gd name="connsiteY4" fmla="*/ 7706558 h 7706558"/>
              <a:gd name="connsiteX5" fmla="*/ 0 w 1181459"/>
              <a:gd name="connsiteY5" fmla="*/ 7706558 h 7706558"/>
              <a:gd name="connsiteX6" fmla="*/ 0 w 1181459"/>
              <a:gd name="connsiteY6" fmla="*/ 7706558 h 7706558"/>
              <a:gd name="connsiteX7" fmla="*/ 0 w 1181459"/>
              <a:gd name="connsiteY7" fmla="*/ 196914 h 7706558"/>
              <a:gd name="connsiteX8" fmla="*/ 196914 w 1181459"/>
              <a:gd name="connsiteY8" fmla="*/ 0 h 7706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81459" h="7706558">
                <a:moveTo>
                  <a:pt x="1181459" y="1284456"/>
                </a:moveTo>
                <a:lnTo>
                  <a:pt x="1181459" y="6422102"/>
                </a:lnTo>
                <a:cubicBezTo>
                  <a:pt x="1181459" y="7131488"/>
                  <a:pt x="1167943" y="7706555"/>
                  <a:pt x="1151271" y="7706555"/>
                </a:cubicBezTo>
                <a:lnTo>
                  <a:pt x="0" y="7706555"/>
                </a:lnTo>
                <a:lnTo>
                  <a:pt x="0" y="7706555"/>
                </a:lnTo>
                <a:lnTo>
                  <a:pt x="0" y="3"/>
                </a:lnTo>
                <a:lnTo>
                  <a:pt x="0" y="3"/>
                </a:lnTo>
                <a:lnTo>
                  <a:pt x="1151271" y="3"/>
                </a:lnTo>
                <a:cubicBezTo>
                  <a:pt x="1167943" y="3"/>
                  <a:pt x="1181459" y="575070"/>
                  <a:pt x="1181459" y="1284456"/>
                </a:cubicBezTo>
                <a:close/>
              </a:path>
            </a:pathLst>
          </a:custGeom>
          <a:noFill/>
          <a:ln>
            <a:noFill/>
            <a:prstDash val="solid"/>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105040" tIns="62616" rIns="62616" bIns="62617" spcCol="1270" anchor="ctr"/>
          <a:lstStyle/>
          <a:p>
            <a:pPr marL="158265" lvl="1" indent="-158265" defTabSz="656509">
              <a:lnSpc>
                <a:spcPct val="90000"/>
              </a:lnSpc>
              <a:spcAft>
                <a:spcPct val="15000"/>
              </a:spcAft>
              <a:buFontTx/>
              <a:buChar char="•"/>
              <a:defRPr/>
            </a:pPr>
            <a:r>
              <a:rPr lang="en-GB" altLang="en-US" sz="2400" dirty="0">
                <a:solidFill>
                  <a:schemeClr val="tx1"/>
                </a:solidFill>
                <a:latin typeface="Gill Sans Infant Std" panose="020B0502020104020203" pitchFamily="34" charset="0"/>
                <a:ea typeface="Gill Sans Infant Std" panose="020B0502020104020203" pitchFamily="34" charset="0"/>
                <a:cs typeface="Gill Sans Infant Std" panose="020B0502020104020203" pitchFamily="34" charset="0"/>
              </a:rPr>
              <a:t>Is CVA in the emergency response nascent or at its mature stage?</a:t>
            </a:r>
            <a:endParaRPr lang="en-GB" sz="2400" dirty="0">
              <a:latin typeface="Gill Sans Infant Std" panose="020B0502020104020203" pitchFamily="34" charset="0"/>
            </a:endParaRPr>
          </a:p>
          <a:p>
            <a:pPr marL="158265" lvl="1" indent="-158265" defTabSz="656509">
              <a:lnSpc>
                <a:spcPct val="90000"/>
              </a:lnSpc>
              <a:spcAft>
                <a:spcPct val="15000"/>
              </a:spcAft>
              <a:buFontTx/>
              <a:buChar char="•"/>
              <a:defRPr/>
            </a:pPr>
            <a:r>
              <a:rPr lang="en-GB" sz="2400" dirty="0">
                <a:latin typeface="Gill Sans Infant Std" panose="020B0502020104020203" pitchFamily="34" charset="0"/>
              </a:rPr>
              <a:t>Is there funding for dedicated staff?</a:t>
            </a:r>
          </a:p>
          <a:p>
            <a:pPr marL="158265" lvl="1" indent="-158265" defTabSz="656509">
              <a:lnSpc>
                <a:spcPct val="90000"/>
              </a:lnSpc>
              <a:spcAft>
                <a:spcPct val="15000"/>
              </a:spcAft>
              <a:buFontTx/>
              <a:buChar char="•"/>
              <a:defRPr/>
            </a:pPr>
            <a:r>
              <a:rPr lang="en-GB" sz="2400" dirty="0">
                <a:latin typeface="Gill Sans Infant Std" panose="020B0502020104020203" pitchFamily="34" charset="0"/>
              </a:rPr>
              <a:t>Can you consider </a:t>
            </a:r>
            <a:r>
              <a:rPr lang="en-GB" sz="2400" dirty="0" err="1">
                <a:latin typeface="Gill Sans Infant Std" panose="020B0502020104020203" pitchFamily="34" charset="0"/>
              </a:rPr>
              <a:t>CashCap</a:t>
            </a:r>
            <a:r>
              <a:rPr lang="en-GB" sz="2400" dirty="0">
                <a:latin typeface="Gill Sans Infant Std" panose="020B0502020104020203" pitchFamily="34" charset="0"/>
              </a:rPr>
              <a:t> deployment?</a:t>
            </a:r>
          </a:p>
          <a:p>
            <a:pPr marL="158265" lvl="1" indent="-158265" defTabSz="656509">
              <a:lnSpc>
                <a:spcPct val="90000"/>
              </a:lnSpc>
              <a:spcAft>
                <a:spcPct val="15000"/>
              </a:spcAft>
              <a:buFontTx/>
              <a:buChar char="•"/>
              <a:defRPr/>
            </a:pPr>
            <a:r>
              <a:rPr lang="en-GB" altLang="en-US" sz="2400" dirty="0">
                <a:latin typeface="Gill Sans Infant Std" panose="020B0502020104020203" pitchFamily="34" charset="0"/>
                <a:ea typeface="Gill Sans Infant Std" panose="020B0502020104020203" pitchFamily="34" charset="0"/>
                <a:cs typeface="Gill Sans Infant Std" panose="020B0502020104020203" pitchFamily="34" charset="0"/>
              </a:rPr>
              <a:t>Remember that the CWG co-chair will have limited time for shelter programming</a:t>
            </a:r>
            <a:endParaRPr lang="en-GB" altLang="en-US" sz="2400" dirty="0">
              <a:solidFill>
                <a:schemeClr val="tx1"/>
              </a:solidFill>
              <a:latin typeface="Gill Sans Infant Std" panose="020B0502020104020203" pitchFamily="34" charset="0"/>
              <a:ea typeface="Gill Sans Infant Std" panose="020B0502020104020203" pitchFamily="34" charset="0"/>
              <a:cs typeface="Gill Sans Infant Std" panose="020B0502020104020203" pitchFamily="34" charset="0"/>
            </a:endParaRPr>
          </a:p>
        </p:txBody>
      </p:sp>
    </p:spTree>
    <p:extLst>
      <p:ext uri="{BB962C8B-B14F-4D97-AF65-F5344CB8AC3E}">
        <p14:creationId xmlns:p14="http://schemas.microsoft.com/office/powerpoint/2010/main" val="185262509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3064" y="2755191"/>
            <a:ext cx="10972800" cy="1143000"/>
          </a:xfrm>
        </p:spPr>
        <p:txBody>
          <a:bodyPr/>
          <a:lstStyle/>
          <a:p>
            <a:r>
              <a:rPr lang="en-US" dirty="0" smtClean="0"/>
              <a:t>Any questions?</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43</a:t>
            </a:fld>
            <a:endParaRPr lang="en-GB"/>
          </a:p>
        </p:txBody>
      </p:sp>
    </p:spTree>
    <p:extLst>
      <p:ext uri="{BB962C8B-B14F-4D97-AF65-F5344CB8AC3E}">
        <p14:creationId xmlns:p14="http://schemas.microsoft.com/office/powerpoint/2010/main" val="8571054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fontAlgn="t"/>
            <a:r>
              <a:rPr lang="en-US" dirty="0"/>
              <a:t>Session 3: CVA and Shelter Cluster </a:t>
            </a:r>
            <a:r>
              <a:rPr lang="en-US" dirty="0" err="1"/>
              <a:t>Stategy</a:t>
            </a:r>
            <a:r>
              <a:rPr lang="en-US" dirty="0"/>
              <a:t> development</a:t>
            </a:r>
            <a:r>
              <a:rPr lang="en-US" i="1" dirty="0">
                <a:solidFill>
                  <a:srgbClr val="000000"/>
                </a:solidFill>
                <a:latin typeface="Calibri" charset="0"/>
              </a:rPr>
              <a:t/>
            </a:r>
            <a:br>
              <a:rPr lang="en-US" i="1" dirty="0">
                <a:solidFill>
                  <a:srgbClr val="000000"/>
                </a:solidFill>
                <a:latin typeface="Calibri" charset="0"/>
              </a:rPr>
            </a:br>
            <a:endParaRPr lang="en-US" i="1" dirty="0">
              <a:solidFill>
                <a:srgbClr val="000000"/>
              </a:solidFill>
              <a:latin typeface="Calibri" charset="0"/>
            </a:endParaRPr>
          </a:p>
        </p:txBody>
      </p:sp>
      <p:sp>
        <p:nvSpPr>
          <p:cNvPr id="3" name="Content Placeholder 2"/>
          <p:cNvSpPr>
            <a:spLocks noGrp="1"/>
          </p:cNvSpPr>
          <p:nvPr>
            <p:ph idx="1"/>
          </p:nvPr>
        </p:nvSpPr>
        <p:spPr/>
        <p:txBody>
          <a:bodyPr>
            <a:normAutofit/>
          </a:bodyPr>
          <a:lstStyle/>
          <a:p>
            <a:r>
              <a:rPr lang="en-US" dirty="0" smtClean="0"/>
              <a:t>Learning Objectives </a:t>
            </a:r>
            <a:r>
              <a:rPr lang="mr-IN" dirty="0" smtClean="0"/>
              <a:t>–</a:t>
            </a:r>
            <a:r>
              <a:rPr lang="en-US" dirty="0" smtClean="0"/>
              <a:t> Participants will be able to:</a:t>
            </a:r>
          </a:p>
          <a:p>
            <a:pPr marL="0" indent="0">
              <a:buNone/>
            </a:pPr>
            <a:r>
              <a:rPr lang="en-US" dirty="0"/>
              <a:t>• Coordinate the drafting of cluster strategies which integrate CVA into all sections</a:t>
            </a:r>
          </a:p>
          <a:p>
            <a:pPr marL="0" indent="0">
              <a:buNone/>
            </a:pPr>
            <a:r>
              <a:rPr lang="en-US" dirty="0"/>
              <a:t>• Represent strategic objectives and methodologies which integrate CVA, in engagement with other Clusters and </a:t>
            </a:r>
            <a:r>
              <a:rPr lang="en-US" dirty="0" smtClean="0"/>
              <a:t>forums</a:t>
            </a:r>
          </a:p>
        </p:txBody>
      </p:sp>
      <p:sp>
        <p:nvSpPr>
          <p:cNvPr id="4" name="Slide Number Placeholder 3"/>
          <p:cNvSpPr>
            <a:spLocks noGrp="1"/>
          </p:cNvSpPr>
          <p:nvPr>
            <p:ph type="sldNum" sz="quarter" idx="12"/>
          </p:nvPr>
        </p:nvSpPr>
        <p:spPr/>
        <p:txBody>
          <a:bodyPr/>
          <a:lstStyle/>
          <a:p>
            <a:fld id="{1327C452-0D12-48F3-BB65-BBA3E6350F2C}" type="slidenum">
              <a:rPr lang="en-GB" smtClean="0"/>
              <a:t>5</a:t>
            </a:fld>
            <a:endParaRPr lang="en-GB"/>
          </a:p>
        </p:txBody>
      </p:sp>
    </p:spTree>
    <p:extLst>
      <p:ext uri="{BB962C8B-B14F-4D97-AF65-F5344CB8AC3E}">
        <p14:creationId xmlns:p14="http://schemas.microsoft.com/office/powerpoint/2010/main" val="15249482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Session 1: Shelter and Cash -- comparing the objectives, phases and processes</a:t>
            </a:r>
          </a:p>
        </p:txBody>
      </p:sp>
      <p:sp>
        <p:nvSpPr>
          <p:cNvPr id="3" name="Content Placeholder 2"/>
          <p:cNvSpPr>
            <a:spLocks noGrp="1"/>
          </p:cNvSpPr>
          <p:nvPr>
            <p:ph idx="1"/>
          </p:nvPr>
        </p:nvSpPr>
        <p:spPr/>
        <p:txBody>
          <a:bodyPr>
            <a:normAutofit/>
          </a:bodyPr>
          <a:lstStyle/>
          <a:p>
            <a:r>
              <a:rPr lang="en-US" dirty="0" smtClean="0"/>
              <a:t>Topic 1 (</a:t>
            </a:r>
            <a:r>
              <a:rPr lang="en-US" i="1" dirty="0" smtClean="0"/>
              <a:t>XX</a:t>
            </a:r>
            <a:r>
              <a:rPr lang="en-US" dirty="0" smtClean="0"/>
              <a:t> minutes):  </a:t>
            </a:r>
            <a:r>
              <a:rPr lang="en-US" dirty="0"/>
              <a:t>Review of state-of-the-art of Cluster strategies incorporating CVA </a:t>
            </a:r>
            <a:r>
              <a:rPr lang="en-US" dirty="0" smtClean="0"/>
              <a:t>methodologies</a:t>
            </a:r>
          </a:p>
          <a:p>
            <a:r>
              <a:rPr lang="en-US" dirty="0" smtClean="0"/>
              <a:t>Topic 2 (</a:t>
            </a:r>
            <a:r>
              <a:rPr lang="en-US" i="1" dirty="0" smtClean="0"/>
              <a:t>XX</a:t>
            </a:r>
            <a:r>
              <a:rPr lang="en-US" dirty="0" smtClean="0"/>
              <a:t> minutes):  </a:t>
            </a:r>
            <a:r>
              <a:rPr lang="en-US" dirty="0"/>
              <a:t>Integration of CVA methodologies into Shelter Cluster </a:t>
            </a:r>
            <a:r>
              <a:rPr lang="en-US" dirty="0" smtClean="0"/>
              <a:t>strategies</a:t>
            </a:r>
          </a:p>
          <a:p>
            <a:r>
              <a:rPr lang="en-US" dirty="0" smtClean="0"/>
              <a:t>Topic 3 (</a:t>
            </a:r>
            <a:r>
              <a:rPr lang="en-US" i="1" dirty="0" smtClean="0"/>
              <a:t>XX</a:t>
            </a:r>
            <a:r>
              <a:rPr lang="en-US" dirty="0" smtClean="0"/>
              <a:t> minutes</a:t>
            </a:r>
            <a:r>
              <a:rPr lang="en-US" dirty="0"/>
              <a:t>):  Coordination of the Shelter Cluster strategy development with other Clusters, and with </a:t>
            </a:r>
            <a:r>
              <a:rPr lang="en-US" dirty="0" smtClean="0"/>
              <a:t>CWGs</a:t>
            </a:r>
          </a:p>
        </p:txBody>
      </p:sp>
      <p:sp>
        <p:nvSpPr>
          <p:cNvPr id="4" name="Slide Number Placeholder 3"/>
          <p:cNvSpPr>
            <a:spLocks noGrp="1"/>
          </p:cNvSpPr>
          <p:nvPr>
            <p:ph type="sldNum" sz="quarter" idx="12"/>
          </p:nvPr>
        </p:nvSpPr>
        <p:spPr/>
        <p:txBody>
          <a:bodyPr/>
          <a:lstStyle/>
          <a:p>
            <a:fld id="{1327C452-0D12-48F3-BB65-BBA3E6350F2C}" type="slidenum">
              <a:rPr lang="en-GB" smtClean="0"/>
              <a:t>6</a:t>
            </a:fld>
            <a:endParaRPr lang="en-GB"/>
          </a:p>
        </p:txBody>
      </p:sp>
    </p:spTree>
    <p:extLst>
      <p:ext uri="{BB962C8B-B14F-4D97-AF65-F5344CB8AC3E}">
        <p14:creationId xmlns:p14="http://schemas.microsoft.com/office/powerpoint/2010/main" val="11110305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3: Parameters</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7</a:t>
            </a:fld>
            <a:endParaRPr lang="en-GB"/>
          </a:p>
        </p:txBody>
      </p:sp>
      <p:sp>
        <p:nvSpPr>
          <p:cNvPr id="6" name="Content Placeholder 2"/>
          <p:cNvSpPr>
            <a:spLocks noGrp="1"/>
          </p:cNvSpPr>
          <p:nvPr>
            <p:ph idx="1"/>
          </p:nvPr>
        </p:nvSpPr>
        <p:spPr>
          <a:xfrm>
            <a:off x="609600" y="1600201"/>
            <a:ext cx="10972800" cy="4525963"/>
          </a:xfrm>
        </p:spPr>
        <p:txBody>
          <a:bodyPr/>
          <a:lstStyle/>
          <a:p>
            <a:r>
              <a:rPr lang="en-US" dirty="0" smtClean="0"/>
              <a:t>This session covers:</a:t>
            </a:r>
          </a:p>
          <a:p>
            <a:pPr lvl="1"/>
            <a:r>
              <a:rPr lang="en-US" dirty="0" smtClean="0"/>
              <a:t>Ways in which CVA can be integrated into specific Shelter Cluster strategy tools, such as the standard </a:t>
            </a:r>
            <a:r>
              <a:rPr lang="en-US" dirty="0"/>
              <a:t>Global Shelter Cluster </a:t>
            </a:r>
            <a:r>
              <a:rPr lang="en-US" dirty="0" smtClean="0"/>
              <a:t>strategy template</a:t>
            </a:r>
          </a:p>
          <a:p>
            <a:pPr lvl="1"/>
            <a:r>
              <a:rPr lang="en-US" dirty="0" smtClean="0"/>
              <a:t>How to negotiate combinations of CVA and Shelter methodologies, with Cluster partners, and with a Cluster SAG</a:t>
            </a:r>
          </a:p>
          <a:p>
            <a:pPr lvl="1"/>
            <a:r>
              <a:rPr lang="en-US" dirty="0" smtClean="0"/>
              <a:t>How to represent Shelter Cluster strategies and seek synergies with other Clusters and forums also integrating CVA</a:t>
            </a:r>
            <a:endParaRPr lang="en-US" dirty="0"/>
          </a:p>
        </p:txBody>
      </p:sp>
    </p:spTree>
    <p:extLst>
      <p:ext uri="{BB962C8B-B14F-4D97-AF65-F5344CB8AC3E}">
        <p14:creationId xmlns:p14="http://schemas.microsoft.com/office/powerpoint/2010/main" val="20796011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3: Parameters, cont.</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8</a:t>
            </a:fld>
            <a:endParaRPr lang="en-GB"/>
          </a:p>
        </p:txBody>
      </p:sp>
      <p:sp>
        <p:nvSpPr>
          <p:cNvPr id="6" name="Content Placeholder 2"/>
          <p:cNvSpPr>
            <a:spLocks noGrp="1"/>
          </p:cNvSpPr>
          <p:nvPr>
            <p:ph idx="1"/>
          </p:nvPr>
        </p:nvSpPr>
        <p:spPr>
          <a:xfrm>
            <a:off x="609600" y="1600201"/>
            <a:ext cx="10972800" cy="4525963"/>
          </a:xfrm>
        </p:spPr>
        <p:txBody>
          <a:bodyPr/>
          <a:lstStyle/>
          <a:p>
            <a:r>
              <a:rPr lang="en-US" dirty="0" smtClean="0"/>
              <a:t>This session does </a:t>
            </a:r>
            <a:r>
              <a:rPr lang="en-US" b="1" i="1" dirty="0" smtClean="0"/>
              <a:t>not</a:t>
            </a:r>
            <a:r>
              <a:rPr lang="en-US" dirty="0" smtClean="0"/>
              <a:t> cover:</a:t>
            </a:r>
          </a:p>
          <a:p>
            <a:pPr lvl="1"/>
            <a:r>
              <a:rPr lang="en-US" dirty="0" smtClean="0"/>
              <a:t>Differences in how different global co-leads define internal relations between a Shelter Cluster team and an </a:t>
            </a:r>
            <a:r>
              <a:rPr lang="en-US" dirty="0" err="1" smtClean="0"/>
              <a:t>organisational</a:t>
            </a:r>
            <a:r>
              <a:rPr lang="en-US" dirty="0" smtClean="0"/>
              <a:t> country team</a:t>
            </a:r>
          </a:p>
          <a:p>
            <a:pPr lvl="1"/>
            <a:r>
              <a:rPr lang="en-US" dirty="0" smtClean="0"/>
              <a:t>Debate over the strengths and weaknesses of the current global Shelter Cluster strategy document template</a:t>
            </a:r>
          </a:p>
          <a:p>
            <a:pPr lvl="1"/>
            <a:r>
              <a:rPr lang="en-US" dirty="0" smtClean="0"/>
              <a:t>Specific Shelter technical details (some related discussion in Session 4)</a:t>
            </a:r>
            <a:endParaRPr lang="en-US" dirty="0"/>
          </a:p>
        </p:txBody>
      </p:sp>
    </p:spTree>
    <p:extLst>
      <p:ext uri="{BB962C8B-B14F-4D97-AF65-F5344CB8AC3E}">
        <p14:creationId xmlns:p14="http://schemas.microsoft.com/office/powerpoint/2010/main" val="15601395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 1 Review: CVA appropriateness</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124225162"/>
              </p:ext>
            </p:extLst>
          </p:nvPr>
        </p:nvGraphicFramePr>
        <p:xfrm>
          <a:off x="609600" y="1600200"/>
          <a:ext cx="11431712" cy="3131058"/>
        </p:xfrm>
        <a:graphic>
          <a:graphicData uri="http://schemas.openxmlformats.org/drawingml/2006/table">
            <a:tbl>
              <a:tblPr firstRow="1" firstCol="1" bandRow="1">
                <a:tableStyleId>{F5AB1C69-6EDB-4FF4-983F-18BD219EF322}</a:tableStyleId>
              </a:tblPr>
              <a:tblGrid>
                <a:gridCol w="5715856"/>
                <a:gridCol w="5715856"/>
              </a:tblGrid>
              <a:tr h="2139593">
                <a:tc>
                  <a:txBody>
                    <a:bodyPr/>
                    <a:lstStyle/>
                    <a:p>
                      <a:pPr>
                        <a:lnSpc>
                          <a:spcPct val="107000"/>
                        </a:lnSpc>
                        <a:spcAft>
                          <a:spcPts val="0"/>
                        </a:spcAft>
                      </a:pPr>
                      <a:r>
                        <a:rPr lang="en-GB" sz="3200" dirty="0">
                          <a:effectLst/>
                        </a:rPr>
                        <a:t>Community acceptance and needs</a:t>
                      </a: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nSpc>
                          <a:spcPct val="107000"/>
                        </a:lnSpc>
                        <a:spcAft>
                          <a:spcPts val="0"/>
                        </a:spcAft>
                        <a:buFont typeface="Symbol" panose="05050102010706020507" pitchFamily="18" charset="2"/>
                        <a:buChar char=""/>
                      </a:pPr>
                      <a:r>
                        <a:rPr lang="en-GB" sz="3200" dirty="0">
                          <a:effectLst/>
                        </a:rPr>
                        <a:t>Cash is already in use by the crisis affected group </a:t>
                      </a:r>
                    </a:p>
                    <a:p>
                      <a:pPr marL="342900" lvl="0" indent="-342900">
                        <a:lnSpc>
                          <a:spcPct val="107000"/>
                        </a:lnSpc>
                        <a:spcAft>
                          <a:spcPts val="0"/>
                        </a:spcAft>
                        <a:buFont typeface="Symbol" panose="05050102010706020507" pitchFamily="18" charset="2"/>
                        <a:buChar char=""/>
                      </a:pPr>
                      <a:r>
                        <a:rPr lang="en-GB" sz="3200" dirty="0">
                          <a:effectLst/>
                        </a:rPr>
                        <a:t>The beneficiary needs are covered through the markets </a:t>
                      </a:r>
                    </a:p>
                    <a:p>
                      <a:pPr marL="342900" lvl="0" indent="-342900">
                        <a:lnSpc>
                          <a:spcPct val="107000"/>
                        </a:lnSpc>
                        <a:spcAft>
                          <a:spcPts val="0"/>
                        </a:spcAft>
                        <a:buFont typeface="Symbol" panose="05050102010706020507" pitchFamily="18" charset="2"/>
                        <a:buChar char=""/>
                      </a:pPr>
                      <a:r>
                        <a:rPr lang="en-GB" sz="3200" dirty="0">
                          <a:effectLst/>
                        </a:rPr>
                        <a:t>Community awareness and acceptance of CBA </a:t>
                      </a: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8598910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1_4. Shelter Cluster PowerPoint Template (2007 and later)">
  <a:themeElements>
    <a:clrScheme name="Shelter Cluster 3 Soft">
      <a:dk1>
        <a:sysClr val="windowText" lastClr="000000"/>
      </a:dk1>
      <a:lt1>
        <a:sysClr val="window" lastClr="FFFFFF"/>
      </a:lt1>
      <a:dk2>
        <a:srgbClr val="04314C"/>
      </a:dk2>
      <a:lt2>
        <a:srgbClr val="F6F6F6"/>
      </a:lt2>
      <a:accent1>
        <a:srgbClr val="365A70"/>
      </a:accent1>
      <a:accent2>
        <a:srgbClr val="FFC133"/>
      </a:accent2>
      <a:accent3>
        <a:srgbClr val="994345"/>
      </a:accent3>
      <a:accent4>
        <a:srgbClr val="84C559"/>
      </a:accent4>
      <a:accent5>
        <a:srgbClr val="FD3333"/>
      </a:accent5>
      <a:accent6>
        <a:srgbClr val="459FD5"/>
      </a:accent6>
      <a:hlink>
        <a:srgbClr val="994345"/>
      </a:hlink>
      <a:folHlink>
        <a:srgbClr val="7030A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7450</TotalTime>
  <Words>3800</Words>
  <Application>Microsoft Macintosh PowerPoint</Application>
  <PresentationFormat>Widescreen</PresentationFormat>
  <Paragraphs>384</Paragraphs>
  <Slides>43</Slides>
  <Notes>16</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43</vt:i4>
      </vt:variant>
    </vt:vector>
  </HeadingPairs>
  <TitlesOfParts>
    <vt:vector size="54" baseType="lpstr">
      <vt:lpstr>Arial</vt:lpstr>
      <vt:lpstr>Calibri</vt:lpstr>
      <vt:lpstr>Gill Sans Infant MT</vt:lpstr>
      <vt:lpstr>Gill Sans Infant Std</vt:lpstr>
      <vt:lpstr>Gill Sans MT</vt:lpstr>
      <vt:lpstr>Mangal</vt:lpstr>
      <vt:lpstr>Symbol</vt:lpstr>
      <vt:lpstr>Times New Roman</vt:lpstr>
      <vt:lpstr>Verdana</vt:lpstr>
      <vt:lpstr>Wingdings</vt:lpstr>
      <vt:lpstr>1_4. Shelter Cluster PowerPoint Template (2007 and later)</vt:lpstr>
      <vt:lpstr>Welcome to Day 2! </vt:lpstr>
      <vt:lpstr>Agenda for Day 2</vt:lpstr>
      <vt:lpstr>Session 3: CVA and Shelter Cluster Stategy development </vt:lpstr>
      <vt:lpstr>Overall course principles – Review slide</vt:lpstr>
      <vt:lpstr>Session 3: CVA and Shelter Cluster Stategy development </vt:lpstr>
      <vt:lpstr>Session 1: Shelter and Cash -- comparing the objectives, phases and processes</vt:lpstr>
      <vt:lpstr>Session 3: Parameters</vt:lpstr>
      <vt:lpstr>Session 3: Parameters, cont.</vt:lpstr>
      <vt:lpstr>Topic 1 Review: CVA appropriateness</vt:lpstr>
      <vt:lpstr>Topic 1 Review: CVA appropriateness</vt:lpstr>
      <vt:lpstr>Topic 1 Review: CVA appropriateness</vt:lpstr>
      <vt:lpstr>Topic 1 Review: CVA appropriateness</vt:lpstr>
      <vt:lpstr>Topic 1 Review: CVA appropriateness</vt:lpstr>
      <vt:lpstr>Topic 1 Review: CVA appropriateness</vt:lpstr>
      <vt:lpstr>Topic 1: Review of state-of-the-art of Cluster strategies incorporating CVA methodologies </vt:lpstr>
      <vt:lpstr>Topic 1: Shelter Cluster Ukraine (2017)  </vt:lpstr>
      <vt:lpstr>Topic 1: Shelter Cluster Ukraine (2017)  </vt:lpstr>
      <vt:lpstr>Topic 1: Shelter Cluster Ukraine (2017)  </vt:lpstr>
      <vt:lpstr>Topic 1: Yemen Shelter/NFI-CCCM Cluster L3 (2017)  </vt:lpstr>
      <vt:lpstr>Topic 1: Yemen Shelter/NFI-CCCM Cluster L3 (2017)  </vt:lpstr>
      <vt:lpstr>Topic 1: Yemen Shelter/NFI-CCCM Cluster L3 (2017)  </vt:lpstr>
      <vt:lpstr>Topic 1: Afghanistan Shelter Cluster (2018)  </vt:lpstr>
      <vt:lpstr>Topic 1: Afghanistan Shelter Cluster (2018)   </vt:lpstr>
      <vt:lpstr>Topic 1: Shelter Cluster SWNW Cameroon(2018)   </vt:lpstr>
      <vt:lpstr>Topic 1: Shelter Cluster SWNW Cameroon(2018)   </vt:lpstr>
      <vt:lpstr>Topic 2: Integration of CVA methodologies into Shelter Cluster strategies </vt:lpstr>
      <vt:lpstr>Topic 2: Integration of CVA methodologies into Shelter Cluster strategies </vt:lpstr>
      <vt:lpstr>Topic 3: Coordination of the Shelter Cluster strategy development with other Clusters, and with CWGs</vt:lpstr>
      <vt:lpstr>Topic 3: Coordination of the Shelter Cluster strategy development with other Clusters, and with CWGs</vt:lpstr>
      <vt:lpstr>Topic 3: Coordination of the Shelter Cluster strategy development with other Clusters, and with CWGs</vt:lpstr>
      <vt:lpstr>Topic 3: Coordination of the Shelter Cluster strategy development with other Clusters, and with CWGs</vt:lpstr>
      <vt:lpstr>PowerPoint Presentation</vt:lpstr>
      <vt:lpstr>OCHA’s new policy on CTP coordination (mid 2017)</vt:lpstr>
      <vt:lpstr>NGO’s position on CVA coordination (May 2018)</vt:lpstr>
      <vt:lpstr>Possible models of CTP coordination (GPPi, 2017)</vt:lpstr>
      <vt:lpstr>Lebanon: CWG merged with NFI</vt:lpstr>
      <vt:lpstr>Ukraine: MPG chapter in HRP</vt:lpstr>
      <vt:lpstr>Topic 3: Coordination of the Shelter Cluster strategy development with other Clusters, and with CWGs</vt:lpstr>
      <vt:lpstr>Challenges faced by the NFI/Shelter Cluster</vt:lpstr>
      <vt:lpstr>Considerations for deciding the role to play</vt:lpstr>
      <vt:lpstr>Considerations for deciding the role to play</vt:lpstr>
      <vt:lpstr>Considerations for deciding the role to play</vt:lpstr>
      <vt:lpstr>Any questions?</vt:lpstr>
    </vt:vector>
  </TitlesOfParts>
  <Company/>
  <LinksUpToDate>false</LinksUpToDate>
  <SharedDoc>false</SharedDoc>
  <HyperlinksChanged>false</HyperlinksChanged>
  <AppVersion>15.0035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james kennedy</dc:creator>
  <cp:lastModifiedBy>james kennedy</cp:lastModifiedBy>
  <cp:revision>152</cp:revision>
  <dcterms:created xsi:type="dcterms:W3CDTF">2019-01-07T15:35:56Z</dcterms:created>
  <dcterms:modified xsi:type="dcterms:W3CDTF">2019-01-16T11:19:05Z</dcterms:modified>
</cp:coreProperties>
</file>