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5"/>
  </p:notesMasterIdLst>
  <p:sldIdLst>
    <p:sldId id="344" r:id="rId2"/>
    <p:sldId id="309" r:id="rId3"/>
    <p:sldId id="263" r:id="rId4"/>
    <p:sldId id="260" r:id="rId5"/>
    <p:sldId id="310" r:id="rId6"/>
    <p:sldId id="311" r:id="rId7"/>
    <p:sldId id="374" r:id="rId8"/>
    <p:sldId id="375" r:id="rId9"/>
    <p:sldId id="376" r:id="rId10"/>
    <p:sldId id="377" r:id="rId11"/>
    <p:sldId id="378" r:id="rId12"/>
    <p:sldId id="379" r:id="rId13"/>
    <p:sldId id="380" r:id="rId14"/>
    <p:sldId id="312" r:id="rId15"/>
    <p:sldId id="383" r:id="rId16"/>
    <p:sldId id="384" r:id="rId17"/>
    <p:sldId id="382" r:id="rId18"/>
    <p:sldId id="381" r:id="rId19"/>
    <p:sldId id="385" r:id="rId20"/>
    <p:sldId id="386" r:id="rId21"/>
    <p:sldId id="302" r:id="rId22"/>
    <p:sldId id="352" r:id="rId23"/>
    <p:sldId id="387" r:id="rId24"/>
    <p:sldId id="388" r:id="rId25"/>
    <p:sldId id="389" r:id="rId26"/>
    <p:sldId id="390" r:id="rId27"/>
    <p:sldId id="353" r:id="rId28"/>
    <p:sldId id="391" r:id="rId29"/>
    <p:sldId id="393" r:id="rId30"/>
    <p:sldId id="394" r:id="rId31"/>
    <p:sldId id="392" r:id="rId32"/>
    <p:sldId id="395"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9814"/>
  </p:normalViewPr>
  <p:slideViewPr>
    <p:cSldViewPr snapToGrid="0" snapToObjects="1">
      <p:cViewPr varScale="1">
        <p:scale>
          <a:sx n="117" d="100"/>
          <a:sy n="117" d="100"/>
        </p:scale>
        <p:origin x="90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Session </a:t>
            </a:r>
            <a:r>
              <a:rPr lang="en-US" dirty="0" smtClean="0"/>
              <a:t>4</a:t>
            </a:r>
            <a:r>
              <a:rPr lang="en-US" dirty="0"/>
              <a:t>: Coordinating CVA approaches combined with Shelter technical guidance</a:t>
            </a: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10</a:t>
            </a:fld>
            <a:endParaRPr lang="en-GB"/>
          </a:p>
        </p:txBody>
      </p:sp>
      <p:sp>
        <p:nvSpPr>
          <p:cNvPr id="5" name="Oval 4"/>
          <p:cNvSpPr/>
          <p:nvPr/>
        </p:nvSpPr>
        <p:spPr>
          <a:xfrm>
            <a:off x="5087357" y="2308746"/>
            <a:ext cx="1814384" cy="166973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082690" y="2737523"/>
            <a:ext cx="1952779" cy="738664"/>
          </a:xfrm>
          <a:prstGeom prst="rect">
            <a:avLst/>
          </a:prstGeom>
          <a:noFill/>
        </p:spPr>
        <p:txBody>
          <a:bodyPr wrap="none" rtlCol="0">
            <a:spAutoFit/>
          </a:bodyPr>
          <a:lstStyle/>
          <a:p>
            <a:r>
              <a:rPr lang="en-US" sz="1400" dirty="0" smtClean="0"/>
              <a:t>Household informally</a:t>
            </a:r>
          </a:p>
          <a:p>
            <a:r>
              <a:rPr lang="en-US" sz="1400" dirty="0" smtClean="0"/>
              <a:t>occupying an unfinished</a:t>
            </a:r>
          </a:p>
          <a:p>
            <a:r>
              <a:rPr lang="en-US" sz="1400" dirty="0" smtClean="0"/>
              <a:t>building</a:t>
            </a:r>
            <a:endParaRPr lang="en-US" sz="1400" dirty="0"/>
          </a:p>
        </p:txBody>
      </p:sp>
      <p:sp>
        <p:nvSpPr>
          <p:cNvPr id="6" name="Oval 5"/>
          <p:cNvSpPr/>
          <p:nvPr/>
        </p:nvSpPr>
        <p:spPr>
          <a:xfrm>
            <a:off x="2547550" y="3223537"/>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51579" y="2044435"/>
            <a:ext cx="1805688" cy="15946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294468" y="4076512"/>
            <a:ext cx="1685322" cy="167906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640513" y="3685202"/>
            <a:ext cx="1628459" cy="646331"/>
          </a:xfrm>
          <a:prstGeom prst="rect">
            <a:avLst/>
          </a:prstGeom>
          <a:noFill/>
        </p:spPr>
        <p:txBody>
          <a:bodyPr wrap="none" rtlCol="0">
            <a:spAutoFit/>
          </a:bodyPr>
          <a:lstStyle/>
          <a:p>
            <a:r>
              <a:rPr lang="en-US" dirty="0" smtClean="0"/>
              <a:t>Challenge:</a:t>
            </a:r>
          </a:p>
          <a:p>
            <a:r>
              <a:rPr lang="en-US" b="1" dirty="0" smtClean="0"/>
              <a:t>Forced Eviction</a:t>
            </a:r>
            <a:endParaRPr lang="en-US" b="1" dirty="0"/>
          </a:p>
        </p:txBody>
      </p:sp>
      <p:sp>
        <p:nvSpPr>
          <p:cNvPr id="12" name="TextBox 11"/>
          <p:cNvSpPr txBox="1"/>
          <p:nvPr/>
        </p:nvSpPr>
        <p:spPr>
          <a:xfrm>
            <a:off x="7869652" y="2318575"/>
            <a:ext cx="1587614" cy="646331"/>
          </a:xfrm>
          <a:prstGeom prst="rect">
            <a:avLst/>
          </a:prstGeom>
          <a:noFill/>
        </p:spPr>
        <p:txBody>
          <a:bodyPr wrap="none" rtlCol="0">
            <a:spAutoFit/>
          </a:bodyPr>
          <a:lstStyle/>
          <a:p>
            <a:r>
              <a:rPr lang="en-US" dirty="0" smtClean="0"/>
              <a:t>Challenge:</a:t>
            </a:r>
          </a:p>
          <a:p>
            <a:r>
              <a:rPr lang="en-US" b="1" dirty="0" smtClean="0"/>
              <a:t>Keeping Warm</a:t>
            </a:r>
            <a:endParaRPr lang="en-US" b="1" dirty="0"/>
          </a:p>
        </p:txBody>
      </p:sp>
      <p:sp>
        <p:nvSpPr>
          <p:cNvPr id="13" name="TextBox 12"/>
          <p:cNvSpPr txBox="1"/>
          <p:nvPr/>
        </p:nvSpPr>
        <p:spPr>
          <a:xfrm>
            <a:off x="6687090" y="4696280"/>
            <a:ext cx="1199367" cy="646331"/>
          </a:xfrm>
          <a:prstGeom prst="rect">
            <a:avLst/>
          </a:prstGeom>
          <a:noFill/>
        </p:spPr>
        <p:txBody>
          <a:bodyPr wrap="none" rtlCol="0">
            <a:spAutoFit/>
          </a:bodyPr>
          <a:lstStyle/>
          <a:p>
            <a:r>
              <a:rPr lang="en-US" dirty="0" smtClean="0"/>
              <a:t>Challenge:</a:t>
            </a:r>
          </a:p>
          <a:p>
            <a:r>
              <a:rPr lang="en-US" b="1" dirty="0" smtClean="0"/>
              <a:t>No Privacy</a:t>
            </a:r>
            <a:endParaRPr lang="en-US" b="1" dirty="0"/>
          </a:p>
        </p:txBody>
      </p:sp>
      <p:cxnSp>
        <p:nvCxnSpPr>
          <p:cNvPr id="15" name="Straight Arrow Connector 14"/>
          <p:cNvCxnSpPr>
            <a:endCxn id="5" idx="2"/>
          </p:cNvCxnSpPr>
          <p:nvPr/>
        </p:nvCxnSpPr>
        <p:spPr>
          <a:xfrm flipV="1">
            <a:off x="4268972" y="3143615"/>
            <a:ext cx="818385" cy="4954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6885264" y="2944305"/>
            <a:ext cx="844055" cy="1000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9" idx="1"/>
          </p:cNvCxnSpPr>
          <p:nvPr/>
        </p:nvCxnSpPr>
        <p:spPr>
          <a:xfrm flipH="1" flipV="1">
            <a:off x="6181512" y="3919981"/>
            <a:ext cx="359766" cy="4024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1958545" y="1300197"/>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45147" y="2838948"/>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758635" y="1067179"/>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9577613" y="3044381"/>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162152" y="5029436"/>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092746" y="5079231"/>
            <a:ext cx="1913707" cy="1692508"/>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101168" y="1732284"/>
            <a:ext cx="1817229" cy="646331"/>
          </a:xfrm>
          <a:prstGeom prst="rect">
            <a:avLst/>
          </a:prstGeom>
          <a:noFill/>
        </p:spPr>
        <p:txBody>
          <a:bodyPr wrap="none" rtlCol="0">
            <a:spAutoFit/>
          </a:bodyPr>
          <a:lstStyle/>
          <a:p>
            <a:r>
              <a:rPr lang="en-US" dirty="0" smtClean="0"/>
              <a:t>Support:</a:t>
            </a:r>
          </a:p>
          <a:p>
            <a:r>
              <a:rPr lang="en-US" b="1" dirty="0" smtClean="0"/>
              <a:t>HLP Consultation</a:t>
            </a:r>
            <a:endParaRPr lang="en-US" b="1" dirty="0"/>
          </a:p>
        </p:txBody>
      </p:sp>
      <p:sp>
        <p:nvSpPr>
          <p:cNvPr id="27" name="TextBox 26"/>
          <p:cNvSpPr txBox="1"/>
          <p:nvPr/>
        </p:nvSpPr>
        <p:spPr>
          <a:xfrm>
            <a:off x="9966544" y="1544941"/>
            <a:ext cx="1524776" cy="646331"/>
          </a:xfrm>
          <a:prstGeom prst="rect">
            <a:avLst/>
          </a:prstGeom>
          <a:noFill/>
        </p:spPr>
        <p:txBody>
          <a:bodyPr wrap="none" rtlCol="0">
            <a:spAutoFit/>
          </a:bodyPr>
          <a:lstStyle/>
          <a:p>
            <a:r>
              <a:rPr lang="en-US" dirty="0" smtClean="0"/>
              <a:t>Support:</a:t>
            </a:r>
          </a:p>
          <a:p>
            <a:r>
              <a:rPr lang="en-US" b="1" dirty="0" smtClean="0"/>
              <a:t>Sealing-off Kit</a:t>
            </a:r>
            <a:endParaRPr lang="en-US" b="1" dirty="0"/>
          </a:p>
        </p:txBody>
      </p:sp>
      <p:sp>
        <p:nvSpPr>
          <p:cNvPr id="28" name="TextBox 27"/>
          <p:cNvSpPr txBox="1"/>
          <p:nvPr/>
        </p:nvSpPr>
        <p:spPr>
          <a:xfrm>
            <a:off x="8333751" y="5506911"/>
            <a:ext cx="1672702" cy="646331"/>
          </a:xfrm>
          <a:prstGeom prst="rect">
            <a:avLst/>
          </a:prstGeom>
          <a:noFill/>
        </p:spPr>
        <p:txBody>
          <a:bodyPr wrap="none" rtlCol="0">
            <a:spAutoFit/>
          </a:bodyPr>
          <a:lstStyle/>
          <a:p>
            <a:r>
              <a:rPr lang="en-US" dirty="0" smtClean="0"/>
              <a:t>Support:</a:t>
            </a:r>
          </a:p>
          <a:p>
            <a:r>
              <a:rPr lang="en-US" b="1" dirty="0" smtClean="0"/>
              <a:t>Privacy Barriers</a:t>
            </a:r>
            <a:endParaRPr lang="en-US" b="1" dirty="0"/>
          </a:p>
        </p:txBody>
      </p:sp>
      <p:sp>
        <p:nvSpPr>
          <p:cNvPr id="31" name="TextBox 30"/>
          <p:cNvSpPr txBox="1"/>
          <p:nvPr/>
        </p:nvSpPr>
        <p:spPr>
          <a:xfrm>
            <a:off x="395944" y="3332153"/>
            <a:ext cx="1742913" cy="369332"/>
          </a:xfrm>
          <a:prstGeom prst="rect">
            <a:avLst/>
          </a:prstGeom>
          <a:noFill/>
        </p:spPr>
        <p:txBody>
          <a:bodyPr wrap="none" rtlCol="0">
            <a:spAutoFit/>
          </a:bodyPr>
          <a:lstStyle/>
          <a:p>
            <a:r>
              <a:rPr lang="en-US" b="1" dirty="0" smtClean="0">
                <a:solidFill>
                  <a:srgbClr val="FF0000"/>
                </a:solidFill>
              </a:rPr>
              <a:t>CVA Component</a:t>
            </a:r>
            <a:endParaRPr lang="en-US" b="1" dirty="0">
              <a:solidFill>
                <a:srgbClr val="FF0000"/>
              </a:solidFill>
            </a:endParaRPr>
          </a:p>
        </p:txBody>
      </p:sp>
      <p:sp>
        <p:nvSpPr>
          <p:cNvPr id="32" name="TextBox 31"/>
          <p:cNvSpPr txBox="1"/>
          <p:nvPr/>
        </p:nvSpPr>
        <p:spPr>
          <a:xfrm>
            <a:off x="4302178" y="5570912"/>
            <a:ext cx="1742913" cy="369332"/>
          </a:xfrm>
          <a:prstGeom prst="rect">
            <a:avLst/>
          </a:prstGeom>
          <a:noFill/>
        </p:spPr>
        <p:txBody>
          <a:bodyPr wrap="none" rtlCol="0">
            <a:spAutoFit/>
          </a:bodyPr>
          <a:lstStyle/>
          <a:p>
            <a:r>
              <a:rPr lang="en-US" b="1" dirty="0" smtClean="0">
                <a:solidFill>
                  <a:srgbClr val="FF0000"/>
                </a:solidFill>
              </a:rPr>
              <a:t>CVA Component</a:t>
            </a:r>
            <a:endParaRPr lang="en-US" b="1" dirty="0">
              <a:solidFill>
                <a:srgbClr val="FF0000"/>
              </a:solidFill>
            </a:endParaRPr>
          </a:p>
        </p:txBody>
      </p:sp>
      <p:sp>
        <p:nvSpPr>
          <p:cNvPr id="33" name="TextBox 32"/>
          <p:cNvSpPr txBox="1"/>
          <p:nvPr/>
        </p:nvSpPr>
        <p:spPr>
          <a:xfrm>
            <a:off x="9663009" y="3706988"/>
            <a:ext cx="1742913" cy="369332"/>
          </a:xfrm>
          <a:prstGeom prst="rect">
            <a:avLst/>
          </a:prstGeom>
          <a:noFill/>
        </p:spPr>
        <p:txBody>
          <a:bodyPr wrap="none" rtlCol="0">
            <a:spAutoFit/>
          </a:bodyPr>
          <a:lstStyle/>
          <a:p>
            <a:r>
              <a:rPr lang="en-US" b="1" dirty="0" smtClean="0">
                <a:solidFill>
                  <a:srgbClr val="FF0000"/>
                </a:solidFill>
              </a:rPr>
              <a:t>CVA Component</a:t>
            </a:r>
            <a:endParaRPr lang="en-US" b="1" dirty="0">
              <a:solidFill>
                <a:srgbClr val="FF0000"/>
              </a:solidFill>
            </a:endParaRPr>
          </a:p>
        </p:txBody>
      </p:sp>
      <p:cxnSp>
        <p:nvCxnSpPr>
          <p:cNvPr id="35" name="Straight Arrow Connector 34"/>
          <p:cNvCxnSpPr>
            <a:endCxn id="6" idx="2"/>
          </p:cNvCxnSpPr>
          <p:nvPr/>
        </p:nvCxnSpPr>
        <p:spPr>
          <a:xfrm>
            <a:off x="2101168" y="4008367"/>
            <a:ext cx="446382" cy="61424"/>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397581" y="2878980"/>
            <a:ext cx="0" cy="3825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20" idx="3"/>
          </p:cNvCxnSpPr>
          <p:nvPr/>
        </p:nvCxnSpPr>
        <p:spPr>
          <a:xfrm flipV="1">
            <a:off x="1767016" y="2744843"/>
            <a:ext cx="471785" cy="22006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5994549" y="5342611"/>
            <a:ext cx="366846" cy="16430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25" idx="2"/>
          </p:cNvCxnSpPr>
          <p:nvPr/>
        </p:nvCxnSpPr>
        <p:spPr>
          <a:xfrm flipV="1">
            <a:off x="6045091" y="5925485"/>
            <a:ext cx="2047655" cy="267570"/>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5" idx="1"/>
          </p:cNvCxnSpPr>
          <p:nvPr/>
        </p:nvCxnSpPr>
        <p:spPr>
          <a:xfrm flipH="1" flipV="1">
            <a:off x="7979790" y="5240827"/>
            <a:ext cx="393212" cy="862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8" idx="5"/>
          </p:cNvCxnSpPr>
          <p:nvPr/>
        </p:nvCxnSpPr>
        <p:spPr>
          <a:xfrm flipH="1" flipV="1">
            <a:off x="9192830" y="3405511"/>
            <a:ext cx="470179" cy="233524"/>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3" idx="0"/>
          </p:cNvCxnSpPr>
          <p:nvPr/>
        </p:nvCxnSpPr>
        <p:spPr>
          <a:xfrm flipH="1" flipV="1">
            <a:off x="10534465" y="2702039"/>
            <a:ext cx="2" cy="342342"/>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9279924" y="2146451"/>
            <a:ext cx="478711" cy="2321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544598" y="2378615"/>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
        <p:nvSpPr>
          <p:cNvPr id="55" name="TextBox 54"/>
          <p:cNvSpPr txBox="1"/>
          <p:nvPr/>
        </p:nvSpPr>
        <p:spPr>
          <a:xfrm>
            <a:off x="2055114" y="4100700"/>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
        <p:nvSpPr>
          <p:cNvPr id="56" name="TextBox 55"/>
          <p:cNvSpPr txBox="1"/>
          <p:nvPr/>
        </p:nvSpPr>
        <p:spPr>
          <a:xfrm>
            <a:off x="5897736" y="4963096"/>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
        <p:nvSpPr>
          <p:cNvPr id="57" name="TextBox 56"/>
          <p:cNvSpPr txBox="1"/>
          <p:nvPr/>
        </p:nvSpPr>
        <p:spPr>
          <a:xfrm>
            <a:off x="6901741" y="6051427"/>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
        <p:nvSpPr>
          <p:cNvPr id="58" name="TextBox 57"/>
          <p:cNvSpPr txBox="1"/>
          <p:nvPr/>
        </p:nvSpPr>
        <p:spPr>
          <a:xfrm>
            <a:off x="9026388" y="3592972"/>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
        <p:nvSpPr>
          <p:cNvPr id="59" name="TextBox 58"/>
          <p:cNvSpPr txBox="1"/>
          <p:nvPr/>
        </p:nvSpPr>
        <p:spPr>
          <a:xfrm>
            <a:off x="10767662" y="2681608"/>
            <a:ext cx="287427" cy="461665"/>
          </a:xfrm>
          <a:prstGeom prst="rect">
            <a:avLst/>
          </a:prstGeom>
          <a:noFill/>
        </p:spPr>
        <p:txBody>
          <a:bodyPr wrap="square" rtlCol="0">
            <a:spAutoFit/>
          </a:bodyPr>
          <a:lstStyle/>
          <a:p>
            <a:r>
              <a:rPr lang="en-US"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798403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
        <p:nvSpPr>
          <p:cNvPr id="6" name="Content Placeholder 2"/>
          <p:cNvSpPr>
            <a:spLocks noGrp="1"/>
          </p:cNvSpPr>
          <p:nvPr>
            <p:ph idx="1"/>
          </p:nvPr>
        </p:nvSpPr>
        <p:spPr>
          <a:xfrm>
            <a:off x="609600" y="1600201"/>
            <a:ext cx="10972800" cy="4525963"/>
          </a:xfrm>
        </p:spPr>
        <p:txBody>
          <a:bodyPr>
            <a:normAutofit/>
          </a:bodyPr>
          <a:lstStyle/>
          <a:p>
            <a:pPr marL="0" indent="0">
              <a:buNone/>
            </a:pPr>
            <a:r>
              <a:rPr lang="de-DE" dirty="0" smtClean="0"/>
              <a:t>Work in </a:t>
            </a:r>
            <a:r>
              <a:rPr lang="de-DE" dirty="0" err="1" smtClean="0"/>
              <a:t>groups</a:t>
            </a:r>
            <a:r>
              <a:rPr lang="de-DE" dirty="0" smtClean="0"/>
              <a:t>:</a:t>
            </a:r>
          </a:p>
          <a:p>
            <a:r>
              <a:rPr lang="de-DE" dirty="0" err="1" smtClean="0"/>
              <a:t>Which</a:t>
            </a:r>
            <a:r>
              <a:rPr lang="de-DE" dirty="0" smtClean="0"/>
              <a:t> different CVA </a:t>
            </a:r>
            <a:r>
              <a:rPr lang="de-DE" dirty="0" err="1" smtClean="0"/>
              <a:t>components</a:t>
            </a:r>
            <a:r>
              <a:rPr lang="de-DE" dirty="0" smtClean="0"/>
              <a:t> </a:t>
            </a:r>
            <a:r>
              <a:rPr lang="de-DE" dirty="0" err="1" smtClean="0"/>
              <a:t>might</a:t>
            </a:r>
            <a:r>
              <a:rPr lang="de-DE" dirty="0" smtClean="0"/>
              <a:t> </a:t>
            </a:r>
            <a:r>
              <a:rPr lang="de-DE" dirty="0" err="1" smtClean="0"/>
              <a:t>be</a:t>
            </a:r>
            <a:r>
              <a:rPr lang="de-DE" dirty="0" smtClean="0"/>
              <a:t> </a:t>
            </a:r>
            <a:r>
              <a:rPr lang="de-DE" dirty="0" err="1" smtClean="0"/>
              <a:t>possible</a:t>
            </a:r>
            <a:r>
              <a:rPr lang="de-DE" dirty="0" smtClean="0"/>
              <a:t> </a:t>
            </a:r>
            <a:r>
              <a:rPr lang="de-DE" dirty="0" err="1" smtClean="0"/>
              <a:t>for</a:t>
            </a:r>
            <a:r>
              <a:rPr lang="de-DE" dirty="0" smtClean="0"/>
              <a:t> </a:t>
            </a:r>
            <a:r>
              <a:rPr lang="de-DE" dirty="0" err="1" smtClean="0"/>
              <a:t>the</a:t>
            </a:r>
            <a:r>
              <a:rPr lang="de-DE" dirty="0" smtClean="0"/>
              <a:t> </a:t>
            </a:r>
            <a:r>
              <a:rPr lang="de-DE" dirty="0" err="1" smtClean="0"/>
              <a:t>shelter</a:t>
            </a:r>
            <a:r>
              <a:rPr lang="de-DE" dirty="0" smtClean="0"/>
              <a:t> </a:t>
            </a:r>
            <a:r>
              <a:rPr lang="de-DE" dirty="0" err="1" smtClean="0"/>
              <a:t>situation</a:t>
            </a:r>
            <a:r>
              <a:rPr lang="de-DE" dirty="0" smtClean="0"/>
              <a:t> </a:t>
            </a:r>
            <a:r>
              <a:rPr lang="de-DE" dirty="0" err="1" smtClean="0"/>
              <a:t>outlined</a:t>
            </a:r>
            <a:r>
              <a:rPr lang="de-DE" dirty="0" smtClean="0"/>
              <a:t> in </a:t>
            </a:r>
            <a:r>
              <a:rPr lang="de-DE" dirty="0" err="1" smtClean="0"/>
              <a:t>the</a:t>
            </a:r>
            <a:r>
              <a:rPr lang="de-DE" dirty="0" smtClean="0"/>
              <a:t> </a:t>
            </a:r>
            <a:r>
              <a:rPr lang="de-DE" dirty="0" err="1" smtClean="0"/>
              <a:t>previous</a:t>
            </a:r>
            <a:r>
              <a:rPr lang="de-DE" dirty="0" smtClean="0"/>
              <a:t> </a:t>
            </a:r>
            <a:r>
              <a:rPr lang="de-DE" dirty="0" err="1" smtClean="0"/>
              <a:t>slide</a:t>
            </a:r>
            <a:r>
              <a:rPr lang="de-DE" dirty="0" smtClean="0"/>
              <a:t>?</a:t>
            </a:r>
          </a:p>
          <a:p>
            <a:r>
              <a:rPr lang="de-DE" dirty="0" err="1" smtClean="0"/>
              <a:t>How</a:t>
            </a:r>
            <a:r>
              <a:rPr lang="de-DE" dirty="0" smtClean="0"/>
              <a:t> do </a:t>
            </a:r>
            <a:r>
              <a:rPr lang="de-DE" dirty="0" err="1" smtClean="0"/>
              <a:t>the</a:t>
            </a:r>
            <a:r>
              <a:rPr lang="de-DE" dirty="0" smtClean="0"/>
              <a:t> CVA </a:t>
            </a:r>
            <a:r>
              <a:rPr lang="de-DE" dirty="0" err="1" smtClean="0"/>
              <a:t>components</a:t>
            </a:r>
            <a:r>
              <a:rPr lang="de-DE" dirty="0" smtClean="0"/>
              <a:t> link </a:t>
            </a:r>
            <a:r>
              <a:rPr lang="de-DE" dirty="0" err="1" smtClean="0"/>
              <a:t>with</a:t>
            </a:r>
            <a:r>
              <a:rPr lang="de-DE" dirty="0" smtClean="0"/>
              <a:t> </a:t>
            </a:r>
            <a:r>
              <a:rPr lang="de-DE" dirty="0" err="1" smtClean="0"/>
              <a:t>the</a:t>
            </a:r>
            <a:r>
              <a:rPr lang="de-DE" dirty="0" smtClean="0"/>
              <a:t> </a:t>
            </a:r>
            <a:r>
              <a:rPr lang="de-DE" dirty="0" err="1" smtClean="0"/>
              <a:t>challenges</a:t>
            </a:r>
            <a:r>
              <a:rPr lang="de-DE" dirty="0" smtClean="0"/>
              <a:t>, </a:t>
            </a:r>
            <a:r>
              <a:rPr lang="de-DE" dirty="0" err="1" smtClean="0"/>
              <a:t>and</a:t>
            </a:r>
            <a:r>
              <a:rPr lang="de-DE" dirty="0" smtClean="0"/>
              <a:t> </a:t>
            </a:r>
            <a:r>
              <a:rPr lang="de-DE" dirty="0" err="1" smtClean="0"/>
              <a:t>the</a:t>
            </a:r>
            <a:r>
              <a:rPr lang="de-DE" dirty="0" smtClean="0"/>
              <a:t> </a:t>
            </a:r>
            <a:r>
              <a:rPr lang="de-DE" dirty="0" err="1" smtClean="0"/>
              <a:t>other</a:t>
            </a:r>
            <a:r>
              <a:rPr lang="de-DE" dirty="0" smtClean="0"/>
              <a:t> </a:t>
            </a:r>
            <a:r>
              <a:rPr lang="de-DE" dirty="0" err="1" smtClean="0"/>
              <a:t>forms</a:t>
            </a:r>
            <a:r>
              <a:rPr lang="de-DE" dirty="0" smtClean="0"/>
              <a:t> </a:t>
            </a:r>
            <a:r>
              <a:rPr lang="de-DE" dirty="0" err="1" smtClean="0"/>
              <a:t>of</a:t>
            </a:r>
            <a:r>
              <a:rPr lang="de-DE" dirty="0" smtClean="0"/>
              <a:t> </a:t>
            </a:r>
            <a:r>
              <a:rPr lang="de-DE" dirty="0" err="1" smtClean="0"/>
              <a:t>support</a:t>
            </a:r>
            <a:r>
              <a:rPr lang="de-DE" dirty="0" smtClean="0"/>
              <a:t>?</a:t>
            </a:r>
          </a:p>
          <a:p>
            <a:endParaRPr lang="de-DE" dirty="0" smtClean="0"/>
          </a:p>
          <a:p>
            <a:pPr marL="0" indent="0">
              <a:buNone/>
            </a:pPr>
            <a:endParaRPr lang="en-US" dirty="0"/>
          </a:p>
        </p:txBody>
      </p:sp>
    </p:spTree>
    <p:extLst>
      <p:ext uri="{BB962C8B-B14F-4D97-AF65-F5344CB8AC3E}">
        <p14:creationId xmlns:p14="http://schemas.microsoft.com/office/powerpoint/2010/main" val="1323472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12</a:t>
            </a:fld>
            <a:endParaRPr lang="en-GB"/>
          </a:p>
        </p:txBody>
      </p:sp>
      <p:sp>
        <p:nvSpPr>
          <p:cNvPr id="6" name="Content Placeholder 2"/>
          <p:cNvSpPr>
            <a:spLocks noGrp="1"/>
          </p:cNvSpPr>
          <p:nvPr>
            <p:ph idx="1"/>
          </p:nvPr>
        </p:nvSpPr>
        <p:spPr>
          <a:xfrm>
            <a:off x="609600" y="1600201"/>
            <a:ext cx="10972800" cy="4525963"/>
          </a:xfrm>
        </p:spPr>
        <p:txBody>
          <a:bodyPr>
            <a:normAutofit fontScale="92500" lnSpcReduction="10000"/>
          </a:bodyPr>
          <a:lstStyle/>
          <a:p>
            <a:pPr marL="0" indent="0">
              <a:buNone/>
            </a:pPr>
            <a:r>
              <a:rPr lang="de-DE" dirty="0" smtClean="0"/>
              <a:t>Work in </a:t>
            </a:r>
            <a:r>
              <a:rPr lang="de-DE" dirty="0" err="1" smtClean="0"/>
              <a:t>groups</a:t>
            </a:r>
            <a:r>
              <a:rPr lang="de-DE" dirty="0" smtClean="0"/>
              <a:t>:</a:t>
            </a:r>
          </a:p>
          <a:p>
            <a:r>
              <a:rPr lang="de-DE" dirty="0" smtClean="0"/>
              <a:t>Create a </a:t>
            </a:r>
            <a:r>
              <a:rPr lang="de-DE" dirty="0" err="1" smtClean="0"/>
              <a:t>similar</a:t>
            </a:r>
            <a:r>
              <a:rPr lang="de-DE" dirty="0" smtClean="0"/>
              <a:t> </a:t>
            </a:r>
            <a:r>
              <a:rPr lang="de-DE" dirty="0" err="1" smtClean="0"/>
              <a:t>chart</a:t>
            </a:r>
            <a:endParaRPr lang="de-DE" dirty="0"/>
          </a:p>
          <a:p>
            <a:pPr marL="400050" lvl="1" indent="0">
              <a:buNone/>
            </a:pPr>
            <a:r>
              <a:rPr lang="de-DE" dirty="0" smtClean="0"/>
              <a:t>(</a:t>
            </a:r>
            <a:r>
              <a:rPr lang="de-DE" dirty="0" err="1" smtClean="0"/>
              <a:t>Shelter</a:t>
            </a:r>
            <a:r>
              <a:rPr lang="de-DE" dirty="0" smtClean="0"/>
              <a:t> </a:t>
            </a:r>
            <a:r>
              <a:rPr lang="de-DE" dirty="0" err="1" smtClean="0"/>
              <a:t>situation</a:t>
            </a:r>
            <a:r>
              <a:rPr lang="de-DE" dirty="0" err="1" smtClean="0">
                <a:sym typeface="Wingdings"/>
              </a:rPr>
              <a:t>challengessupportsCVA</a:t>
            </a:r>
            <a:r>
              <a:rPr lang="de-DE" dirty="0" smtClean="0">
                <a:sym typeface="Wingdings"/>
              </a:rPr>
              <a:t> </a:t>
            </a:r>
            <a:r>
              <a:rPr lang="de-DE" dirty="0" err="1" smtClean="0">
                <a:sym typeface="Wingdings"/>
              </a:rPr>
              <a:t>components</a:t>
            </a:r>
            <a:r>
              <a:rPr lang="de-DE" dirty="0" smtClean="0">
                <a:sym typeface="Wingdings"/>
              </a:rPr>
              <a:t>)</a:t>
            </a:r>
          </a:p>
          <a:p>
            <a:pPr marL="400050" lvl="1" indent="0">
              <a:buNone/>
            </a:pPr>
            <a:r>
              <a:rPr lang="de-DE" sz="3200" dirty="0" err="1" smtClean="0"/>
              <a:t>for</a:t>
            </a:r>
            <a:r>
              <a:rPr lang="de-DE" sz="3200" dirty="0" smtClean="0"/>
              <a:t> </a:t>
            </a:r>
            <a:r>
              <a:rPr lang="de-DE" sz="3200" dirty="0" err="1" smtClean="0"/>
              <a:t>the</a:t>
            </a:r>
            <a:r>
              <a:rPr lang="de-DE" sz="3200" dirty="0" smtClean="0"/>
              <a:t> </a:t>
            </a:r>
            <a:r>
              <a:rPr lang="de-DE" sz="3200" dirty="0" err="1" smtClean="0"/>
              <a:t>following</a:t>
            </a:r>
            <a:r>
              <a:rPr lang="de-DE" sz="3200" dirty="0" smtClean="0"/>
              <a:t> </a:t>
            </a:r>
            <a:r>
              <a:rPr lang="de-DE" sz="3200" dirty="0" err="1" smtClean="0"/>
              <a:t>other</a:t>
            </a:r>
            <a:r>
              <a:rPr lang="de-DE" sz="3200" dirty="0" smtClean="0"/>
              <a:t> </a:t>
            </a:r>
            <a:r>
              <a:rPr lang="de-DE" sz="3200" dirty="0" err="1" smtClean="0"/>
              <a:t>situations</a:t>
            </a:r>
            <a:r>
              <a:rPr lang="de-DE" sz="3200" dirty="0" smtClean="0"/>
              <a:t> (</a:t>
            </a:r>
            <a:r>
              <a:rPr lang="de-DE" sz="3200" dirty="0" err="1" smtClean="0"/>
              <a:t>one</a:t>
            </a:r>
            <a:r>
              <a:rPr lang="de-DE" sz="3200" dirty="0" smtClean="0"/>
              <a:t> </a:t>
            </a:r>
            <a:r>
              <a:rPr lang="de-DE" sz="3200" dirty="0" err="1" smtClean="0"/>
              <a:t>situation</a:t>
            </a:r>
            <a:r>
              <a:rPr lang="de-DE" sz="3200" dirty="0" smtClean="0"/>
              <a:t> per </a:t>
            </a:r>
            <a:r>
              <a:rPr lang="de-DE" sz="3200" dirty="0" err="1" smtClean="0"/>
              <a:t>group</a:t>
            </a:r>
            <a:r>
              <a:rPr lang="de-DE" sz="3200" dirty="0" smtClean="0"/>
              <a:t>)</a:t>
            </a:r>
          </a:p>
          <a:p>
            <a:pPr marL="857250" lvl="1" indent="-457200"/>
            <a:r>
              <a:rPr lang="de-DE" sz="3200" dirty="0" err="1" smtClean="0"/>
              <a:t>Household</a:t>
            </a:r>
            <a:r>
              <a:rPr lang="de-DE" sz="3200" dirty="0" smtClean="0"/>
              <a:t> </a:t>
            </a:r>
            <a:r>
              <a:rPr lang="de-DE" sz="3200" dirty="0" err="1" smtClean="0"/>
              <a:t>returning</a:t>
            </a:r>
            <a:r>
              <a:rPr lang="de-DE" sz="3200" dirty="0" smtClean="0"/>
              <a:t> </a:t>
            </a:r>
            <a:r>
              <a:rPr lang="de-DE" sz="3200" dirty="0" err="1" smtClean="0"/>
              <a:t>to</a:t>
            </a:r>
            <a:r>
              <a:rPr lang="de-DE" sz="3200" dirty="0" smtClean="0"/>
              <a:t> </a:t>
            </a:r>
            <a:r>
              <a:rPr lang="de-DE" sz="3200" dirty="0" err="1" smtClean="0"/>
              <a:t>conflict-damaged</a:t>
            </a:r>
            <a:r>
              <a:rPr lang="de-DE" sz="3200" dirty="0" smtClean="0"/>
              <a:t> </a:t>
            </a:r>
            <a:r>
              <a:rPr lang="de-DE" sz="3200" dirty="0" err="1" smtClean="0"/>
              <a:t>concrete</a:t>
            </a:r>
            <a:r>
              <a:rPr lang="de-DE" sz="3200" dirty="0" smtClean="0"/>
              <a:t>-block </a:t>
            </a:r>
            <a:r>
              <a:rPr lang="de-DE" sz="3200" dirty="0" err="1" smtClean="0"/>
              <a:t>house</a:t>
            </a:r>
            <a:endParaRPr lang="de-DE" sz="3200" dirty="0" smtClean="0"/>
          </a:p>
          <a:p>
            <a:pPr marL="857250" lvl="1" indent="-457200"/>
            <a:r>
              <a:rPr lang="de-DE" sz="3200" dirty="0" err="1" smtClean="0"/>
              <a:t>Household</a:t>
            </a:r>
            <a:r>
              <a:rPr lang="de-DE" sz="3200" dirty="0" smtClean="0"/>
              <a:t> in </a:t>
            </a:r>
            <a:r>
              <a:rPr lang="de-DE" sz="3200" dirty="0" err="1" smtClean="0"/>
              <a:t>makeshift</a:t>
            </a:r>
            <a:r>
              <a:rPr lang="de-DE" sz="3200" dirty="0" smtClean="0"/>
              <a:t> </a:t>
            </a:r>
            <a:r>
              <a:rPr lang="de-DE" sz="3200" dirty="0" err="1" smtClean="0"/>
              <a:t>shelter</a:t>
            </a:r>
            <a:r>
              <a:rPr lang="de-DE" sz="3200" dirty="0" smtClean="0"/>
              <a:t> in an urban </a:t>
            </a:r>
            <a:r>
              <a:rPr lang="de-DE" sz="3200" dirty="0" err="1" smtClean="0"/>
              <a:t>spontaneous</a:t>
            </a:r>
            <a:r>
              <a:rPr lang="de-DE" sz="3200" dirty="0" smtClean="0"/>
              <a:t> </a:t>
            </a:r>
            <a:r>
              <a:rPr lang="de-DE" sz="3200" dirty="0" err="1" smtClean="0"/>
              <a:t>settlement</a:t>
            </a:r>
            <a:r>
              <a:rPr lang="de-DE" sz="3200" dirty="0" smtClean="0"/>
              <a:t> after an </a:t>
            </a:r>
            <a:r>
              <a:rPr lang="de-DE" sz="3200" dirty="0" err="1" smtClean="0"/>
              <a:t>earthquake</a:t>
            </a:r>
            <a:endParaRPr lang="de-DE" sz="3200" dirty="0" smtClean="0"/>
          </a:p>
          <a:p>
            <a:pPr marL="857250" lvl="1" indent="-457200"/>
            <a:r>
              <a:rPr lang="de-DE" sz="3200" dirty="0" err="1" smtClean="0"/>
              <a:t>Household</a:t>
            </a:r>
            <a:r>
              <a:rPr lang="de-DE" sz="3200" dirty="0" smtClean="0"/>
              <a:t> in a </a:t>
            </a:r>
            <a:r>
              <a:rPr lang="de-DE" sz="3200" dirty="0" err="1" smtClean="0"/>
              <a:t>tent</a:t>
            </a:r>
            <a:r>
              <a:rPr lang="de-DE" sz="3200" dirty="0" smtClean="0"/>
              <a:t>, after a </a:t>
            </a:r>
            <a:r>
              <a:rPr lang="de-DE" sz="3200" dirty="0" err="1" smtClean="0"/>
              <a:t>tropical</a:t>
            </a:r>
            <a:r>
              <a:rPr lang="de-DE" sz="3200" dirty="0" smtClean="0"/>
              <a:t> </a:t>
            </a:r>
            <a:r>
              <a:rPr lang="de-DE" sz="3200" dirty="0" err="1" smtClean="0"/>
              <a:t>storm</a:t>
            </a:r>
            <a:endParaRPr lang="de-DE" sz="3200" dirty="0" smtClean="0"/>
          </a:p>
          <a:p>
            <a:pPr marL="400050" lvl="1" indent="0">
              <a:buNone/>
            </a:pPr>
            <a:r>
              <a:rPr lang="de-DE" sz="3200" b="1" dirty="0" smtClean="0"/>
              <a:t>REPORT BACK IN PLENARY!</a:t>
            </a:r>
          </a:p>
          <a:p>
            <a:pPr marL="857250" lvl="1" indent="-457200"/>
            <a:endParaRPr lang="de-DE" sz="3200" dirty="0" smtClean="0"/>
          </a:p>
          <a:p>
            <a:pPr marL="857250" lvl="1" indent="-457200"/>
            <a:endParaRPr lang="de-DE" sz="3200" dirty="0" smtClean="0"/>
          </a:p>
          <a:p>
            <a:endParaRPr lang="de-DE" dirty="0" smtClean="0"/>
          </a:p>
          <a:p>
            <a:pPr marL="0" indent="0">
              <a:buNone/>
            </a:pPr>
            <a:endParaRPr lang="en-US" dirty="0"/>
          </a:p>
        </p:txBody>
      </p:sp>
    </p:spTree>
    <p:extLst>
      <p:ext uri="{BB962C8B-B14F-4D97-AF65-F5344CB8AC3E}">
        <p14:creationId xmlns:p14="http://schemas.microsoft.com/office/powerpoint/2010/main" val="757766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a:t>
            </a:r>
            <a:r>
              <a:rPr lang="en-US" dirty="0" smtClean="0"/>
              <a:t>1 Review: </a:t>
            </a:r>
            <a:r>
              <a:rPr lang="en-US" dirty="0" smtClean="0"/>
              <a:t>Afghanistan Shelter Cluster (2018)</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13</a:t>
            </a:fld>
            <a:endParaRPr lang="en-GB"/>
          </a:p>
        </p:txBody>
      </p:sp>
      <p:sp>
        <p:nvSpPr>
          <p:cNvPr id="6" name="Rectangle 5"/>
          <p:cNvSpPr/>
          <p:nvPr/>
        </p:nvSpPr>
        <p:spPr>
          <a:xfrm>
            <a:off x="398980" y="1417638"/>
            <a:ext cx="11394039" cy="4093428"/>
          </a:xfrm>
          <a:prstGeom prst="rect">
            <a:avLst/>
          </a:prstGeom>
        </p:spPr>
        <p:txBody>
          <a:bodyPr wrap="square">
            <a:spAutoFit/>
          </a:bodyPr>
          <a:lstStyle/>
          <a:p>
            <a:r>
              <a:rPr lang="en-US" sz="2000" dirty="0" smtClean="0">
                <a:latin typeface="Arial" charset="0"/>
              </a:rPr>
              <a:t>“</a:t>
            </a:r>
            <a:r>
              <a:rPr lang="en-US" sz="2000" dirty="0"/>
              <a:t>Technical Working Groups (TWIGs) are established and provided with Terms of Reference by the </a:t>
            </a:r>
            <a:r>
              <a:rPr lang="en-US" sz="2000" dirty="0" smtClean="0"/>
              <a:t>Shelter </a:t>
            </a:r>
            <a:r>
              <a:rPr lang="en-US" sz="2000" dirty="0"/>
              <a:t>Cluster Team and relevant partners on an </a:t>
            </a:r>
            <a:r>
              <a:rPr lang="en-US" sz="2000" dirty="0" smtClean="0"/>
              <a:t>ad-hoc </a:t>
            </a:r>
            <a:r>
              <a:rPr lang="en-US" sz="2000" dirty="0"/>
              <a:t>basis, as is deemed necessary. The </a:t>
            </a:r>
            <a:r>
              <a:rPr lang="en-US" sz="2000" dirty="0" smtClean="0"/>
              <a:t>Cluster </a:t>
            </a:r>
            <a:r>
              <a:rPr lang="en-US" sz="2000" dirty="0"/>
              <a:t>Coordinator appoints a designated Focal Point to facilitate the </a:t>
            </a:r>
            <a:r>
              <a:rPr lang="en-US" sz="2000" dirty="0" smtClean="0"/>
              <a:t>work </a:t>
            </a:r>
            <a:r>
              <a:rPr lang="en-US" sz="2000" dirty="0"/>
              <a:t>of the group. Such </a:t>
            </a:r>
            <a:r>
              <a:rPr lang="en-US" sz="2000" dirty="0" smtClean="0"/>
              <a:t>groups </a:t>
            </a:r>
            <a:r>
              <a:rPr lang="en-US" sz="2000" dirty="0"/>
              <a:t>have a limited lifespan and </a:t>
            </a:r>
            <a:r>
              <a:rPr lang="en-US" sz="2000" dirty="0" smtClean="0"/>
              <a:t>are disbanded</a:t>
            </a:r>
            <a:r>
              <a:rPr lang="en-US" sz="2000" dirty="0"/>
              <a:t> </a:t>
            </a:r>
            <a:r>
              <a:rPr lang="en-US" sz="2000" dirty="0" smtClean="0"/>
              <a:t>once </a:t>
            </a:r>
            <a:r>
              <a:rPr lang="en-US" sz="2000" dirty="0"/>
              <a:t>the outputs delineated in the TORs have </a:t>
            </a:r>
            <a:r>
              <a:rPr lang="en-US" sz="2000" dirty="0" smtClean="0"/>
              <a:t>been </a:t>
            </a:r>
            <a:r>
              <a:rPr lang="en-US" sz="2000" dirty="0"/>
              <a:t>achieved</a:t>
            </a:r>
            <a:r>
              <a:rPr lang="en-US" sz="2000" dirty="0" smtClean="0"/>
              <a:t>.</a:t>
            </a:r>
          </a:p>
          <a:p>
            <a:endParaRPr lang="en-US" sz="2000" dirty="0"/>
          </a:p>
          <a:p>
            <a:r>
              <a:rPr lang="en-US" sz="2000" b="1" i="1" dirty="0" smtClean="0"/>
              <a:t>1.Cash for</a:t>
            </a:r>
            <a:r>
              <a:rPr lang="en-US" sz="2000" b="1" i="1" dirty="0"/>
              <a:t> </a:t>
            </a:r>
            <a:r>
              <a:rPr lang="en-US" sz="2000" b="1" i="1" dirty="0" smtClean="0"/>
              <a:t>rent </a:t>
            </a:r>
            <a:r>
              <a:rPr lang="en-US" sz="2000" dirty="0" err="1" smtClean="0"/>
              <a:t>TWiG</a:t>
            </a:r>
            <a:r>
              <a:rPr lang="en-US" sz="2000" dirty="0" smtClean="0"/>
              <a:t> </a:t>
            </a:r>
            <a:r>
              <a:rPr lang="en-US" sz="2000" dirty="0"/>
              <a:t>(led by ACTED)</a:t>
            </a:r>
          </a:p>
          <a:p>
            <a:r>
              <a:rPr lang="en-US" sz="2000" dirty="0" smtClean="0"/>
              <a:t>2.Transitional </a:t>
            </a:r>
            <a:r>
              <a:rPr lang="en-US" sz="2000" dirty="0"/>
              <a:t>shelter </a:t>
            </a:r>
            <a:r>
              <a:rPr lang="en-US" sz="2000" dirty="0" err="1"/>
              <a:t>TWiG</a:t>
            </a:r>
            <a:r>
              <a:rPr lang="en-US" sz="2000" dirty="0"/>
              <a:t> (led by NRC)</a:t>
            </a:r>
          </a:p>
          <a:p>
            <a:r>
              <a:rPr lang="en-US" sz="2000" dirty="0" smtClean="0"/>
              <a:t>3.Housing </a:t>
            </a:r>
            <a:r>
              <a:rPr lang="en-US" sz="2000" dirty="0"/>
              <a:t>stocktaking </a:t>
            </a:r>
            <a:r>
              <a:rPr lang="en-US" sz="2000" dirty="0" err="1"/>
              <a:t>TWiG</a:t>
            </a:r>
            <a:r>
              <a:rPr lang="en-US" sz="2000" dirty="0"/>
              <a:t> (led by UN Habitat)</a:t>
            </a:r>
          </a:p>
          <a:p>
            <a:r>
              <a:rPr lang="en-US" sz="2000" dirty="0" smtClean="0"/>
              <a:t>4.Update </a:t>
            </a:r>
            <a:r>
              <a:rPr lang="en-US" sz="2000" dirty="0"/>
              <a:t>and </a:t>
            </a:r>
            <a:r>
              <a:rPr lang="en-US" sz="2000" dirty="0" err="1" smtClean="0"/>
              <a:t>revisionof</a:t>
            </a:r>
            <a:r>
              <a:rPr lang="en-US" sz="2000" dirty="0" smtClean="0"/>
              <a:t> </a:t>
            </a:r>
            <a:r>
              <a:rPr lang="en-US" sz="2000" dirty="0"/>
              <a:t>the </a:t>
            </a:r>
            <a:r>
              <a:rPr lang="en-US" sz="2000" dirty="0" smtClean="0"/>
              <a:t>NFI package (</a:t>
            </a:r>
            <a:r>
              <a:rPr lang="en-US" sz="2000" dirty="0" err="1" smtClean="0"/>
              <a:t>TWiG</a:t>
            </a:r>
            <a:r>
              <a:rPr lang="en-US" sz="2000" dirty="0" smtClean="0"/>
              <a:t> to </a:t>
            </a:r>
            <a:r>
              <a:rPr lang="en-US" sz="2000" dirty="0"/>
              <a:t>be established)</a:t>
            </a:r>
          </a:p>
          <a:p>
            <a:r>
              <a:rPr lang="en-US" sz="2000" dirty="0" smtClean="0"/>
              <a:t>5.Prioritization </a:t>
            </a:r>
            <a:r>
              <a:rPr lang="en-US" sz="2000" dirty="0"/>
              <a:t>selection criteria for shelter </a:t>
            </a:r>
            <a:r>
              <a:rPr lang="en-US" sz="2000" dirty="0" smtClean="0"/>
              <a:t>upgrade </a:t>
            </a:r>
            <a:r>
              <a:rPr lang="en-US" sz="2000" dirty="0" err="1" smtClean="0"/>
              <a:t>TWiG</a:t>
            </a:r>
            <a:r>
              <a:rPr lang="en-US" sz="2000" dirty="0" smtClean="0"/>
              <a:t> (</a:t>
            </a:r>
            <a:r>
              <a:rPr lang="en-US" sz="2000" dirty="0"/>
              <a:t>led by ES/NFI </a:t>
            </a:r>
            <a:r>
              <a:rPr lang="en-US" sz="2000" dirty="0" smtClean="0"/>
              <a:t>IMO)</a:t>
            </a:r>
            <a:endParaRPr lang="en-US" sz="2000" dirty="0"/>
          </a:p>
          <a:p>
            <a:pPr marL="0" lvl="1"/>
            <a:r>
              <a:rPr lang="en-US" sz="2000" dirty="0" smtClean="0"/>
              <a:t>6.Shelter common complaint </a:t>
            </a:r>
            <a:r>
              <a:rPr lang="en-US" sz="2000" dirty="0"/>
              <a:t>and feedback </a:t>
            </a:r>
            <a:r>
              <a:rPr lang="en-US" sz="2000" dirty="0" smtClean="0"/>
              <a:t>mechanism(</a:t>
            </a:r>
            <a:r>
              <a:rPr lang="en-US" sz="2000" dirty="0" err="1" smtClean="0"/>
              <a:t>TWiG</a:t>
            </a:r>
            <a:r>
              <a:rPr lang="en-US" sz="2000" dirty="0"/>
              <a:t> </a:t>
            </a:r>
            <a:r>
              <a:rPr lang="en-US" sz="2000" dirty="0" smtClean="0"/>
              <a:t>to </a:t>
            </a:r>
            <a:r>
              <a:rPr lang="en-US" sz="2000" dirty="0"/>
              <a:t>be established</a:t>
            </a:r>
            <a:r>
              <a:rPr lang="en-US" sz="2000" dirty="0" smtClean="0"/>
              <a:t>)</a:t>
            </a:r>
            <a:r>
              <a:rPr lang="en-US" sz="2000" i="1" dirty="0"/>
              <a:t> ”</a:t>
            </a:r>
          </a:p>
          <a:p>
            <a:endParaRPr lang="en-US" sz="20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1990595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1: (Very) Simplified </a:t>
            </a:r>
            <a:r>
              <a:rPr lang="en-US" dirty="0" err="1"/>
              <a:t>TWiG</a:t>
            </a:r>
            <a:r>
              <a:rPr lang="en-US" dirty="0"/>
              <a:t> </a:t>
            </a:r>
            <a:r>
              <a:rPr lang="en-US" dirty="0" err="1"/>
              <a:t>ToR</a:t>
            </a:r>
            <a:r>
              <a:rPr lang="en-US" dirty="0"/>
              <a:t> (without CVA component)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14</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6999" y="1322234"/>
            <a:ext cx="4985657" cy="7055332"/>
          </a:xfrm>
          <a:prstGeom prst="rect">
            <a:avLst/>
          </a:prstGeom>
        </p:spPr>
      </p:pic>
    </p:spTree>
    <p:extLst>
      <p:ext uri="{BB962C8B-B14F-4D97-AF65-F5344CB8AC3E}">
        <p14:creationId xmlns:p14="http://schemas.microsoft.com/office/powerpoint/2010/main" val="529383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1: (Very) Simplified </a:t>
            </a:r>
            <a:r>
              <a:rPr lang="en-US" dirty="0" err="1"/>
              <a:t>TWiG</a:t>
            </a:r>
            <a:r>
              <a:rPr lang="en-US" dirty="0"/>
              <a:t> </a:t>
            </a:r>
            <a:r>
              <a:rPr lang="en-US" dirty="0" err="1"/>
              <a:t>ToR</a:t>
            </a:r>
            <a:r>
              <a:rPr lang="en-US" dirty="0"/>
              <a:t> (without CVA component)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15</a:t>
            </a:fld>
            <a:endParaRPr lang="en-GB"/>
          </a:p>
        </p:txBody>
      </p:sp>
      <p:sp>
        <p:nvSpPr>
          <p:cNvPr id="3" name="TextBox 2"/>
          <p:cNvSpPr txBox="1"/>
          <p:nvPr/>
        </p:nvSpPr>
        <p:spPr>
          <a:xfrm>
            <a:off x="256090" y="1698172"/>
            <a:ext cx="12200519" cy="3754874"/>
          </a:xfrm>
          <a:prstGeom prst="rect">
            <a:avLst/>
          </a:prstGeom>
          <a:noFill/>
        </p:spPr>
        <p:txBody>
          <a:bodyPr wrap="none" rtlCol="0">
            <a:spAutoFit/>
          </a:bodyPr>
          <a:lstStyle/>
          <a:p>
            <a:r>
              <a:rPr lang="en-US" sz="2000" dirty="0"/>
              <a:t>Objective</a:t>
            </a:r>
            <a:r>
              <a:rPr lang="en-US" sz="2000" dirty="0" smtClean="0"/>
              <a:t>:</a:t>
            </a:r>
          </a:p>
          <a:p>
            <a:endParaRPr lang="en-US" sz="2000" dirty="0"/>
          </a:p>
          <a:p>
            <a:r>
              <a:rPr lang="en-US" sz="2000" dirty="0"/>
              <a:t>The objectives of this Technical </a:t>
            </a:r>
            <a:r>
              <a:rPr lang="en-US" sz="2000" dirty="0" smtClean="0"/>
              <a:t>working </a:t>
            </a:r>
            <a:r>
              <a:rPr lang="en-US" sz="2000" dirty="0"/>
              <a:t>group (TWIG) are:</a:t>
            </a:r>
          </a:p>
          <a:p>
            <a:r>
              <a:rPr lang="en-US" sz="2000" dirty="0" smtClean="0"/>
              <a:t>1) To </a:t>
            </a:r>
            <a:r>
              <a:rPr lang="en-US" sz="2000" dirty="0"/>
              <a:t>provide guidance on kits of shelter items content and specification</a:t>
            </a:r>
          </a:p>
          <a:p>
            <a:r>
              <a:rPr lang="en-US" sz="2000" dirty="0" smtClean="0"/>
              <a:t>2) To </a:t>
            </a:r>
            <a:r>
              <a:rPr lang="en-US" sz="2000" dirty="0"/>
              <a:t>set an agreed set of appropriate parameters/standards for emergency shelter </a:t>
            </a:r>
          </a:p>
          <a:p>
            <a:r>
              <a:rPr lang="en-US" sz="2000" dirty="0"/>
              <a:t>NFI’s to regions and after different “hazards or conflicts” for the </a:t>
            </a:r>
            <a:r>
              <a:rPr lang="en-US" sz="2000" dirty="0" smtClean="0"/>
              <a:t>Humanitarian emergency </a:t>
            </a:r>
            <a:r>
              <a:rPr lang="en-US" sz="2000" dirty="0"/>
              <a:t>shelter / NFI assistance </a:t>
            </a:r>
            <a:endParaRPr lang="en-US" sz="2000" dirty="0" smtClean="0"/>
          </a:p>
          <a:p>
            <a:r>
              <a:rPr lang="en-US" sz="2000" dirty="0" err="1" smtClean="0"/>
              <a:t>programme</a:t>
            </a:r>
            <a:r>
              <a:rPr lang="en-US" sz="2000" dirty="0"/>
              <a:t>. </a:t>
            </a:r>
            <a:endParaRPr lang="en-US" sz="2000" dirty="0" smtClean="0"/>
          </a:p>
          <a:p>
            <a:endParaRPr lang="en-US" sz="2000" dirty="0" smtClean="0"/>
          </a:p>
          <a:p>
            <a:r>
              <a:rPr lang="en-US" sz="2000" dirty="0" smtClean="0"/>
              <a:t>The </a:t>
            </a:r>
            <a:r>
              <a:rPr lang="en-US" sz="2000" dirty="0"/>
              <a:t>parameters developed will help to avoid inequality in </a:t>
            </a:r>
            <a:r>
              <a:rPr lang="en-US" sz="2000" dirty="0" smtClean="0"/>
              <a:t>distribution </a:t>
            </a:r>
            <a:r>
              <a:rPr lang="en-US" sz="2000" dirty="0"/>
              <a:t>of assistance </a:t>
            </a:r>
            <a:r>
              <a:rPr lang="en-US" sz="2000" dirty="0" smtClean="0"/>
              <a:t>amongst </a:t>
            </a:r>
            <a:r>
              <a:rPr lang="en-US" sz="2000" dirty="0"/>
              <a:t>the affected </a:t>
            </a:r>
            <a:endParaRPr lang="en-US" sz="2000" dirty="0" smtClean="0"/>
          </a:p>
          <a:p>
            <a:r>
              <a:rPr lang="en-US" sz="2000" dirty="0" smtClean="0"/>
              <a:t>population</a:t>
            </a:r>
            <a:r>
              <a:rPr lang="en-US" sz="2000" dirty="0"/>
              <a:t>, community jealously and competition between </a:t>
            </a:r>
            <a:r>
              <a:rPr lang="en-US" sz="2000" dirty="0" smtClean="0"/>
              <a:t>agencies </a:t>
            </a:r>
            <a:r>
              <a:rPr lang="en-US" sz="2000" dirty="0"/>
              <a:t>as well as promoting an efficient </a:t>
            </a:r>
            <a:r>
              <a:rPr lang="en-US" sz="2000" dirty="0" smtClean="0"/>
              <a:t>use </a:t>
            </a:r>
            <a:r>
              <a:rPr lang="en-US" sz="2000" dirty="0"/>
              <a:t>of </a:t>
            </a:r>
            <a:r>
              <a:rPr lang="en-US" sz="2000" dirty="0" smtClean="0"/>
              <a:t>funds. </a:t>
            </a:r>
          </a:p>
          <a:p>
            <a:r>
              <a:rPr lang="en-US" sz="2000" dirty="0" smtClean="0"/>
              <a:t>Establishing </a:t>
            </a:r>
            <a:r>
              <a:rPr lang="en-US" sz="2000" dirty="0"/>
              <a:t>agreed standards, will also help for </a:t>
            </a:r>
            <a:r>
              <a:rPr lang="en-US" sz="2000" dirty="0" smtClean="0"/>
              <a:t>budgeting </a:t>
            </a:r>
            <a:r>
              <a:rPr lang="en-US" sz="2000" dirty="0"/>
              <a:t>purposes and fundraising</a:t>
            </a:r>
          </a:p>
          <a:p>
            <a:endParaRPr lang="en-US" dirty="0"/>
          </a:p>
        </p:txBody>
      </p:sp>
    </p:spTree>
    <p:extLst>
      <p:ext uri="{BB962C8B-B14F-4D97-AF65-F5344CB8AC3E}">
        <p14:creationId xmlns:p14="http://schemas.microsoft.com/office/powerpoint/2010/main" val="1238817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a:t>
            </a:r>
            <a:r>
              <a:rPr lang="en-US" dirty="0" smtClean="0"/>
              <a:t>Very) </a:t>
            </a:r>
            <a:r>
              <a:rPr lang="en-US" dirty="0" smtClean="0"/>
              <a:t>Simplified </a:t>
            </a:r>
            <a:r>
              <a:rPr lang="en-US" dirty="0" err="1" smtClean="0"/>
              <a:t>TWiG</a:t>
            </a:r>
            <a:r>
              <a:rPr lang="en-US" dirty="0" smtClean="0"/>
              <a:t> </a:t>
            </a:r>
            <a:r>
              <a:rPr lang="en-US" dirty="0" err="1" smtClean="0"/>
              <a:t>ToR</a:t>
            </a:r>
            <a:r>
              <a:rPr lang="en-US" dirty="0" smtClean="0"/>
              <a:t> (without CVA component)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16</a:t>
            </a:fld>
            <a:endParaRPr lang="en-GB"/>
          </a:p>
        </p:txBody>
      </p:sp>
      <p:sp>
        <p:nvSpPr>
          <p:cNvPr id="3" name="TextBox 2"/>
          <p:cNvSpPr txBox="1"/>
          <p:nvPr/>
        </p:nvSpPr>
        <p:spPr>
          <a:xfrm>
            <a:off x="1609708" y="2362201"/>
            <a:ext cx="8972584" cy="2215991"/>
          </a:xfrm>
          <a:prstGeom prst="rect">
            <a:avLst/>
          </a:prstGeom>
          <a:noFill/>
        </p:spPr>
        <p:txBody>
          <a:bodyPr wrap="none" rtlCol="0">
            <a:spAutoFit/>
          </a:bodyPr>
          <a:lstStyle/>
          <a:p>
            <a:r>
              <a:rPr lang="en-US" sz="2000" dirty="0"/>
              <a:t>Outcomes</a:t>
            </a:r>
            <a:r>
              <a:rPr lang="en-US" sz="2000" dirty="0" smtClean="0"/>
              <a:t>:</a:t>
            </a:r>
          </a:p>
          <a:p>
            <a:endParaRPr lang="en-US" sz="2000" dirty="0"/>
          </a:p>
          <a:p>
            <a:r>
              <a:rPr lang="en-US" sz="2000" dirty="0"/>
              <a:t>The TWIG will:</a:t>
            </a:r>
          </a:p>
          <a:p>
            <a:r>
              <a:rPr lang="en-US" sz="2000" dirty="0" smtClean="0"/>
              <a:t>1. Agree </a:t>
            </a:r>
            <a:r>
              <a:rPr lang="en-US" sz="2000" dirty="0"/>
              <a:t>and </a:t>
            </a:r>
            <a:r>
              <a:rPr lang="en-US" sz="2000" dirty="0" err="1"/>
              <a:t>prioritise</a:t>
            </a:r>
            <a:r>
              <a:rPr lang="en-US" sz="2000" dirty="0"/>
              <a:t> shelter kit contents and their specification.</a:t>
            </a:r>
          </a:p>
          <a:p>
            <a:r>
              <a:rPr lang="en-US" sz="2000" dirty="0" smtClean="0"/>
              <a:t>2. Progress </a:t>
            </a:r>
            <a:r>
              <a:rPr lang="en-US" sz="2000" dirty="0"/>
              <a:t>will be reported to the cluster throughout the </a:t>
            </a:r>
            <a:r>
              <a:rPr lang="en-US" sz="2000" dirty="0" smtClean="0"/>
              <a:t>process</a:t>
            </a:r>
            <a:r>
              <a:rPr lang="en-US" sz="2000" dirty="0"/>
              <a:t>, or as appropriate.</a:t>
            </a:r>
          </a:p>
          <a:p>
            <a:r>
              <a:rPr lang="en-US" sz="2000" dirty="0"/>
              <a:t>3. </a:t>
            </a:r>
            <a:r>
              <a:rPr lang="en-US" sz="2000" dirty="0" smtClean="0"/>
              <a:t>Refer </a:t>
            </a:r>
            <a:r>
              <a:rPr lang="en-US" sz="2000" dirty="0"/>
              <a:t>issues for advocacy to the SAG</a:t>
            </a:r>
          </a:p>
          <a:p>
            <a:endParaRPr lang="en-US" dirty="0"/>
          </a:p>
        </p:txBody>
      </p:sp>
    </p:spTree>
    <p:extLst>
      <p:ext uri="{BB962C8B-B14F-4D97-AF65-F5344CB8AC3E}">
        <p14:creationId xmlns:p14="http://schemas.microsoft.com/office/powerpoint/2010/main" val="1478329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Creating </a:t>
            </a:r>
            <a:r>
              <a:rPr lang="en-US" dirty="0" err="1"/>
              <a:t>ToRs</a:t>
            </a:r>
            <a:r>
              <a:rPr lang="en-US" dirty="0"/>
              <a:t> for Shelter Cluster </a:t>
            </a:r>
            <a:r>
              <a:rPr lang="en-US" dirty="0" err="1"/>
              <a:t>TWiGs</a:t>
            </a:r>
            <a:r>
              <a:rPr lang="en-US" dirty="0"/>
              <a:t> concerned with CVA</a:t>
            </a:r>
          </a:p>
        </p:txBody>
      </p:sp>
      <p:sp>
        <p:nvSpPr>
          <p:cNvPr id="3" name="Content Placeholder 2"/>
          <p:cNvSpPr>
            <a:spLocks noGrp="1"/>
          </p:cNvSpPr>
          <p:nvPr>
            <p:ph idx="1"/>
          </p:nvPr>
        </p:nvSpPr>
        <p:spPr>
          <a:xfrm>
            <a:off x="609600" y="1417638"/>
            <a:ext cx="10972800" cy="4525963"/>
          </a:xfrm>
        </p:spPr>
        <p:txBody>
          <a:bodyPr>
            <a:normAutofit/>
          </a:bodyPr>
          <a:lstStyle/>
          <a:p>
            <a:pPr marL="0" indent="0">
              <a:buNone/>
            </a:pPr>
            <a:r>
              <a:rPr lang="en-US" b="1" dirty="0" smtClean="0"/>
              <a:t>Examples from the field, using excerpts from national Shelter Cluster strategy documents</a:t>
            </a:r>
          </a:p>
          <a:p>
            <a:pPr marL="0" indent="0">
              <a:buNone/>
            </a:pPr>
            <a:endParaRPr lang="en-US" b="1" dirty="0"/>
          </a:p>
          <a:p>
            <a:pPr marL="0" indent="0">
              <a:buNone/>
            </a:pPr>
            <a:r>
              <a:rPr lang="en-US" i="1" dirty="0" smtClean="0"/>
              <a:t>(TO BE UPDATED </a:t>
            </a:r>
            <a:r>
              <a:rPr lang="en-US" i="1" dirty="0" smtClean="0"/>
              <a:t>WITH JAKE AND RENEE</a:t>
            </a:r>
            <a:r>
              <a:rPr lang="en-US" i="1" dirty="0" smtClean="0"/>
              <a:t>)</a:t>
            </a:r>
            <a:endParaRPr lang="en-US" i="1" dirty="0"/>
          </a:p>
          <a:p>
            <a:pPr marL="0" indent="0">
              <a:buNone/>
            </a:pPr>
            <a:endParaRPr lang="en-US" dirty="0" smtClean="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17</a:t>
            </a:fld>
            <a:endParaRPr lang="en-GB"/>
          </a:p>
        </p:txBody>
      </p:sp>
    </p:spTree>
    <p:extLst>
      <p:ext uri="{BB962C8B-B14F-4D97-AF65-F5344CB8AC3E}">
        <p14:creationId xmlns:p14="http://schemas.microsoft.com/office/powerpoint/2010/main" val="1580931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Creating </a:t>
            </a:r>
            <a:r>
              <a:rPr lang="en-US" dirty="0" err="1"/>
              <a:t>ToRs</a:t>
            </a:r>
            <a:r>
              <a:rPr lang="en-US" dirty="0"/>
              <a:t> for Shelter Cluster </a:t>
            </a:r>
            <a:r>
              <a:rPr lang="en-US" dirty="0" err="1"/>
              <a:t>TWiGs</a:t>
            </a:r>
            <a:r>
              <a:rPr lang="en-US" dirty="0"/>
              <a:t> concerned with CVA</a:t>
            </a:r>
          </a:p>
        </p:txBody>
      </p:sp>
      <p:sp>
        <p:nvSpPr>
          <p:cNvPr id="3" name="Content Placeholder 2"/>
          <p:cNvSpPr>
            <a:spLocks noGrp="1"/>
          </p:cNvSpPr>
          <p:nvPr>
            <p:ph idx="1"/>
          </p:nvPr>
        </p:nvSpPr>
        <p:spPr>
          <a:xfrm>
            <a:off x="609600" y="1417638"/>
            <a:ext cx="10972800" cy="4525963"/>
          </a:xfrm>
        </p:spPr>
        <p:txBody>
          <a:bodyPr>
            <a:normAutofit/>
          </a:bodyPr>
          <a:lstStyle/>
          <a:p>
            <a:pPr marL="0" indent="0">
              <a:buNone/>
            </a:pPr>
            <a:r>
              <a:rPr lang="en-US" b="1" dirty="0" smtClean="0"/>
              <a:t>Examples from the field, using excerpts from national Shelter Cluster strategy documents</a:t>
            </a:r>
          </a:p>
          <a:p>
            <a:pPr marL="0" indent="0">
              <a:buNone/>
            </a:pPr>
            <a:endParaRPr lang="en-US" b="1" dirty="0"/>
          </a:p>
          <a:p>
            <a:pPr marL="0" indent="0">
              <a:buNone/>
            </a:pPr>
            <a:r>
              <a:rPr lang="en-US" i="1" dirty="0" smtClean="0"/>
              <a:t>(TO BE UPDATED BY THE FACILITATOR)</a:t>
            </a:r>
            <a:endParaRPr lang="en-US" i="1" dirty="0"/>
          </a:p>
          <a:p>
            <a:pPr marL="0" indent="0">
              <a:buNone/>
            </a:pPr>
            <a:endParaRPr lang="en-US" dirty="0" smtClean="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18</a:t>
            </a:fld>
            <a:endParaRPr lang="en-GB"/>
          </a:p>
        </p:txBody>
      </p:sp>
    </p:spTree>
    <p:extLst>
      <p:ext uri="{BB962C8B-B14F-4D97-AF65-F5344CB8AC3E}">
        <p14:creationId xmlns:p14="http://schemas.microsoft.com/office/powerpoint/2010/main" val="2093912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Creating </a:t>
            </a:r>
            <a:r>
              <a:rPr lang="en-US" dirty="0" err="1"/>
              <a:t>ToRs</a:t>
            </a:r>
            <a:r>
              <a:rPr lang="en-US" dirty="0"/>
              <a:t> for Shelter Cluster </a:t>
            </a:r>
            <a:r>
              <a:rPr lang="en-US" dirty="0" err="1"/>
              <a:t>TWiGs</a:t>
            </a:r>
            <a:r>
              <a:rPr lang="en-US" dirty="0"/>
              <a:t> concerned with CVA</a:t>
            </a:r>
          </a:p>
        </p:txBody>
      </p:sp>
      <p:sp>
        <p:nvSpPr>
          <p:cNvPr id="3" name="Content Placeholder 2"/>
          <p:cNvSpPr>
            <a:spLocks noGrp="1"/>
          </p:cNvSpPr>
          <p:nvPr>
            <p:ph idx="1"/>
          </p:nvPr>
        </p:nvSpPr>
        <p:spPr>
          <a:xfrm>
            <a:off x="609600" y="1417638"/>
            <a:ext cx="10972800" cy="4525963"/>
          </a:xfrm>
        </p:spPr>
        <p:txBody>
          <a:bodyPr>
            <a:normAutofit/>
          </a:bodyPr>
          <a:lstStyle/>
          <a:p>
            <a:pPr marL="0" indent="0">
              <a:buNone/>
            </a:pPr>
            <a:r>
              <a:rPr lang="en-US" dirty="0" smtClean="0"/>
              <a:t>Group work:</a:t>
            </a:r>
          </a:p>
          <a:p>
            <a:r>
              <a:rPr lang="en-US" dirty="0" smtClean="0"/>
              <a:t>Go back to the charts which you worked on previously</a:t>
            </a:r>
          </a:p>
          <a:p>
            <a:pPr marL="400050" lvl="2" indent="0">
              <a:buNone/>
            </a:pPr>
            <a:r>
              <a:rPr lang="en-US" sz="3200" dirty="0" smtClean="0"/>
              <a:t> </a:t>
            </a:r>
            <a:r>
              <a:rPr lang="de-DE" sz="3200" dirty="0"/>
              <a:t>(</a:t>
            </a:r>
            <a:r>
              <a:rPr lang="de-DE" sz="3200" dirty="0" err="1"/>
              <a:t>Shelter</a:t>
            </a:r>
            <a:r>
              <a:rPr lang="de-DE" sz="3200" dirty="0"/>
              <a:t> </a:t>
            </a:r>
            <a:r>
              <a:rPr lang="de-DE" sz="3200" dirty="0" err="1"/>
              <a:t>situation</a:t>
            </a:r>
            <a:r>
              <a:rPr lang="de-DE" sz="3200" dirty="0" err="1">
                <a:sym typeface="Wingdings"/>
              </a:rPr>
              <a:t>challengessupportsCVA</a:t>
            </a:r>
            <a:r>
              <a:rPr lang="de-DE" sz="3200" dirty="0">
                <a:sym typeface="Wingdings"/>
              </a:rPr>
              <a:t> </a:t>
            </a:r>
            <a:r>
              <a:rPr lang="de-DE" sz="3200" dirty="0" err="1">
                <a:sym typeface="Wingdings"/>
              </a:rPr>
              <a:t>components</a:t>
            </a:r>
            <a:r>
              <a:rPr lang="de-DE" sz="3200" dirty="0" smtClean="0">
                <a:sym typeface="Wingdings"/>
              </a:rPr>
              <a:t>)</a:t>
            </a:r>
          </a:p>
          <a:p>
            <a:pPr marL="57150" indent="-457200"/>
            <a:r>
              <a:rPr lang="de-DE" dirty="0" err="1" smtClean="0">
                <a:sym typeface="Wingdings"/>
              </a:rPr>
              <a:t>Choose</a:t>
            </a:r>
            <a:r>
              <a:rPr lang="de-DE" dirty="0" smtClean="0">
                <a:sym typeface="Wingdings"/>
              </a:rPr>
              <a:t> </a:t>
            </a:r>
            <a:r>
              <a:rPr lang="de-DE" dirty="0" err="1" smtClean="0">
                <a:sym typeface="Wingdings"/>
              </a:rPr>
              <a:t>one</a:t>
            </a:r>
            <a:r>
              <a:rPr lang="de-DE" dirty="0" smtClean="0">
                <a:sym typeface="Wingdings"/>
              </a:rPr>
              <a:t> type </a:t>
            </a:r>
            <a:r>
              <a:rPr lang="de-DE" dirty="0" err="1" smtClean="0">
                <a:sym typeface="Wingdings"/>
              </a:rPr>
              <a:t>of</a:t>
            </a:r>
            <a:r>
              <a:rPr lang="de-DE" dirty="0" smtClean="0">
                <a:sym typeface="Wingdings"/>
              </a:rPr>
              <a:t> </a:t>
            </a:r>
            <a:r>
              <a:rPr lang="de-DE" b="1" dirty="0" err="1" smtClean="0">
                <a:sym typeface="Wingdings"/>
              </a:rPr>
              <a:t>support</a:t>
            </a:r>
            <a:r>
              <a:rPr lang="de-DE" dirty="0" smtClean="0">
                <a:sym typeface="Wingdings"/>
              </a:rPr>
              <a:t> </a:t>
            </a:r>
            <a:r>
              <a:rPr lang="de-DE" dirty="0" err="1" smtClean="0">
                <a:sym typeface="Wingdings"/>
              </a:rPr>
              <a:t>and</a:t>
            </a:r>
            <a:r>
              <a:rPr lang="de-DE" dirty="0" smtClean="0">
                <a:sym typeface="Wingdings"/>
              </a:rPr>
              <a:t> </a:t>
            </a:r>
            <a:r>
              <a:rPr lang="de-DE" dirty="0" err="1" smtClean="0">
                <a:sym typeface="Wingdings"/>
              </a:rPr>
              <a:t>draft</a:t>
            </a:r>
            <a:r>
              <a:rPr lang="de-DE" dirty="0" smtClean="0">
                <a:sym typeface="Wingdings"/>
              </a:rPr>
              <a:t> a </a:t>
            </a:r>
            <a:r>
              <a:rPr lang="de-DE" dirty="0" err="1" smtClean="0">
                <a:sym typeface="Wingdings"/>
              </a:rPr>
              <a:t>ToR</a:t>
            </a:r>
            <a:r>
              <a:rPr lang="de-DE" dirty="0" smtClean="0">
                <a:sym typeface="Wingdings"/>
              </a:rPr>
              <a:t> </a:t>
            </a:r>
            <a:r>
              <a:rPr lang="de-DE" dirty="0" err="1" smtClean="0">
                <a:sym typeface="Wingdings"/>
              </a:rPr>
              <a:t>for</a:t>
            </a:r>
            <a:r>
              <a:rPr lang="de-DE" dirty="0" smtClean="0">
                <a:sym typeface="Wingdings"/>
              </a:rPr>
              <a:t> a </a:t>
            </a:r>
            <a:r>
              <a:rPr lang="de-DE" dirty="0" err="1" smtClean="0">
                <a:sym typeface="Wingdings"/>
              </a:rPr>
              <a:t>TWiG</a:t>
            </a:r>
            <a:r>
              <a:rPr lang="de-DE" dirty="0" smtClean="0">
                <a:sym typeface="Wingdings"/>
              </a:rPr>
              <a:t> </a:t>
            </a:r>
            <a:r>
              <a:rPr lang="de-DE" dirty="0" err="1" smtClean="0">
                <a:sym typeface="Wingdings"/>
              </a:rPr>
              <a:t>focussing</a:t>
            </a:r>
            <a:r>
              <a:rPr lang="de-DE" dirty="0" smtClean="0">
                <a:sym typeface="Wingdings"/>
              </a:rPr>
              <a:t> on </a:t>
            </a:r>
            <a:r>
              <a:rPr lang="de-DE" dirty="0" err="1" smtClean="0">
                <a:sym typeface="Wingdings"/>
              </a:rPr>
              <a:t>technical</a:t>
            </a:r>
            <a:r>
              <a:rPr lang="de-DE" dirty="0" smtClean="0">
                <a:sym typeface="Wingdings"/>
              </a:rPr>
              <a:t> </a:t>
            </a:r>
            <a:r>
              <a:rPr lang="de-DE" dirty="0" err="1" smtClean="0">
                <a:sym typeface="Wingdings"/>
              </a:rPr>
              <a:t>guidance</a:t>
            </a:r>
            <a:r>
              <a:rPr lang="de-DE" dirty="0" smtClean="0">
                <a:sym typeface="Wingdings"/>
              </a:rPr>
              <a:t> </a:t>
            </a:r>
            <a:r>
              <a:rPr lang="de-DE" dirty="0" err="1" smtClean="0">
                <a:sym typeface="Wingdings"/>
              </a:rPr>
              <a:t>for</a:t>
            </a:r>
            <a:r>
              <a:rPr lang="de-DE" dirty="0" smtClean="0">
                <a:sym typeface="Wingdings"/>
              </a:rPr>
              <a:t> </a:t>
            </a:r>
            <a:r>
              <a:rPr lang="de-DE" dirty="0" err="1" smtClean="0">
                <a:sym typeface="Wingdings"/>
              </a:rPr>
              <a:t>that</a:t>
            </a:r>
            <a:r>
              <a:rPr lang="de-DE" dirty="0" smtClean="0">
                <a:sym typeface="Wingdings"/>
              </a:rPr>
              <a:t> </a:t>
            </a:r>
            <a:r>
              <a:rPr lang="de-DE" dirty="0" err="1" smtClean="0">
                <a:sym typeface="Wingdings"/>
              </a:rPr>
              <a:t>sort</a:t>
            </a:r>
            <a:r>
              <a:rPr lang="de-DE" dirty="0" smtClean="0">
                <a:sym typeface="Wingdings"/>
              </a:rPr>
              <a:t> </a:t>
            </a:r>
            <a:r>
              <a:rPr lang="de-DE" dirty="0" err="1" smtClean="0">
                <a:sym typeface="Wingdings"/>
              </a:rPr>
              <a:t>of</a:t>
            </a:r>
            <a:r>
              <a:rPr lang="de-DE" dirty="0" smtClean="0">
                <a:sym typeface="Wingdings"/>
              </a:rPr>
              <a:t> </a:t>
            </a:r>
            <a:r>
              <a:rPr lang="de-DE" dirty="0" err="1" smtClean="0">
                <a:sym typeface="Wingdings"/>
              </a:rPr>
              <a:t>support</a:t>
            </a:r>
            <a:r>
              <a:rPr lang="de-DE" dirty="0" smtClean="0">
                <a:sym typeface="Wingdings"/>
              </a:rPr>
              <a:t> </a:t>
            </a:r>
          </a:p>
          <a:p>
            <a:pPr marL="57150" indent="-457200"/>
            <a:r>
              <a:rPr lang="de-DE" dirty="0" err="1" smtClean="0">
                <a:sym typeface="Wingdings"/>
              </a:rPr>
              <a:t>Where</a:t>
            </a:r>
            <a:r>
              <a:rPr lang="de-DE" dirty="0" smtClean="0">
                <a:sym typeface="Wingdings"/>
              </a:rPr>
              <a:t> </a:t>
            </a:r>
            <a:r>
              <a:rPr lang="de-DE" dirty="0" err="1" smtClean="0">
                <a:sym typeface="Wingdings"/>
              </a:rPr>
              <a:t>can</a:t>
            </a:r>
            <a:r>
              <a:rPr lang="de-DE" dirty="0" smtClean="0">
                <a:sym typeface="Wingdings"/>
              </a:rPr>
              <a:t> </a:t>
            </a:r>
            <a:r>
              <a:rPr lang="de-DE" dirty="0" err="1" smtClean="0">
                <a:sym typeface="Wingdings"/>
              </a:rPr>
              <a:t>issues</a:t>
            </a:r>
            <a:r>
              <a:rPr lang="de-DE" dirty="0" smtClean="0">
                <a:sym typeface="Wingdings"/>
              </a:rPr>
              <a:t> </a:t>
            </a:r>
            <a:r>
              <a:rPr lang="de-DE" dirty="0" err="1" smtClean="0">
                <a:sym typeface="Wingdings"/>
              </a:rPr>
              <a:t>regarding</a:t>
            </a:r>
            <a:r>
              <a:rPr lang="de-DE" dirty="0" smtClean="0">
                <a:sym typeface="Wingdings"/>
              </a:rPr>
              <a:t> CVA </a:t>
            </a:r>
            <a:r>
              <a:rPr lang="de-DE" dirty="0" err="1" smtClean="0">
                <a:sym typeface="Wingdings"/>
              </a:rPr>
              <a:t>be</a:t>
            </a:r>
            <a:r>
              <a:rPr lang="de-DE" dirty="0" smtClean="0">
                <a:sym typeface="Wingdings"/>
              </a:rPr>
              <a:t> incorporated </a:t>
            </a:r>
            <a:r>
              <a:rPr lang="de-DE" dirty="0" err="1" smtClean="0">
                <a:sym typeface="Wingdings"/>
              </a:rPr>
              <a:t>into</a:t>
            </a:r>
            <a:r>
              <a:rPr lang="de-DE" dirty="0" smtClean="0">
                <a:sym typeface="Wingdings"/>
              </a:rPr>
              <a:t> </a:t>
            </a:r>
            <a:r>
              <a:rPr lang="de-DE" dirty="0" err="1" smtClean="0">
                <a:sym typeface="Wingdings"/>
              </a:rPr>
              <a:t>the</a:t>
            </a:r>
            <a:r>
              <a:rPr lang="de-DE" dirty="0" smtClean="0">
                <a:sym typeface="Wingdings"/>
              </a:rPr>
              <a:t> </a:t>
            </a:r>
            <a:r>
              <a:rPr lang="de-DE" dirty="0" err="1" smtClean="0">
                <a:sym typeface="Wingdings"/>
              </a:rPr>
              <a:t>ToR</a:t>
            </a:r>
            <a:r>
              <a:rPr lang="de-DE" dirty="0" smtClean="0">
                <a:sym typeface="Wingdings"/>
              </a:rPr>
              <a:t>?</a:t>
            </a:r>
          </a:p>
          <a:p>
            <a:pPr marL="400050" lvl="2" indent="0">
              <a:buNone/>
            </a:pPr>
            <a:r>
              <a:rPr lang="de-DE" sz="3200" b="1" dirty="0"/>
              <a:t>REPORT BACK IN PLENARY!</a:t>
            </a:r>
          </a:p>
          <a:p>
            <a:pPr marL="0" indent="0">
              <a:buNone/>
            </a:pPr>
            <a:endParaRPr lang="de-DE" dirty="0">
              <a:sym typeface="Wingdings"/>
            </a:endParaRPr>
          </a:p>
          <a:p>
            <a:pPr marL="0" indent="0">
              <a:buNone/>
            </a:pPr>
            <a:endParaRPr lang="en-US" dirty="0" smtClean="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19</a:t>
            </a:fld>
            <a:endParaRPr lang="en-GB"/>
          </a:p>
        </p:txBody>
      </p:sp>
    </p:spTree>
    <p:extLst>
      <p:ext uri="{BB962C8B-B14F-4D97-AF65-F5344CB8AC3E}">
        <p14:creationId xmlns:p14="http://schemas.microsoft.com/office/powerpoint/2010/main" val="2062654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Tree>
    <p:extLst>
      <p:ext uri="{BB962C8B-B14F-4D97-AF65-F5344CB8AC3E}">
        <p14:creationId xmlns:p14="http://schemas.microsoft.com/office/powerpoint/2010/main" val="1117901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Creating </a:t>
            </a:r>
            <a:r>
              <a:rPr lang="en-US" dirty="0" err="1"/>
              <a:t>ToRs</a:t>
            </a:r>
            <a:r>
              <a:rPr lang="en-US" dirty="0"/>
              <a:t> for Shelter Cluster </a:t>
            </a:r>
            <a:r>
              <a:rPr lang="en-US" dirty="0" err="1"/>
              <a:t>TWiGs</a:t>
            </a:r>
            <a:r>
              <a:rPr lang="en-US" dirty="0"/>
              <a:t> concerned with CVA</a:t>
            </a:r>
          </a:p>
        </p:txBody>
      </p:sp>
      <p:sp>
        <p:nvSpPr>
          <p:cNvPr id="3" name="Content Placeholder 2"/>
          <p:cNvSpPr>
            <a:spLocks noGrp="1"/>
          </p:cNvSpPr>
          <p:nvPr>
            <p:ph idx="1"/>
          </p:nvPr>
        </p:nvSpPr>
        <p:spPr>
          <a:xfrm>
            <a:off x="609600" y="1417638"/>
            <a:ext cx="10972800" cy="4525963"/>
          </a:xfrm>
        </p:spPr>
        <p:txBody>
          <a:bodyPr>
            <a:normAutofit/>
          </a:bodyPr>
          <a:lstStyle/>
          <a:p>
            <a:pPr marL="0" indent="0">
              <a:buNone/>
            </a:pPr>
            <a:r>
              <a:rPr lang="en-US" dirty="0" smtClean="0"/>
              <a:t>Group work:</a:t>
            </a:r>
          </a:p>
          <a:p>
            <a:r>
              <a:rPr lang="en-US" dirty="0" smtClean="0"/>
              <a:t>Go back to (very) simplified </a:t>
            </a:r>
            <a:r>
              <a:rPr lang="en-US" dirty="0" err="1" smtClean="0"/>
              <a:t>TWiG</a:t>
            </a:r>
            <a:r>
              <a:rPr lang="en-US" dirty="0" smtClean="0"/>
              <a:t> </a:t>
            </a:r>
            <a:r>
              <a:rPr lang="en-US" dirty="0" err="1" smtClean="0"/>
              <a:t>ToR</a:t>
            </a:r>
            <a:r>
              <a:rPr lang="en-US" dirty="0" smtClean="0"/>
              <a:t> from the earlier slide</a:t>
            </a:r>
          </a:p>
          <a:p>
            <a:pPr marL="57150" indent="-457200"/>
            <a:r>
              <a:rPr lang="de-DE" dirty="0" smtClean="0">
                <a:sym typeface="Wingdings"/>
              </a:rPr>
              <a:t>In </a:t>
            </a:r>
            <a:r>
              <a:rPr lang="de-DE" dirty="0" err="1" smtClean="0">
                <a:sym typeface="Wingdings"/>
              </a:rPr>
              <a:t>how</a:t>
            </a:r>
            <a:r>
              <a:rPr lang="de-DE" dirty="0" smtClean="0">
                <a:sym typeface="Wingdings"/>
              </a:rPr>
              <a:t> </a:t>
            </a:r>
            <a:r>
              <a:rPr lang="de-DE" dirty="0" err="1" smtClean="0">
                <a:sym typeface="Wingdings"/>
              </a:rPr>
              <a:t>many</a:t>
            </a:r>
            <a:r>
              <a:rPr lang="de-DE" dirty="0" smtClean="0">
                <a:sym typeface="Wingdings"/>
              </a:rPr>
              <a:t> </a:t>
            </a:r>
            <a:r>
              <a:rPr lang="de-DE" dirty="0" err="1" smtClean="0">
                <a:sym typeface="Wingdings"/>
              </a:rPr>
              <a:t>places</a:t>
            </a:r>
            <a:r>
              <a:rPr lang="de-DE" dirty="0" smtClean="0">
                <a:sym typeface="Wingdings"/>
              </a:rPr>
              <a:t> </a:t>
            </a:r>
            <a:r>
              <a:rPr lang="de-DE" dirty="0" err="1" smtClean="0">
                <a:sym typeface="Wingdings"/>
              </a:rPr>
              <a:t>can</a:t>
            </a:r>
            <a:r>
              <a:rPr lang="de-DE" dirty="0" smtClean="0">
                <a:sym typeface="Wingdings"/>
              </a:rPr>
              <a:t> </a:t>
            </a:r>
            <a:r>
              <a:rPr lang="de-DE" dirty="0" err="1" smtClean="0">
                <a:sym typeface="Wingdings"/>
              </a:rPr>
              <a:t>you</a:t>
            </a:r>
            <a:r>
              <a:rPr lang="de-DE" dirty="0" smtClean="0">
                <a:sym typeface="Wingdings"/>
              </a:rPr>
              <a:t> </a:t>
            </a:r>
            <a:r>
              <a:rPr lang="de-DE" dirty="0" err="1" smtClean="0">
                <a:sym typeface="Wingdings"/>
              </a:rPr>
              <a:t>insert</a:t>
            </a:r>
            <a:r>
              <a:rPr lang="de-DE" dirty="0" smtClean="0">
                <a:sym typeface="Wingdings"/>
              </a:rPr>
              <a:t> extra </a:t>
            </a:r>
            <a:r>
              <a:rPr lang="de-DE" dirty="0" err="1" smtClean="0">
                <a:sym typeface="Wingdings"/>
              </a:rPr>
              <a:t>points</a:t>
            </a:r>
            <a:r>
              <a:rPr lang="de-DE" dirty="0" smtClean="0">
                <a:sym typeface="Wingdings"/>
              </a:rPr>
              <a:t>, </a:t>
            </a:r>
            <a:r>
              <a:rPr lang="de-DE" dirty="0" err="1" smtClean="0">
                <a:sym typeface="Wingdings"/>
              </a:rPr>
              <a:t>or</a:t>
            </a:r>
            <a:r>
              <a:rPr lang="de-DE" dirty="0" smtClean="0">
                <a:sym typeface="Wingdings"/>
              </a:rPr>
              <a:t> </a:t>
            </a:r>
            <a:r>
              <a:rPr lang="de-DE" dirty="0" err="1" smtClean="0">
                <a:sym typeface="Wingdings"/>
              </a:rPr>
              <a:t>guidance</a:t>
            </a:r>
            <a:r>
              <a:rPr lang="de-DE" dirty="0" smtClean="0">
                <a:sym typeface="Wingdings"/>
              </a:rPr>
              <a:t> </a:t>
            </a:r>
            <a:r>
              <a:rPr lang="de-DE" dirty="0" err="1" smtClean="0">
                <a:sym typeface="Wingdings"/>
              </a:rPr>
              <a:t>for</a:t>
            </a:r>
            <a:r>
              <a:rPr lang="de-DE" dirty="0" smtClean="0">
                <a:sym typeface="Wingdings"/>
              </a:rPr>
              <a:t> </a:t>
            </a:r>
            <a:r>
              <a:rPr lang="de-DE" dirty="0" err="1" smtClean="0">
                <a:sym typeface="Wingdings"/>
              </a:rPr>
              <a:t>the</a:t>
            </a:r>
            <a:r>
              <a:rPr lang="de-DE" dirty="0" smtClean="0">
                <a:sym typeface="Wingdings"/>
              </a:rPr>
              <a:t> </a:t>
            </a:r>
            <a:r>
              <a:rPr lang="de-DE" dirty="0" err="1" smtClean="0">
                <a:sym typeface="Wingdings"/>
              </a:rPr>
              <a:t>TWiG</a:t>
            </a:r>
            <a:r>
              <a:rPr lang="de-DE" dirty="0" smtClean="0">
                <a:sym typeface="Wingdings"/>
              </a:rPr>
              <a:t>, </a:t>
            </a:r>
            <a:r>
              <a:rPr lang="de-DE" dirty="0" err="1" smtClean="0">
                <a:sym typeface="Wingdings"/>
              </a:rPr>
              <a:t>which</a:t>
            </a:r>
            <a:r>
              <a:rPr lang="de-DE" dirty="0" smtClean="0">
                <a:sym typeface="Wingdings"/>
              </a:rPr>
              <a:t> </a:t>
            </a:r>
            <a:r>
              <a:rPr lang="de-DE" dirty="0" err="1" smtClean="0">
                <a:sym typeface="Wingdings"/>
              </a:rPr>
              <a:t>relate</a:t>
            </a:r>
            <a:r>
              <a:rPr lang="de-DE" dirty="0" smtClean="0">
                <a:sym typeface="Wingdings"/>
              </a:rPr>
              <a:t> </a:t>
            </a:r>
            <a:r>
              <a:rPr lang="de-DE" dirty="0" err="1" smtClean="0">
                <a:sym typeface="Wingdings"/>
              </a:rPr>
              <a:t>to</a:t>
            </a:r>
            <a:r>
              <a:rPr lang="de-DE" dirty="0" smtClean="0">
                <a:sym typeface="Wingdings"/>
              </a:rPr>
              <a:t> CVA?</a:t>
            </a:r>
          </a:p>
          <a:p>
            <a:pPr marL="57150" indent="-457200"/>
            <a:r>
              <a:rPr lang="de-DE" dirty="0" err="1" smtClean="0">
                <a:sym typeface="Wingdings"/>
              </a:rPr>
              <a:t>Which</a:t>
            </a:r>
            <a:r>
              <a:rPr lang="de-DE" dirty="0" smtClean="0">
                <a:sym typeface="Wingdings"/>
              </a:rPr>
              <a:t> </a:t>
            </a:r>
            <a:r>
              <a:rPr lang="de-DE" dirty="0" err="1" smtClean="0">
                <a:sym typeface="Wingdings"/>
              </a:rPr>
              <a:t>group</a:t>
            </a:r>
            <a:r>
              <a:rPr lang="de-DE" dirty="0" smtClean="0">
                <a:sym typeface="Wingdings"/>
              </a:rPr>
              <a:t> </a:t>
            </a:r>
            <a:r>
              <a:rPr lang="de-DE" dirty="0" err="1" smtClean="0">
                <a:sym typeface="Wingdings"/>
              </a:rPr>
              <a:t>can</a:t>
            </a:r>
            <a:r>
              <a:rPr lang="de-DE" dirty="0" smtClean="0">
                <a:sym typeface="Wingdings"/>
              </a:rPr>
              <a:t> </a:t>
            </a:r>
            <a:r>
              <a:rPr lang="de-DE" dirty="0" err="1" smtClean="0">
                <a:sym typeface="Wingdings"/>
              </a:rPr>
              <a:t>come</a:t>
            </a:r>
            <a:r>
              <a:rPr lang="de-DE" dirty="0" smtClean="0">
                <a:sym typeface="Wingdings"/>
              </a:rPr>
              <a:t> </a:t>
            </a:r>
            <a:r>
              <a:rPr lang="de-DE" dirty="0" err="1" smtClean="0">
                <a:sym typeface="Wingdings"/>
              </a:rPr>
              <a:t>up</a:t>
            </a:r>
            <a:r>
              <a:rPr lang="de-DE" dirty="0" smtClean="0">
                <a:sym typeface="Wingdings"/>
              </a:rPr>
              <a:t> </a:t>
            </a:r>
            <a:r>
              <a:rPr lang="de-DE" dirty="0" err="1" smtClean="0">
                <a:sym typeface="Wingdings"/>
              </a:rPr>
              <a:t>with</a:t>
            </a:r>
            <a:r>
              <a:rPr lang="de-DE" dirty="0" smtClean="0">
                <a:sym typeface="Wingdings"/>
              </a:rPr>
              <a:t> </a:t>
            </a:r>
            <a:r>
              <a:rPr lang="de-DE" dirty="0" err="1" smtClean="0">
                <a:sym typeface="Wingdings"/>
              </a:rPr>
              <a:t>the</a:t>
            </a:r>
            <a:r>
              <a:rPr lang="de-DE" dirty="0" smtClean="0">
                <a:sym typeface="Wingdings"/>
              </a:rPr>
              <a:t> </a:t>
            </a:r>
            <a:r>
              <a:rPr lang="de-DE" dirty="0" err="1" smtClean="0">
                <a:sym typeface="Wingdings"/>
              </a:rPr>
              <a:t>most</a:t>
            </a:r>
            <a:r>
              <a:rPr lang="de-DE" dirty="0" smtClean="0">
                <a:sym typeface="Wingdings"/>
              </a:rPr>
              <a:t> </a:t>
            </a:r>
            <a:r>
              <a:rPr lang="de-DE" dirty="0" err="1" smtClean="0">
                <a:sym typeface="Wingdings"/>
              </a:rPr>
              <a:t>insertions</a:t>
            </a:r>
            <a:r>
              <a:rPr lang="de-DE" dirty="0" smtClean="0">
                <a:sym typeface="Wingdings"/>
              </a:rPr>
              <a:t>?</a:t>
            </a:r>
          </a:p>
          <a:p>
            <a:pPr marL="400050" lvl="2" indent="0">
              <a:buNone/>
            </a:pPr>
            <a:r>
              <a:rPr lang="de-DE" sz="3200" b="1" dirty="0"/>
              <a:t>REPORT BACK IN PLENARY!</a:t>
            </a:r>
          </a:p>
          <a:p>
            <a:pPr marL="0" indent="0">
              <a:buNone/>
            </a:pPr>
            <a:endParaRPr lang="de-DE" dirty="0">
              <a:sym typeface="Wingdings"/>
            </a:endParaRPr>
          </a:p>
          <a:p>
            <a:pPr marL="0" indent="0">
              <a:buNone/>
            </a:pPr>
            <a:endParaRPr lang="en-US" dirty="0" smtClean="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20</a:t>
            </a:fld>
            <a:endParaRPr lang="en-GB"/>
          </a:p>
        </p:txBody>
      </p:sp>
    </p:spTree>
    <p:extLst>
      <p:ext uri="{BB962C8B-B14F-4D97-AF65-F5344CB8AC3E}">
        <p14:creationId xmlns:p14="http://schemas.microsoft.com/office/powerpoint/2010/main" val="778521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68552"/>
            <a:ext cx="10972800" cy="1143000"/>
          </a:xfrm>
        </p:spPr>
        <p:txBody>
          <a:bodyPr>
            <a:normAutofit fontScale="90000"/>
          </a:bodyPr>
          <a:lstStyle/>
          <a:p>
            <a:r>
              <a:rPr lang="en-US" sz="3100" dirty="0" smtClean="0"/>
              <a:t>Topic </a:t>
            </a:r>
            <a:r>
              <a:rPr lang="en-US" sz="3100" dirty="0" smtClean="0"/>
              <a:t>2</a:t>
            </a:r>
            <a:r>
              <a:rPr lang="en-US" sz="3100" dirty="0"/>
              <a:t>: Coordinating between Shelter Cluster </a:t>
            </a:r>
            <a:r>
              <a:rPr lang="en-US" sz="3100" dirty="0" err="1"/>
              <a:t>TWiGs</a:t>
            </a:r>
            <a:r>
              <a:rPr lang="en-US" sz="3100" dirty="0"/>
              <a:t> concerned with CVA, and more traditional Shelter Cluster </a:t>
            </a:r>
            <a:r>
              <a:rPr lang="en-US" sz="3100" dirty="0" err="1"/>
              <a:t>TWiGs</a:t>
            </a:r>
            <a:r>
              <a:rPr lang="en-US" sz="3100"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21</a:t>
            </a:fld>
            <a:endParaRPr lang="en-GB"/>
          </a:p>
        </p:txBody>
      </p:sp>
      <p:sp>
        <p:nvSpPr>
          <p:cNvPr id="6" name="Rectangle 5"/>
          <p:cNvSpPr/>
          <p:nvPr/>
        </p:nvSpPr>
        <p:spPr>
          <a:xfrm>
            <a:off x="398980" y="1711552"/>
            <a:ext cx="11394039" cy="6278642"/>
          </a:xfrm>
          <a:prstGeom prst="rect">
            <a:avLst/>
          </a:prstGeom>
        </p:spPr>
        <p:txBody>
          <a:bodyPr wrap="square">
            <a:spAutoFit/>
          </a:bodyPr>
          <a:lstStyle/>
          <a:p>
            <a:r>
              <a:rPr lang="en-US" dirty="0" smtClean="0">
                <a:latin typeface="Arial" charset="0"/>
              </a:rPr>
              <a:t>Afghanistan Shelter Cluster </a:t>
            </a:r>
            <a:r>
              <a:rPr lang="en-US" dirty="0" err="1" smtClean="0">
                <a:latin typeface="Arial" charset="0"/>
              </a:rPr>
              <a:t>TWiGs</a:t>
            </a:r>
            <a:endParaRPr lang="en-US" dirty="0" smtClean="0">
              <a:latin typeface="Arial" charset="0"/>
            </a:endParaRPr>
          </a:p>
          <a:p>
            <a:endParaRPr lang="en-US" dirty="0">
              <a:latin typeface="Arial" charset="0"/>
            </a:endParaRPr>
          </a:p>
          <a:p>
            <a:r>
              <a:rPr lang="en-US" sz="2000" b="1" i="1" dirty="0"/>
              <a:t>1.Cash for rent </a:t>
            </a:r>
            <a:r>
              <a:rPr lang="en-US" sz="2000" dirty="0" err="1"/>
              <a:t>TWiG</a:t>
            </a:r>
            <a:r>
              <a:rPr lang="en-US" sz="2000" dirty="0"/>
              <a:t> (led by ACTED)</a:t>
            </a:r>
          </a:p>
          <a:p>
            <a:r>
              <a:rPr lang="en-US" sz="2000" dirty="0"/>
              <a:t>2.Transitional shelter </a:t>
            </a:r>
            <a:r>
              <a:rPr lang="en-US" sz="2000" dirty="0" err="1"/>
              <a:t>TWiG</a:t>
            </a:r>
            <a:r>
              <a:rPr lang="en-US" sz="2000" dirty="0"/>
              <a:t> (led by NRC)</a:t>
            </a:r>
          </a:p>
          <a:p>
            <a:r>
              <a:rPr lang="en-US" sz="2000" dirty="0"/>
              <a:t>3.Housing stocktaking </a:t>
            </a:r>
            <a:r>
              <a:rPr lang="en-US" sz="2000" dirty="0" err="1"/>
              <a:t>TWiG</a:t>
            </a:r>
            <a:r>
              <a:rPr lang="en-US" sz="2000" dirty="0"/>
              <a:t> (led by UN Habitat)</a:t>
            </a:r>
          </a:p>
          <a:p>
            <a:r>
              <a:rPr lang="en-US" sz="2000" dirty="0"/>
              <a:t>4.Update and </a:t>
            </a:r>
            <a:r>
              <a:rPr lang="en-US" sz="2000" dirty="0" err="1"/>
              <a:t>revisionof</a:t>
            </a:r>
            <a:r>
              <a:rPr lang="en-US" sz="2000" dirty="0"/>
              <a:t> the NFI package (</a:t>
            </a:r>
            <a:r>
              <a:rPr lang="en-US" sz="2000" dirty="0" err="1"/>
              <a:t>TWiG</a:t>
            </a:r>
            <a:r>
              <a:rPr lang="en-US" sz="2000" dirty="0"/>
              <a:t> to be established)</a:t>
            </a:r>
          </a:p>
          <a:p>
            <a:r>
              <a:rPr lang="en-US" sz="2000" dirty="0"/>
              <a:t>5.Prioritization selection criteria for shelter upgrade </a:t>
            </a:r>
            <a:r>
              <a:rPr lang="en-US" sz="2000" dirty="0" err="1"/>
              <a:t>TWiG</a:t>
            </a:r>
            <a:r>
              <a:rPr lang="en-US" sz="2000" dirty="0"/>
              <a:t> (led by ES/NFI IMO)</a:t>
            </a:r>
          </a:p>
          <a:p>
            <a:pPr marL="0" lvl="1"/>
            <a:r>
              <a:rPr lang="en-US" sz="2000" dirty="0"/>
              <a:t>6.Shelter common complaint and feedback mechanism(</a:t>
            </a:r>
            <a:r>
              <a:rPr lang="en-US" sz="2000" dirty="0" err="1"/>
              <a:t>TWiG</a:t>
            </a:r>
            <a:r>
              <a:rPr lang="en-US" sz="2000" dirty="0"/>
              <a:t> to be established)</a:t>
            </a:r>
            <a:endParaRPr lang="en-US" dirty="0" smtClean="0">
              <a:latin typeface="Arial" charset="0"/>
            </a:endParaRPr>
          </a:p>
          <a:p>
            <a:endParaRPr lang="en-US" dirty="0">
              <a:latin typeface="Arial" charset="0"/>
            </a:endParaRPr>
          </a:p>
          <a:p>
            <a:r>
              <a:rPr lang="en-US" sz="2400" dirty="0" smtClean="0">
                <a:latin typeface="Arial" charset="0"/>
              </a:rPr>
              <a:t>What could be some of the gaps, inconsistencies or areas of competition/conflict between any of the above </a:t>
            </a:r>
            <a:r>
              <a:rPr lang="en-US" sz="2400" dirty="0" err="1" smtClean="0">
                <a:latin typeface="Arial" charset="0"/>
              </a:rPr>
              <a:t>TWiGs</a:t>
            </a:r>
            <a:r>
              <a:rPr lang="en-US" sz="2400" dirty="0" smtClean="0">
                <a:latin typeface="Arial" charset="0"/>
              </a:rPr>
              <a:t>?</a:t>
            </a:r>
          </a:p>
          <a:p>
            <a:endParaRPr lang="en-US" dirty="0">
              <a:latin typeface="Arial" charset="0"/>
            </a:endParaRPr>
          </a:p>
          <a:p>
            <a:endParaRPr lang="en-US" dirty="0" smtClean="0">
              <a:latin typeface="Arial" charset="0"/>
            </a:endParaRPr>
          </a:p>
          <a:p>
            <a:endParaRPr lang="en-US" dirty="0">
              <a:latin typeface="Arial" charset="0"/>
            </a:endParaRPr>
          </a:p>
          <a:p>
            <a:endParaRPr lang="en-US" dirty="0" smtClean="0">
              <a:latin typeface="Arial" charset="0"/>
            </a:endParaRPr>
          </a:p>
          <a:p>
            <a:endParaRPr lang="en-US" dirty="0">
              <a:latin typeface="Arial" charset="0"/>
            </a:endParaRPr>
          </a:p>
          <a:p>
            <a:endParaRPr lang="en-US" dirty="0" smtClean="0">
              <a:latin typeface="Arial" charset="0"/>
            </a:endParaRPr>
          </a:p>
          <a:p>
            <a:endParaRPr lang="en-US" dirty="0">
              <a:latin typeface="Arial" charset="0"/>
            </a:endParaRPr>
          </a:p>
          <a:p>
            <a:endParaRPr lang="en-US" dirty="0" smtClean="0">
              <a:latin typeface="Arial" charset="0"/>
            </a:endParaRPr>
          </a:p>
          <a:p>
            <a:endParaRPr lang="en-US" dirty="0">
              <a:latin typeface="Arial" charset="0"/>
            </a:endParaRPr>
          </a:p>
          <a:p>
            <a:endParaRPr lang="en-US" dirty="0">
              <a:latin typeface="Arial" charset="0"/>
            </a:endParaRPr>
          </a:p>
        </p:txBody>
      </p:sp>
    </p:spTree>
    <p:extLst>
      <p:ext uri="{BB962C8B-B14F-4D97-AF65-F5344CB8AC3E}">
        <p14:creationId xmlns:p14="http://schemas.microsoft.com/office/powerpoint/2010/main" val="1660488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3238"/>
            <a:ext cx="10972800" cy="1143000"/>
          </a:xfrm>
        </p:spPr>
        <p:txBody>
          <a:bodyPr>
            <a:normAutofit fontScale="90000"/>
          </a:bodyPr>
          <a:lstStyle/>
          <a:p>
            <a:r>
              <a:rPr lang="en-US" dirty="0"/>
              <a:t>Topic 2: Coordinating between Shelter Cluster </a:t>
            </a:r>
            <a:r>
              <a:rPr lang="en-US" dirty="0" err="1"/>
              <a:t>TWiGs</a:t>
            </a:r>
            <a:r>
              <a:rPr lang="en-US" dirty="0"/>
              <a:t> concerned with CVA, and more traditional Shelter Cluster </a:t>
            </a:r>
            <a:r>
              <a:rPr lang="en-US" dirty="0" err="1"/>
              <a:t>TWiGs</a:t>
            </a:r>
            <a:r>
              <a:rPr lang="en-US"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22</a:t>
            </a:fld>
            <a:endParaRPr lang="en-GB"/>
          </a:p>
        </p:txBody>
      </p:sp>
      <p:sp>
        <p:nvSpPr>
          <p:cNvPr id="6" name="Rectangle 5"/>
          <p:cNvSpPr/>
          <p:nvPr/>
        </p:nvSpPr>
        <p:spPr>
          <a:xfrm>
            <a:off x="398980" y="1961924"/>
            <a:ext cx="11394039" cy="2554545"/>
          </a:xfrm>
          <a:prstGeom prst="rect">
            <a:avLst/>
          </a:prstGeom>
        </p:spPr>
        <p:txBody>
          <a:bodyPr wrap="square">
            <a:spAutoFit/>
          </a:bodyPr>
          <a:lstStyle/>
          <a:p>
            <a:r>
              <a:rPr lang="en-US" sz="2400" b="1" i="1" dirty="0" smtClean="0">
                <a:latin typeface="Arial" charset="0"/>
              </a:rPr>
              <a:t>Challenges to remember</a:t>
            </a:r>
            <a:r>
              <a:rPr lang="en-US" sz="2400" dirty="0" smtClean="0">
                <a:latin typeface="Arial" charset="0"/>
              </a:rPr>
              <a:t>:</a:t>
            </a:r>
          </a:p>
          <a:p>
            <a:endParaRPr lang="en-US" sz="2400" dirty="0">
              <a:latin typeface="Arial" charset="0"/>
            </a:endParaRPr>
          </a:p>
          <a:p>
            <a:r>
              <a:rPr lang="en-US" sz="2400" dirty="0" smtClean="0">
                <a:latin typeface="Arial" charset="0"/>
              </a:rPr>
              <a:t>There may be a number of different </a:t>
            </a:r>
            <a:r>
              <a:rPr lang="en-US" sz="2400" dirty="0" err="1" smtClean="0">
                <a:latin typeface="Arial" charset="0"/>
              </a:rPr>
              <a:t>TWiGs</a:t>
            </a:r>
            <a:r>
              <a:rPr lang="en-US" sz="2400" dirty="0" smtClean="0">
                <a:latin typeface="Arial" charset="0"/>
              </a:rPr>
              <a:t>, all of which are developing different guidance on inclusion of CVA </a:t>
            </a:r>
            <a:r>
              <a:rPr lang="mr-IN" sz="2400" dirty="0" smtClean="0">
                <a:latin typeface="Arial" charset="0"/>
              </a:rPr>
              <a:t>–</a:t>
            </a:r>
            <a:r>
              <a:rPr lang="en-US" sz="2400" dirty="0" smtClean="0">
                <a:latin typeface="Arial" charset="0"/>
              </a:rPr>
              <a:t> and all the different guidance, or selection of delivery methodologies, are diverging from, or contradicting each other</a:t>
            </a:r>
          </a:p>
          <a:p>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18349218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3238"/>
            <a:ext cx="10972800" cy="1143000"/>
          </a:xfrm>
        </p:spPr>
        <p:txBody>
          <a:bodyPr>
            <a:normAutofit fontScale="90000"/>
          </a:bodyPr>
          <a:lstStyle/>
          <a:p>
            <a:r>
              <a:rPr lang="en-US" dirty="0"/>
              <a:t>Topic 2: Coordinating between Shelter Cluster </a:t>
            </a:r>
            <a:r>
              <a:rPr lang="en-US" dirty="0" err="1"/>
              <a:t>TWiGs</a:t>
            </a:r>
            <a:r>
              <a:rPr lang="en-US" dirty="0"/>
              <a:t> concerned with CVA, and more traditional Shelter Cluster </a:t>
            </a:r>
            <a:r>
              <a:rPr lang="en-US" dirty="0" err="1"/>
              <a:t>TWiGs</a:t>
            </a:r>
            <a:r>
              <a:rPr lang="en-US"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23</a:t>
            </a:fld>
            <a:endParaRPr lang="en-GB"/>
          </a:p>
        </p:txBody>
      </p:sp>
      <p:sp>
        <p:nvSpPr>
          <p:cNvPr id="6" name="Rectangle 5"/>
          <p:cNvSpPr/>
          <p:nvPr/>
        </p:nvSpPr>
        <p:spPr>
          <a:xfrm>
            <a:off x="398980" y="1961924"/>
            <a:ext cx="11394039" cy="3293209"/>
          </a:xfrm>
          <a:prstGeom prst="rect">
            <a:avLst/>
          </a:prstGeom>
        </p:spPr>
        <p:txBody>
          <a:bodyPr wrap="square">
            <a:spAutoFit/>
          </a:bodyPr>
          <a:lstStyle/>
          <a:p>
            <a:r>
              <a:rPr lang="en-US" sz="2400" b="1" i="1" dirty="0" smtClean="0">
                <a:latin typeface="Arial" charset="0"/>
              </a:rPr>
              <a:t>Challenges to remember, cont.</a:t>
            </a:r>
            <a:r>
              <a:rPr lang="en-US" sz="2400" dirty="0" smtClean="0">
                <a:latin typeface="Arial" charset="0"/>
              </a:rPr>
              <a:t>:</a:t>
            </a:r>
          </a:p>
          <a:p>
            <a:endParaRPr lang="en-US" sz="2400" dirty="0">
              <a:latin typeface="Arial" charset="0"/>
            </a:endParaRPr>
          </a:p>
          <a:p>
            <a:r>
              <a:rPr lang="de-DE" sz="2400" dirty="0" smtClean="0">
                <a:latin typeface="Arial" charset="0"/>
              </a:rPr>
              <a:t>The </a:t>
            </a:r>
            <a:r>
              <a:rPr lang="de-DE" sz="2400" dirty="0" err="1" smtClean="0">
                <a:latin typeface="Arial" charset="0"/>
              </a:rPr>
              <a:t>timeline</a:t>
            </a:r>
            <a:r>
              <a:rPr lang="de-DE" sz="2400" dirty="0" smtClean="0">
                <a:latin typeface="Arial" charset="0"/>
              </a:rPr>
              <a:t> </a:t>
            </a:r>
            <a:r>
              <a:rPr lang="de-DE" sz="2400" dirty="0" err="1" smtClean="0">
                <a:latin typeface="Arial" charset="0"/>
              </a:rPr>
              <a:t>of</a:t>
            </a:r>
            <a:r>
              <a:rPr lang="de-DE" sz="2400" dirty="0" smtClean="0">
                <a:latin typeface="Arial" charset="0"/>
              </a:rPr>
              <a:t> </a:t>
            </a:r>
            <a:r>
              <a:rPr lang="de-DE" sz="2400" dirty="0" err="1" smtClean="0">
                <a:latin typeface="Arial" charset="0"/>
              </a:rPr>
              <a:t>work</a:t>
            </a:r>
            <a:r>
              <a:rPr lang="de-DE" sz="2400" dirty="0" smtClean="0">
                <a:latin typeface="Arial" charset="0"/>
              </a:rPr>
              <a:t> </a:t>
            </a:r>
            <a:r>
              <a:rPr lang="de-DE" sz="2400" dirty="0" err="1" smtClean="0">
                <a:latin typeface="Arial" charset="0"/>
              </a:rPr>
              <a:t>for</a:t>
            </a:r>
            <a:r>
              <a:rPr lang="de-DE" sz="2400" dirty="0" smtClean="0">
                <a:latin typeface="Arial" charset="0"/>
              </a:rPr>
              <a:t> </a:t>
            </a:r>
            <a:r>
              <a:rPr lang="de-DE" sz="2400" dirty="0" err="1" smtClean="0">
                <a:latin typeface="Arial" charset="0"/>
              </a:rPr>
              <a:t>any</a:t>
            </a:r>
            <a:r>
              <a:rPr lang="de-DE" sz="2400" dirty="0" smtClean="0">
                <a:latin typeface="Arial" charset="0"/>
              </a:rPr>
              <a:t> </a:t>
            </a:r>
            <a:r>
              <a:rPr lang="de-DE" sz="2400" dirty="0" err="1" smtClean="0">
                <a:latin typeface="Arial" charset="0"/>
              </a:rPr>
              <a:t>TWiGs</a:t>
            </a:r>
            <a:r>
              <a:rPr lang="de-DE" sz="2400" dirty="0" smtClean="0">
                <a:latin typeface="Arial" charset="0"/>
              </a:rPr>
              <a:t> </a:t>
            </a:r>
            <a:r>
              <a:rPr lang="de-DE" sz="2400" dirty="0" err="1" smtClean="0">
                <a:latin typeface="Arial" charset="0"/>
              </a:rPr>
              <a:t>with</a:t>
            </a:r>
            <a:r>
              <a:rPr lang="de-DE" sz="2400" dirty="0" smtClean="0">
                <a:latin typeface="Arial" charset="0"/>
              </a:rPr>
              <a:t> </a:t>
            </a:r>
            <a:r>
              <a:rPr lang="de-DE" sz="2400" dirty="0" err="1" smtClean="0">
                <a:latin typeface="Arial" charset="0"/>
              </a:rPr>
              <a:t>no</a:t>
            </a:r>
            <a:r>
              <a:rPr lang="de-DE" sz="2400" dirty="0" smtClean="0">
                <a:latin typeface="Arial" charset="0"/>
              </a:rPr>
              <a:t> </a:t>
            </a:r>
            <a:r>
              <a:rPr lang="de-DE" sz="2400" dirty="0" err="1" smtClean="0">
                <a:latin typeface="Arial" charset="0"/>
              </a:rPr>
              <a:t>primary</a:t>
            </a:r>
            <a:r>
              <a:rPr lang="de-DE" sz="2400" dirty="0" smtClean="0">
                <a:latin typeface="Arial" charset="0"/>
              </a:rPr>
              <a:t> </a:t>
            </a:r>
            <a:r>
              <a:rPr lang="de-DE" sz="2400" dirty="0" err="1" smtClean="0">
                <a:latin typeface="Arial" charset="0"/>
              </a:rPr>
              <a:t>focus</a:t>
            </a:r>
            <a:r>
              <a:rPr lang="de-DE" sz="2400" dirty="0" smtClean="0">
                <a:latin typeface="Arial" charset="0"/>
              </a:rPr>
              <a:t> on CVA, </a:t>
            </a:r>
            <a:r>
              <a:rPr lang="de-DE" sz="2400" dirty="0" err="1" smtClean="0">
                <a:latin typeface="Arial" charset="0"/>
              </a:rPr>
              <a:t>can</a:t>
            </a:r>
            <a:r>
              <a:rPr lang="de-DE" sz="2400" dirty="0" smtClean="0">
                <a:latin typeface="Arial" charset="0"/>
              </a:rPr>
              <a:t> </a:t>
            </a:r>
            <a:r>
              <a:rPr lang="de-DE" sz="2400" dirty="0" err="1" smtClean="0">
                <a:latin typeface="Arial" charset="0"/>
              </a:rPr>
              <a:t>be</a:t>
            </a:r>
            <a:r>
              <a:rPr lang="de-DE" sz="2400" dirty="0" smtClean="0">
                <a:latin typeface="Arial" charset="0"/>
              </a:rPr>
              <a:t> </a:t>
            </a:r>
            <a:r>
              <a:rPr lang="de-DE" sz="2400" dirty="0" err="1" smtClean="0">
                <a:latin typeface="Arial" charset="0"/>
              </a:rPr>
              <a:t>decided</a:t>
            </a:r>
            <a:r>
              <a:rPr lang="de-DE" sz="2400" dirty="0" smtClean="0">
                <a:latin typeface="Arial" charset="0"/>
              </a:rPr>
              <a:t> </a:t>
            </a:r>
            <a:r>
              <a:rPr lang="de-DE" sz="2400" dirty="0" err="1" smtClean="0">
                <a:latin typeface="Arial" charset="0"/>
              </a:rPr>
              <a:t>internally</a:t>
            </a:r>
            <a:r>
              <a:rPr lang="de-DE" sz="2400" dirty="0" smtClean="0">
                <a:latin typeface="Arial" charset="0"/>
              </a:rPr>
              <a:t>, </a:t>
            </a:r>
            <a:r>
              <a:rPr lang="de-DE" sz="2400" dirty="0" err="1" smtClean="0">
                <a:latin typeface="Arial" charset="0"/>
              </a:rPr>
              <a:t>amongst</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a:t>
            </a:r>
          </a:p>
          <a:p>
            <a:endParaRPr lang="de-DE" sz="2400" dirty="0">
              <a:latin typeface="Arial" charset="0"/>
            </a:endParaRPr>
          </a:p>
          <a:p>
            <a:r>
              <a:rPr lang="de-DE" sz="2400" dirty="0" smtClean="0">
                <a:latin typeface="Arial" charset="0"/>
              </a:rPr>
              <a:t>But, </a:t>
            </a:r>
            <a:r>
              <a:rPr lang="de-DE" sz="2400" dirty="0" err="1" smtClean="0">
                <a:latin typeface="Arial" charset="0"/>
              </a:rPr>
              <a:t>the</a:t>
            </a:r>
            <a:r>
              <a:rPr lang="de-DE" sz="2400" dirty="0">
                <a:latin typeface="Arial" charset="0"/>
              </a:rPr>
              <a:t> </a:t>
            </a:r>
            <a:r>
              <a:rPr lang="de-DE" sz="2400" dirty="0" err="1">
                <a:latin typeface="Arial" charset="0"/>
              </a:rPr>
              <a:t>timeline</a:t>
            </a:r>
            <a:r>
              <a:rPr lang="de-DE" sz="2400" dirty="0">
                <a:latin typeface="Arial" charset="0"/>
              </a:rPr>
              <a:t> </a:t>
            </a:r>
            <a:r>
              <a:rPr lang="de-DE" sz="2400" dirty="0" err="1">
                <a:latin typeface="Arial" charset="0"/>
              </a:rPr>
              <a:t>of</a:t>
            </a:r>
            <a:r>
              <a:rPr lang="de-DE" sz="2400" dirty="0">
                <a:latin typeface="Arial" charset="0"/>
              </a:rPr>
              <a:t> </a:t>
            </a:r>
            <a:r>
              <a:rPr lang="de-DE" sz="2400" dirty="0" err="1">
                <a:latin typeface="Arial" charset="0"/>
              </a:rPr>
              <a:t>work</a:t>
            </a:r>
            <a:r>
              <a:rPr lang="de-DE" sz="2400" dirty="0">
                <a:latin typeface="Arial" charset="0"/>
              </a:rPr>
              <a:t> </a:t>
            </a:r>
            <a:r>
              <a:rPr lang="de-DE" sz="2400" dirty="0" err="1">
                <a:latin typeface="Arial" charset="0"/>
              </a:rPr>
              <a:t>for</a:t>
            </a:r>
            <a:r>
              <a:rPr lang="de-DE" sz="2400" dirty="0">
                <a:latin typeface="Arial" charset="0"/>
              </a:rPr>
              <a:t> </a:t>
            </a:r>
            <a:r>
              <a:rPr lang="de-DE" sz="2400" dirty="0" err="1">
                <a:latin typeface="Arial" charset="0"/>
              </a:rPr>
              <a:t>any</a:t>
            </a:r>
            <a:r>
              <a:rPr lang="de-DE" sz="2400" dirty="0">
                <a:latin typeface="Arial" charset="0"/>
              </a:rPr>
              <a:t> </a:t>
            </a:r>
            <a:r>
              <a:rPr lang="de-DE" sz="2400" dirty="0" err="1">
                <a:latin typeface="Arial" charset="0"/>
              </a:rPr>
              <a:t>TWiGs</a:t>
            </a:r>
            <a:r>
              <a:rPr lang="de-DE" sz="2400" dirty="0">
                <a:latin typeface="Arial" charset="0"/>
              </a:rPr>
              <a:t> </a:t>
            </a:r>
            <a:r>
              <a:rPr lang="de-DE" sz="2400" dirty="0" err="1">
                <a:latin typeface="Arial" charset="0"/>
              </a:rPr>
              <a:t>with</a:t>
            </a:r>
            <a:r>
              <a:rPr lang="de-DE" sz="2400" dirty="0">
                <a:latin typeface="Arial" charset="0"/>
              </a:rPr>
              <a:t> </a:t>
            </a:r>
            <a:r>
              <a:rPr lang="de-DE" sz="2400" dirty="0" smtClean="0">
                <a:latin typeface="Arial" charset="0"/>
              </a:rPr>
              <a:t>a </a:t>
            </a:r>
            <a:r>
              <a:rPr lang="de-DE" sz="2400" dirty="0" err="1">
                <a:latin typeface="Arial" charset="0"/>
              </a:rPr>
              <a:t>primary</a:t>
            </a:r>
            <a:r>
              <a:rPr lang="de-DE" sz="2400" dirty="0">
                <a:latin typeface="Arial" charset="0"/>
              </a:rPr>
              <a:t> </a:t>
            </a:r>
            <a:r>
              <a:rPr lang="de-DE" sz="2400" dirty="0" err="1">
                <a:latin typeface="Arial" charset="0"/>
              </a:rPr>
              <a:t>focus</a:t>
            </a:r>
            <a:r>
              <a:rPr lang="de-DE" sz="2400" dirty="0">
                <a:latin typeface="Arial" charset="0"/>
              </a:rPr>
              <a:t> on </a:t>
            </a:r>
            <a:r>
              <a:rPr lang="de-DE" sz="2400" dirty="0" smtClean="0">
                <a:latin typeface="Arial" charset="0"/>
              </a:rPr>
              <a:t>CVA, will </a:t>
            </a:r>
            <a:r>
              <a:rPr lang="de-DE" sz="2400" dirty="0" err="1" smtClean="0">
                <a:latin typeface="Arial" charset="0"/>
              </a:rPr>
              <a:t>need</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be</a:t>
            </a:r>
            <a:r>
              <a:rPr lang="de-DE" sz="2400" dirty="0" smtClean="0">
                <a:latin typeface="Arial" charset="0"/>
              </a:rPr>
              <a:t> </a:t>
            </a:r>
            <a:r>
              <a:rPr lang="de-DE" sz="2400" dirty="0" err="1" smtClean="0">
                <a:latin typeface="Arial" charset="0"/>
              </a:rPr>
              <a:t>coordinated</a:t>
            </a:r>
            <a:r>
              <a:rPr lang="de-DE" sz="2400" dirty="0" smtClean="0">
                <a:latin typeface="Arial" charset="0"/>
              </a:rPr>
              <a:t> </a:t>
            </a:r>
            <a:r>
              <a:rPr lang="de-DE" sz="2400" dirty="0" err="1" smtClean="0">
                <a:latin typeface="Arial" charset="0"/>
              </a:rPr>
              <a:t>with</a:t>
            </a:r>
            <a:r>
              <a:rPr lang="de-DE" sz="2400" dirty="0" smtClean="0">
                <a:latin typeface="Arial" charset="0"/>
              </a:rPr>
              <a:t> </a:t>
            </a:r>
            <a:r>
              <a:rPr lang="de-DE" sz="2400" dirty="0" err="1" smtClean="0">
                <a:latin typeface="Arial" charset="0"/>
              </a:rPr>
              <a:t>the</a:t>
            </a:r>
            <a:r>
              <a:rPr lang="de-DE" sz="2400" dirty="0" smtClean="0">
                <a:latin typeface="Arial" charset="0"/>
              </a:rPr>
              <a:t> CWG</a:t>
            </a:r>
            <a:endParaRPr lang="en-US" sz="2400" dirty="0" smtClean="0">
              <a:latin typeface="Arial" charset="0"/>
            </a:endParaRPr>
          </a:p>
          <a:p>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7668481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3238"/>
            <a:ext cx="10972800" cy="1143000"/>
          </a:xfrm>
        </p:spPr>
        <p:txBody>
          <a:bodyPr>
            <a:normAutofit fontScale="90000"/>
          </a:bodyPr>
          <a:lstStyle/>
          <a:p>
            <a:r>
              <a:rPr lang="en-US" dirty="0"/>
              <a:t>Topic 2: Coordinating between Shelter Cluster </a:t>
            </a:r>
            <a:r>
              <a:rPr lang="en-US" dirty="0" err="1"/>
              <a:t>TWiGs</a:t>
            </a:r>
            <a:r>
              <a:rPr lang="en-US" dirty="0"/>
              <a:t> concerned with CVA, and more traditional Shelter Cluster </a:t>
            </a:r>
            <a:r>
              <a:rPr lang="en-US" dirty="0" err="1"/>
              <a:t>TWiGs</a:t>
            </a:r>
            <a:r>
              <a:rPr lang="en-US"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24</a:t>
            </a:fld>
            <a:endParaRPr lang="en-GB"/>
          </a:p>
        </p:txBody>
      </p:sp>
      <p:sp>
        <p:nvSpPr>
          <p:cNvPr id="6" name="Rectangle 5"/>
          <p:cNvSpPr/>
          <p:nvPr/>
        </p:nvSpPr>
        <p:spPr>
          <a:xfrm>
            <a:off x="398980" y="1961924"/>
            <a:ext cx="11394039" cy="2923877"/>
          </a:xfrm>
          <a:prstGeom prst="rect">
            <a:avLst/>
          </a:prstGeom>
        </p:spPr>
        <p:txBody>
          <a:bodyPr wrap="square">
            <a:spAutoFit/>
          </a:bodyPr>
          <a:lstStyle/>
          <a:p>
            <a:r>
              <a:rPr lang="en-US" sz="2400" b="1" i="1" dirty="0" smtClean="0">
                <a:latin typeface="Arial" charset="0"/>
              </a:rPr>
              <a:t>Challenges to remember, cont.</a:t>
            </a:r>
            <a:r>
              <a:rPr lang="en-US" sz="2400" dirty="0" smtClean="0">
                <a:latin typeface="Arial" charset="0"/>
              </a:rPr>
              <a:t>:</a:t>
            </a:r>
          </a:p>
          <a:p>
            <a:endParaRPr lang="en-US" sz="2400" dirty="0">
              <a:latin typeface="Arial" charset="0"/>
            </a:endParaRPr>
          </a:p>
          <a:p>
            <a:r>
              <a:rPr lang="de-DE" sz="2400" dirty="0" smtClean="0">
                <a:latin typeface="Arial" charset="0"/>
              </a:rPr>
              <a:t>The </a:t>
            </a:r>
            <a:r>
              <a:rPr lang="de-DE" sz="2400" dirty="0" err="1" smtClean="0">
                <a:latin typeface="Arial" charset="0"/>
              </a:rPr>
              <a:t>chair</a:t>
            </a:r>
            <a:r>
              <a:rPr lang="de-DE" sz="2400" dirty="0" smtClean="0">
                <a:latin typeface="Arial" charset="0"/>
              </a:rPr>
              <a:t> </a:t>
            </a:r>
            <a:r>
              <a:rPr lang="de-DE" sz="2400" dirty="0" err="1" smtClean="0">
                <a:latin typeface="Arial" charset="0"/>
              </a:rPr>
              <a:t>of</a:t>
            </a:r>
            <a:r>
              <a:rPr lang="de-DE" sz="2400" dirty="0" smtClean="0">
                <a:latin typeface="Arial" charset="0"/>
              </a:rPr>
              <a:t> a </a:t>
            </a:r>
            <a:r>
              <a:rPr lang="de-DE" sz="2400" dirty="0" err="1" smtClean="0">
                <a:latin typeface="Arial" charset="0"/>
              </a:rPr>
              <a:t>TWiG</a:t>
            </a:r>
            <a:r>
              <a:rPr lang="de-DE" sz="2400" dirty="0">
                <a:latin typeface="Arial" charset="0"/>
              </a:rPr>
              <a:t> </a:t>
            </a:r>
            <a:r>
              <a:rPr lang="de-DE" sz="2400" dirty="0" err="1">
                <a:latin typeface="Arial" charset="0"/>
              </a:rPr>
              <a:t>with</a:t>
            </a:r>
            <a:r>
              <a:rPr lang="de-DE" sz="2400" dirty="0">
                <a:latin typeface="Arial" charset="0"/>
              </a:rPr>
              <a:t> a </a:t>
            </a:r>
            <a:r>
              <a:rPr lang="de-DE" sz="2400" dirty="0" err="1">
                <a:latin typeface="Arial" charset="0"/>
              </a:rPr>
              <a:t>primary</a:t>
            </a:r>
            <a:r>
              <a:rPr lang="de-DE" sz="2400" dirty="0">
                <a:latin typeface="Arial" charset="0"/>
              </a:rPr>
              <a:t> </a:t>
            </a:r>
            <a:r>
              <a:rPr lang="de-DE" sz="2400" dirty="0" err="1">
                <a:latin typeface="Arial" charset="0"/>
              </a:rPr>
              <a:t>focus</a:t>
            </a:r>
            <a:r>
              <a:rPr lang="de-DE" sz="2400" dirty="0">
                <a:latin typeface="Arial" charset="0"/>
              </a:rPr>
              <a:t> on </a:t>
            </a:r>
            <a:r>
              <a:rPr lang="de-DE" sz="2400" dirty="0" smtClean="0">
                <a:latin typeface="Arial" charset="0"/>
              </a:rPr>
              <a:t>CVA will in all </a:t>
            </a:r>
            <a:r>
              <a:rPr lang="de-DE" sz="2400" dirty="0" err="1" smtClean="0">
                <a:latin typeface="Arial" charset="0"/>
              </a:rPr>
              <a:t>likelihood</a:t>
            </a:r>
            <a:r>
              <a:rPr lang="de-DE" sz="2400" dirty="0" smtClean="0">
                <a:latin typeface="Arial" charset="0"/>
              </a:rPr>
              <a:t> also </a:t>
            </a:r>
            <a:r>
              <a:rPr lang="de-DE" sz="2400" dirty="0" err="1" smtClean="0">
                <a:latin typeface="Arial" charset="0"/>
              </a:rPr>
              <a:t>act</a:t>
            </a:r>
            <a:r>
              <a:rPr lang="de-DE" sz="2400" dirty="0" smtClean="0">
                <a:latin typeface="Arial" charset="0"/>
              </a:rPr>
              <a:t> </a:t>
            </a:r>
            <a:r>
              <a:rPr lang="de-DE" sz="2400" dirty="0" err="1" smtClean="0">
                <a:latin typeface="Arial" charset="0"/>
              </a:rPr>
              <a:t>as</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a:t>
            </a:r>
            <a:r>
              <a:rPr lang="de-DE" sz="2400" dirty="0" err="1" smtClean="0">
                <a:latin typeface="Arial" charset="0"/>
              </a:rPr>
              <a:t>focal</a:t>
            </a:r>
            <a:r>
              <a:rPr lang="de-DE" sz="2400" dirty="0" smtClean="0">
                <a:latin typeface="Arial" charset="0"/>
              </a:rPr>
              <a:t> </a:t>
            </a:r>
            <a:r>
              <a:rPr lang="de-DE" sz="2400" dirty="0" err="1" smtClean="0">
                <a:latin typeface="Arial" charset="0"/>
              </a:rPr>
              <a:t>point</a:t>
            </a:r>
            <a:r>
              <a:rPr lang="de-DE" sz="2400" dirty="0">
                <a:latin typeface="Arial" charset="0"/>
              </a:rPr>
              <a:t> </a:t>
            </a:r>
            <a:r>
              <a:rPr lang="de-DE" sz="2400" dirty="0" err="1" smtClean="0">
                <a:latin typeface="Arial" charset="0"/>
              </a:rPr>
              <a:t>for</a:t>
            </a:r>
            <a:r>
              <a:rPr lang="de-DE" sz="2400" dirty="0" smtClean="0">
                <a:latin typeface="Arial" charset="0"/>
              </a:rPr>
              <a:t> </a:t>
            </a:r>
            <a:r>
              <a:rPr lang="de-DE" sz="2400" dirty="0" err="1" smtClean="0">
                <a:latin typeface="Arial" charset="0"/>
              </a:rPr>
              <a:t>the</a:t>
            </a:r>
            <a:r>
              <a:rPr lang="de-DE" sz="2400" dirty="0" smtClean="0">
                <a:latin typeface="Arial" charset="0"/>
              </a:rPr>
              <a:t> CWG </a:t>
            </a:r>
            <a:r>
              <a:rPr lang="mr-IN" sz="2400" dirty="0" smtClean="0">
                <a:latin typeface="Arial" charset="0"/>
              </a:rPr>
              <a:t>–</a:t>
            </a:r>
            <a:r>
              <a:rPr lang="de-DE" sz="2400" dirty="0" smtClean="0">
                <a:latin typeface="Arial" charset="0"/>
              </a:rPr>
              <a:t> </a:t>
            </a:r>
            <a:r>
              <a:rPr lang="de-DE" sz="2400" dirty="0" err="1" smtClean="0">
                <a:latin typeface="Arial" charset="0"/>
              </a:rPr>
              <a:t>giving</a:t>
            </a:r>
            <a:r>
              <a:rPr lang="de-DE" sz="2400" dirty="0" smtClean="0">
                <a:latin typeface="Arial" charset="0"/>
              </a:rPr>
              <a:t> </a:t>
            </a:r>
            <a:r>
              <a:rPr lang="de-DE" sz="2400" dirty="0" err="1" smtClean="0">
                <a:latin typeface="Arial" charset="0"/>
              </a:rPr>
              <a:t>that</a:t>
            </a:r>
            <a:r>
              <a:rPr lang="de-DE" sz="2400" dirty="0" smtClean="0">
                <a:latin typeface="Arial" charset="0"/>
              </a:rPr>
              <a:t> </a:t>
            </a:r>
            <a:r>
              <a:rPr lang="de-DE" sz="2400" dirty="0" err="1" smtClean="0">
                <a:latin typeface="Arial" charset="0"/>
              </a:rPr>
              <a:t>person</a:t>
            </a:r>
            <a:r>
              <a:rPr lang="de-DE" sz="2400" dirty="0" smtClean="0">
                <a:latin typeface="Arial" charset="0"/>
              </a:rPr>
              <a:t> (</a:t>
            </a:r>
            <a:r>
              <a:rPr lang="de-DE" sz="2400" dirty="0" err="1" smtClean="0">
                <a:latin typeface="Arial" charset="0"/>
              </a:rPr>
              <a:t>and</a:t>
            </a:r>
            <a:r>
              <a:rPr lang="de-DE" sz="2400" dirty="0" smtClean="0">
                <a:latin typeface="Arial" charset="0"/>
              </a:rPr>
              <a:t> </a:t>
            </a:r>
            <a:r>
              <a:rPr lang="de-DE" sz="2400" dirty="0" err="1" smtClean="0">
                <a:latin typeface="Arial" charset="0"/>
              </a:rPr>
              <a:t>that</a:t>
            </a:r>
            <a:r>
              <a:rPr lang="de-DE" sz="2400" dirty="0" smtClean="0">
                <a:latin typeface="Arial" charset="0"/>
              </a:rPr>
              <a:t> </a:t>
            </a:r>
            <a:r>
              <a:rPr lang="de-DE" sz="2400" dirty="0" err="1" smtClean="0">
                <a:latin typeface="Arial" charset="0"/>
              </a:rPr>
              <a:t>TWiG</a:t>
            </a:r>
            <a:r>
              <a:rPr lang="de-DE" sz="2400" dirty="0" smtClean="0">
                <a:latin typeface="Arial" charset="0"/>
              </a:rPr>
              <a:t> </a:t>
            </a:r>
            <a:r>
              <a:rPr lang="de-DE" sz="2400" dirty="0" err="1" smtClean="0">
                <a:latin typeface="Arial" charset="0"/>
              </a:rPr>
              <a:t>as</a:t>
            </a:r>
            <a:r>
              <a:rPr lang="de-DE" sz="2400" dirty="0" smtClean="0">
                <a:latin typeface="Arial" charset="0"/>
              </a:rPr>
              <a:t> a </a:t>
            </a:r>
            <a:r>
              <a:rPr lang="de-DE" sz="2400" dirty="0" err="1" smtClean="0">
                <a:latin typeface="Arial" charset="0"/>
              </a:rPr>
              <a:t>whole</a:t>
            </a:r>
            <a:r>
              <a:rPr lang="de-DE" sz="2400" dirty="0" smtClean="0">
                <a:latin typeface="Arial" charset="0"/>
              </a:rPr>
              <a:t>) </a:t>
            </a:r>
            <a:r>
              <a:rPr lang="de-DE" sz="2400" dirty="0" err="1" smtClean="0">
                <a:latin typeface="Arial" charset="0"/>
              </a:rPr>
              <a:t>special</a:t>
            </a:r>
            <a:r>
              <a:rPr lang="de-DE" sz="2400" dirty="0" smtClean="0">
                <a:latin typeface="Arial" charset="0"/>
              </a:rPr>
              <a:t> </a:t>
            </a:r>
            <a:r>
              <a:rPr lang="de-DE" sz="2400" dirty="0" err="1" smtClean="0">
                <a:latin typeface="Arial" charset="0"/>
              </a:rPr>
              <a:t>status</a:t>
            </a:r>
            <a:r>
              <a:rPr lang="de-DE" sz="2400" dirty="0" smtClean="0">
                <a:latin typeface="Arial" charset="0"/>
              </a:rPr>
              <a:t> not </a:t>
            </a:r>
            <a:r>
              <a:rPr lang="de-DE" sz="2400" dirty="0" err="1" smtClean="0">
                <a:latin typeface="Arial" charset="0"/>
              </a:rPr>
              <a:t>given</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other</a:t>
            </a:r>
            <a:r>
              <a:rPr lang="de-DE" sz="2400" dirty="0" smtClean="0">
                <a:latin typeface="Arial" charset="0"/>
              </a:rPr>
              <a:t> </a:t>
            </a:r>
            <a:r>
              <a:rPr lang="de-DE" sz="2400" dirty="0" err="1" smtClean="0">
                <a:latin typeface="Arial" charset="0"/>
              </a:rPr>
              <a:t>TWiGs</a:t>
            </a:r>
            <a:r>
              <a:rPr lang="de-DE" sz="2400" dirty="0" smtClean="0">
                <a:latin typeface="Arial" charset="0"/>
              </a:rPr>
              <a:t>, </a:t>
            </a:r>
            <a:r>
              <a:rPr lang="de-DE" sz="2400" dirty="0" err="1" smtClean="0">
                <a:latin typeface="Arial" charset="0"/>
              </a:rPr>
              <a:t>which</a:t>
            </a:r>
            <a:r>
              <a:rPr lang="de-DE" sz="2400" dirty="0" smtClean="0">
                <a:latin typeface="Arial" charset="0"/>
              </a:rPr>
              <a:t> do not </a:t>
            </a:r>
            <a:r>
              <a:rPr lang="de-DE" sz="2400" dirty="0" err="1" smtClean="0">
                <a:latin typeface="Arial" charset="0"/>
              </a:rPr>
              <a:t>have</a:t>
            </a:r>
            <a:r>
              <a:rPr lang="de-DE" sz="2400" dirty="0" smtClean="0">
                <a:latin typeface="Arial" charset="0"/>
              </a:rPr>
              <a:t> </a:t>
            </a:r>
            <a:r>
              <a:rPr lang="de-DE" sz="2400" dirty="0" err="1" smtClean="0">
                <a:latin typeface="Arial" charset="0"/>
              </a:rPr>
              <a:t>any</a:t>
            </a:r>
            <a:r>
              <a:rPr lang="de-DE" sz="2400" dirty="0" smtClean="0">
                <a:latin typeface="Arial" charset="0"/>
              </a:rPr>
              <a:t> </a:t>
            </a:r>
            <a:r>
              <a:rPr lang="de-DE" sz="2400" dirty="0" err="1" smtClean="0">
                <a:latin typeface="Arial" charset="0"/>
              </a:rPr>
              <a:t>focal</a:t>
            </a:r>
            <a:r>
              <a:rPr lang="de-DE" sz="2400" dirty="0" smtClean="0">
                <a:latin typeface="Arial" charset="0"/>
              </a:rPr>
              <a:t> </a:t>
            </a:r>
            <a:r>
              <a:rPr lang="de-DE" sz="2400" dirty="0" err="1" smtClean="0">
                <a:latin typeface="Arial" charset="0"/>
              </a:rPr>
              <a:t>point</a:t>
            </a:r>
            <a:r>
              <a:rPr lang="de-DE" sz="2400" dirty="0" smtClean="0">
                <a:latin typeface="Arial" charset="0"/>
              </a:rPr>
              <a:t>/</a:t>
            </a:r>
            <a:r>
              <a:rPr lang="de-DE" sz="2400" dirty="0" err="1" smtClean="0">
                <a:latin typeface="Arial" charset="0"/>
              </a:rPr>
              <a:t>coordination</a:t>
            </a:r>
            <a:r>
              <a:rPr lang="de-DE" sz="2400" dirty="0" smtClean="0">
                <a:latin typeface="Arial" charset="0"/>
              </a:rPr>
              <a:t> </a:t>
            </a:r>
            <a:r>
              <a:rPr lang="de-DE" sz="2400" dirty="0" err="1" smtClean="0">
                <a:latin typeface="Arial" charset="0"/>
              </a:rPr>
              <a:t>lines</a:t>
            </a:r>
            <a:r>
              <a:rPr lang="de-DE" sz="2400" dirty="0" smtClean="0">
                <a:latin typeface="Arial" charset="0"/>
              </a:rPr>
              <a:t> outside </a:t>
            </a:r>
            <a:r>
              <a:rPr lang="de-DE" sz="2400" dirty="0" err="1" smtClean="0">
                <a:latin typeface="Arial" charset="0"/>
              </a:rPr>
              <a:t>of</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a:t>
            </a:r>
            <a:endParaRPr lang="en-US" sz="2400" dirty="0" smtClean="0">
              <a:latin typeface="Arial" charset="0"/>
            </a:endParaRPr>
          </a:p>
          <a:p>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1869143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3238"/>
            <a:ext cx="10972800" cy="1143000"/>
          </a:xfrm>
        </p:spPr>
        <p:txBody>
          <a:bodyPr>
            <a:normAutofit fontScale="90000"/>
          </a:bodyPr>
          <a:lstStyle/>
          <a:p>
            <a:r>
              <a:rPr lang="en-US" dirty="0"/>
              <a:t>Topic 2: Coordinating between Shelter Cluster </a:t>
            </a:r>
            <a:r>
              <a:rPr lang="en-US" dirty="0" err="1"/>
              <a:t>TWiGs</a:t>
            </a:r>
            <a:r>
              <a:rPr lang="en-US" dirty="0"/>
              <a:t> concerned with CVA, and more traditional Shelter Cluster </a:t>
            </a:r>
            <a:r>
              <a:rPr lang="en-US" dirty="0" err="1"/>
              <a:t>TWiGs</a:t>
            </a:r>
            <a:r>
              <a:rPr lang="en-US"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25</a:t>
            </a:fld>
            <a:endParaRPr lang="en-GB"/>
          </a:p>
        </p:txBody>
      </p:sp>
      <p:sp>
        <p:nvSpPr>
          <p:cNvPr id="6" name="Rectangle 5"/>
          <p:cNvSpPr/>
          <p:nvPr/>
        </p:nvSpPr>
        <p:spPr>
          <a:xfrm>
            <a:off x="398980" y="1961924"/>
            <a:ext cx="11394039" cy="2246769"/>
          </a:xfrm>
          <a:prstGeom prst="rect">
            <a:avLst/>
          </a:prstGeom>
        </p:spPr>
        <p:txBody>
          <a:bodyPr wrap="square">
            <a:spAutoFit/>
          </a:bodyPr>
          <a:lstStyle/>
          <a:p>
            <a:r>
              <a:rPr lang="en-US" sz="2400" b="1" i="1" dirty="0" smtClean="0">
                <a:latin typeface="Arial" charset="0"/>
              </a:rPr>
              <a:t>Challenges to remember, cont.</a:t>
            </a:r>
            <a:r>
              <a:rPr lang="en-US" sz="2400" dirty="0" smtClean="0">
                <a:latin typeface="Arial" charset="0"/>
              </a:rPr>
              <a:t>:</a:t>
            </a:r>
          </a:p>
          <a:p>
            <a:endParaRPr lang="en-US" sz="2400" dirty="0">
              <a:latin typeface="Arial" charset="0"/>
            </a:endParaRPr>
          </a:p>
          <a:p>
            <a:r>
              <a:rPr lang="de-DE" sz="2400" dirty="0" err="1" smtClean="0">
                <a:latin typeface="Arial" charset="0"/>
              </a:rPr>
              <a:t>If</a:t>
            </a:r>
            <a:r>
              <a:rPr lang="de-DE" sz="2400" dirty="0" smtClean="0">
                <a:latin typeface="Arial" charset="0"/>
              </a:rPr>
              <a:t> </a:t>
            </a:r>
            <a:r>
              <a:rPr lang="de-DE" sz="2400" dirty="0" err="1" smtClean="0">
                <a:latin typeface="Arial" charset="0"/>
              </a:rPr>
              <a:t>there</a:t>
            </a:r>
            <a:r>
              <a:rPr lang="de-DE" sz="2400" dirty="0" smtClean="0">
                <a:latin typeface="Arial" charset="0"/>
              </a:rPr>
              <a:t> </a:t>
            </a:r>
            <a:r>
              <a:rPr lang="de-DE" sz="2400" dirty="0" err="1" smtClean="0">
                <a:latin typeface="Arial" charset="0"/>
              </a:rPr>
              <a:t>is</a:t>
            </a:r>
            <a:r>
              <a:rPr lang="de-DE" sz="2400" dirty="0" smtClean="0">
                <a:latin typeface="Arial" charset="0"/>
              </a:rPr>
              <a:t> </a:t>
            </a:r>
            <a:r>
              <a:rPr lang="de-DE" sz="2400" dirty="0" err="1" smtClean="0">
                <a:latin typeface="Arial" charset="0"/>
              </a:rPr>
              <a:t>more</a:t>
            </a:r>
            <a:r>
              <a:rPr lang="de-DE" sz="2400" dirty="0" smtClean="0">
                <a:latin typeface="Arial" charset="0"/>
              </a:rPr>
              <a:t> </a:t>
            </a:r>
            <a:r>
              <a:rPr lang="de-DE" sz="2400" dirty="0" err="1" smtClean="0">
                <a:latin typeface="Arial" charset="0"/>
              </a:rPr>
              <a:t>than</a:t>
            </a:r>
            <a:r>
              <a:rPr lang="de-DE" sz="2400" dirty="0" smtClean="0">
                <a:latin typeface="Arial" charset="0"/>
              </a:rPr>
              <a:t> </a:t>
            </a:r>
            <a:r>
              <a:rPr lang="de-DE" sz="2400" dirty="0" err="1" smtClean="0">
                <a:latin typeface="Arial" charset="0"/>
              </a:rPr>
              <a:t>one</a:t>
            </a:r>
            <a:r>
              <a:rPr lang="de-DE" sz="2400" dirty="0" smtClean="0">
                <a:latin typeface="Arial" charset="0"/>
              </a:rPr>
              <a:t> </a:t>
            </a:r>
            <a:r>
              <a:rPr lang="de-DE" sz="2400" dirty="0" err="1" smtClean="0">
                <a:latin typeface="Arial" charset="0"/>
              </a:rPr>
              <a:t>TWiG</a:t>
            </a:r>
            <a:r>
              <a:rPr lang="de-DE" sz="2400" dirty="0" smtClean="0">
                <a:latin typeface="Arial" charset="0"/>
              </a:rPr>
              <a:t> </a:t>
            </a:r>
            <a:r>
              <a:rPr lang="de-DE" sz="2400" dirty="0" err="1">
                <a:latin typeface="Arial" charset="0"/>
              </a:rPr>
              <a:t>with</a:t>
            </a:r>
            <a:r>
              <a:rPr lang="de-DE" sz="2400" dirty="0">
                <a:latin typeface="Arial" charset="0"/>
              </a:rPr>
              <a:t> a </a:t>
            </a:r>
            <a:r>
              <a:rPr lang="de-DE" sz="2400" dirty="0" err="1" smtClean="0">
                <a:latin typeface="Arial" charset="0"/>
              </a:rPr>
              <a:t>significant</a:t>
            </a:r>
            <a:r>
              <a:rPr lang="de-DE" sz="2400" dirty="0" smtClean="0">
                <a:latin typeface="Arial" charset="0"/>
              </a:rPr>
              <a:t> </a:t>
            </a:r>
            <a:r>
              <a:rPr lang="de-DE" sz="2400" dirty="0" err="1">
                <a:latin typeface="Arial" charset="0"/>
              </a:rPr>
              <a:t>focus</a:t>
            </a:r>
            <a:r>
              <a:rPr lang="de-DE" sz="2400" dirty="0">
                <a:latin typeface="Arial" charset="0"/>
              </a:rPr>
              <a:t> on </a:t>
            </a:r>
            <a:r>
              <a:rPr lang="de-DE" sz="2400" dirty="0" smtClean="0">
                <a:latin typeface="Arial" charset="0"/>
              </a:rPr>
              <a:t>CVA, </a:t>
            </a:r>
            <a:r>
              <a:rPr lang="de-DE" sz="2400" dirty="0" err="1" smtClean="0">
                <a:latin typeface="Arial" charset="0"/>
              </a:rPr>
              <a:t>there</a:t>
            </a:r>
            <a:r>
              <a:rPr lang="de-DE" sz="2400" dirty="0" smtClean="0">
                <a:latin typeface="Arial" charset="0"/>
              </a:rPr>
              <a:t> </a:t>
            </a:r>
            <a:r>
              <a:rPr lang="de-DE" sz="2400" dirty="0" err="1" smtClean="0">
                <a:latin typeface="Arial" charset="0"/>
              </a:rPr>
              <a:t>is</a:t>
            </a:r>
            <a:r>
              <a:rPr lang="de-DE" sz="2400" dirty="0" smtClean="0">
                <a:latin typeface="Arial" charset="0"/>
              </a:rPr>
              <a:t> </a:t>
            </a:r>
            <a:r>
              <a:rPr lang="de-DE" sz="2400" dirty="0" err="1" smtClean="0">
                <a:latin typeface="Arial" charset="0"/>
              </a:rPr>
              <a:t>no</a:t>
            </a:r>
            <a:r>
              <a:rPr lang="de-DE" sz="2400" dirty="0" smtClean="0">
                <a:latin typeface="Arial" charset="0"/>
              </a:rPr>
              <a:t> </a:t>
            </a:r>
            <a:r>
              <a:rPr lang="de-DE" sz="2400" dirty="0" err="1" smtClean="0">
                <a:latin typeface="Arial" charset="0"/>
              </a:rPr>
              <a:t>obvious</a:t>
            </a:r>
            <a:r>
              <a:rPr lang="de-DE" sz="2400" dirty="0" smtClean="0">
                <a:latin typeface="Arial" charset="0"/>
              </a:rPr>
              <a:t> </a:t>
            </a:r>
            <a:r>
              <a:rPr lang="de-DE" sz="2400" dirty="0" err="1" smtClean="0">
                <a:latin typeface="Arial" charset="0"/>
              </a:rPr>
              <a:t>way</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decide</a:t>
            </a:r>
            <a:r>
              <a:rPr lang="de-DE" sz="2400" dirty="0" smtClean="0">
                <a:latin typeface="Arial" charset="0"/>
              </a:rPr>
              <a:t> </a:t>
            </a:r>
            <a:r>
              <a:rPr lang="de-DE" sz="2400" dirty="0" err="1" smtClean="0">
                <a:latin typeface="Arial" charset="0"/>
              </a:rPr>
              <a:t>which</a:t>
            </a:r>
            <a:r>
              <a:rPr lang="de-DE" sz="2400" dirty="0" smtClean="0">
                <a:latin typeface="Arial" charset="0"/>
              </a:rPr>
              <a:t> </a:t>
            </a:r>
            <a:r>
              <a:rPr lang="de-DE" sz="2400" dirty="0" err="1" smtClean="0">
                <a:latin typeface="Arial" charset="0"/>
              </a:rPr>
              <a:t>TWiG</a:t>
            </a:r>
            <a:r>
              <a:rPr lang="de-DE" sz="2400" dirty="0" smtClean="0">
                <a:latin typeface="Arial" charset="0"/>
              </a:rPr>
              <a:t>/</a:t>
            </a:r>
            <a:r>
              <a:rPr lang="de-DE" sz="2400" dirty="0" err="1" smtClean="0">
                <a:latin typeface="Arial" charset="0"/>
              </a:rPr>
              <a:t>TWiG</a:t>
            </a:r>
            <a:r>
              <a:rPr lang="de-DE" sz="2400" dirty="0" smtClean="0">
                <a:latin typeface="Arial" charset="0"/>
              </a:rPr>
              <a:t> </a:t>
            </a:r>
            <a:r>
              <a:rPr lang="de-DE" sz="2400" dirty="0" err="1" smtClean="0">
                <a:latin typeface="Arial" charset="0"/>
              </a:rPr>
              <a:t>chair</a:t>
            </a:r>
            <a:r>
              <a:rPr lang="de-DE" sz="2400" dirty="0" smtClean="0">
                <a:latin typeface="Arial" charset="0"/>
              </a:rPr>
              <a:t> </a:t>
            </a:r>
            <a:r>
              <a:rPr lang="de-DE" sz="2400" dirty="0" err="1" smtClean="0">
                <a:latin typeface="Arial" charset="0"/>
              </a:rPr>
              <a:t>should</a:t>
            </a:r>
            <a:r>
              <a:rPr lang="de-DE" sz="2400" dirty="0" smtClean="0">
                <a:latin typeface="Arial" charset="0"/>
              </a:rPr>
              <a:t> </a:t>
            </a:r>
            <a:r>
              <a:rPr lang="de-DE" sz="2400" dirty="0" err="1" smtClean="0">
                <a:latin typeface="Arial" charset="0"/>
              </a:rPr>
              <a:t>be</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sole</a:t>
            </a:r>
            <a:r>
              <a:rPr lang="de-DE" sz="2400" dirty="0" smtClean="0">
                <a:latin typeface="Arial" charset="0"/>
              </a:rPr>
              <a:t> </a:t>
            </a:r>
            <a:r>
              <a:rPr lang="de-DE" sz="2400" dirty="0" err="1" smtClean="0">
                <a:latin typeface="Arial" charset="0"/>
              </a:rPr>
              <a:t>or</a:t>
            </a:r>
            <a:r>
              <a:rPr lang="de-DE" sz="2400" dirty="0" smtClean="0">
                <a:latin typeface="Arial" charset="0"/>
              </a:rPr>
              <a:t> </a:t>
            </a:r>
            <a:r>
              <a:rPr lang="de-DE" sz="2400" dirty="0" err="1" smtClean="0">
                <a:latin typeface="Arial" charset="0"/>
              </a:rPr>
              <a:t>primary</a:t>
            </a:r>
            <a:r>
              <a:rPr lang="de-DE" sz="2400" dirty="0" smtClean="0">
                <a:latin typeface="Arial" charset="0"/>
              </a:rPr>
              <a:t> </a:t>
            </a:r>
            <a:r>
              <a:rPr lang="de-DE" sz="2400" dirty="0" err="1" smtClean="0">
                <a:latin typeface="Arial" charset="0"/>
              </a:rPr>
              <a:t>focal</a:t>
            </a:r>
            <a:r>
              <a:rPr lang="de-DE" sz="2400" dirty="0" smtClean="0">
                <a:latin typeface="Arial" charset="0"/>
              </a:rPr>
              <a:t> </a:t>
            </a:r>
            <a:r>
              <a:rPr lang="de-DE" sz="2400" dirty="0" err="1" smtClean="0">
                <a:latin typeface="Arial" charset="0"/>
              </a:rPr>
              <a:t>point</a:t>
            </a:r>
            <a:r>
              <a:rPr lang="de-DE" sz="2400" dirty="0" smtClean="0">
                <a:latin typeface="Arial" charset="0"/>
              </a:rPr>
              <a:t> </a:t>
            </a:r>
            <a:r>
              <a:rPr lang="de-DE" sz="2400" dirty="0" err="1" smtClean="0">
                <a:latin typeface="Arial" charset="0"/>
              </a:rPr>
              <a:t>between</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a:t>
            </a:r>
            <a:r>
              <a:rPr lang="de-DE" sz="2400" dirty="0" err="1" smtClean="0">
                <a:latin typeface="Arial" charset="0"/>
              </a:rPr>
              <a:t>and</a:t>
            </a:r>
            <a:r>
              <a:rPr lang="de-DE" sz="2400" dirty="0" smtClean="0">
                <a:latin typeface="Arial" charset="0"/>
              </a:rPr>
              <a:t> </a:t>
            </a:r>
            <a:r>
              <a:rPr lang="de-DE" sz="2400" dirty="0" err="1" smtClean="0">
                <a:latin typeface="Arial" charset="0"/>
              </a:rPr>
              <a:t>the</a:t>
            </a:r>
            <a:r>
              <a:rPr lang="de-DE" sz="2400" dirty="0" smtClean="0">
                <a:latin typeface="Arial" charset="0"/>
              </a:rPr>
              <a:t> CWG</a:t>
            </a:r>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20588087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03238"/>
            <a:ext cx="10972800" cy="1143000"/>
          </a:xfrm>
        </p:spPr>
        <p:txBody>
          <a:bodyPr>
            <a:normAutofit fontScale="90000"/>
          </a:bodyPr>
          <a:lstStyle/>
          <a:p>
            <a:r>
              <a:rPr lang="en-US" dirty="0"/>
              <a:t>Topic 2: Coordinating between Shelter Cluster </a:t>
            </a:r>
            <a:r>
              <a:rPr lang="en-US" dirty="0" err="1"/>
              <a:t>TWiGs</a:t>
            </a:r>
            <a:r>
              <a:rPr lang="en-US" dirty="0"/>
              <a:t> concerned with CVA, and more traditional Shelter Cluster </a:t>
            </a:r>
            <a:r>
              <a:rPr lang="en-US" dirty="0" err="1"/>
              <a:t>TWiGs</a:t>
            </a:r>
            <a:r>
              <a:rPr lang="en-US" dirty="0"/>
              <a:t> </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26</a:t>
            </a:fld>
            <a:endParaRPr lang="en-GB"/>
          </a:p>
        </p:txBody>
      </p:sp>
      <p:sp>
        <p:nvSpPr>
          <p:cNvPr id="6" name="Rectangle 5"/>
          <p:cNvSpPr/>
          <p:nvPr/>
        </p:nvSpPr>
        <p:spPr>
          <a:xfrm>
            <a:off x="398980" y="1961924"/>
            <a:ext cx="11394039" cy="3354765"/>
          </a:xfrm>
          <a:prstGeom prst="rect">
            <a:avLst/>
          </a:prstGeom>
        </p:spPr>
        <p:txBody>
          <a:bodyPr wrap="square">
            <a:spAutoFit/>
          </a:bodyPr>
          <a:lstStyle/>
          <a:p>
            <a:r>
              <a:rPr lang="en-US" sz="2400" b="1" i="1" dirty="0" smtClean="0">
                <a:latin typeface="Arial" charset="0"/>
              </a:rPr>
              <a:t>Challenges to remember, cont.</a:t>
            </a:r>
            <a:r>
              <a:rPr lang="en-US" sz="2400" dirty="0" smtClean="0">
                <a:latin typeface="Arial" charset="0"/>
              </a:rPr>
              <a:t>:</a:t>
            </a:r>
          </a:p>
          <a:p>
            <a:endParaRPr lang="en-US" sz="2400" dirty="0">
              <a:latin typeface="Arial" charset="0"/>
            </a:endParaRPr>
          </a:p>
          <a:p>
            <a:r>
              <a:rPr lang="de-DE" sz="2400" dirty="0" err="1" smtClean="0">
                <a:latin typeface="Arial" charset="0"/>
              </a:rPr>
              <a:t>For</a:t>
            </a:r>
            <a:r>
              <a:rPr lang="de-DE" sz="2400" dirty="0" smtClean="0">
                <a:latin typeface="Arial" charset="0"/>
              </a:rPr>
              <a:t> </a:t>
            </a:r>
            <a:r>
              <a:rPr lang="de-DE" sz="2400" dirty="0" err="1" smtClean="0">
                <a:latin typeface="Arial" charset="0"/>
              </a:rPr>
              <a:t>TWiGs</a:t>
            </a:r>
            <a:r>
              <a:rPr lang="de-DE" sz="2400" dirty="0" smtClean="0">
                <a:latin typeface="Arial" charset="0"/>
              </a:rPr>
              <a:t> </a:t>
            </a:r>
            <a:r>
              <a:rPr lang="de-DE" sz="2400" dirty="0" err="1" smtClean="0">
                <a:latin typeface="Arial" charset="0"/>
              </a:rPr>
              <a:t>with</a:t>
            </a:r>
            <a:r>
              <a:rPr lang="de-DE" sz="2400" dirty="0" smtClean="0">
                <a:latin typeface="Arial" charset="0"/>
              </a:rPr>
              <a:t> </a:t>
            </a:r>
            <a:r>
              <a:rPr lang="de-DE" sz="2400" dirty="0" err="1" smtClean="0">
                <a:latin typeface="Arial" charset="0"/>
              </a:rPr>
              <a:t>no</a:t>
            </a:r>
            <a:r>
              <a:rPr lang="de-DE" sz="2400" dirty="0" smtClean="0">
                <a:latin typeface="Arial" charset="0"/>
              </a:rPr>
              <a:t> </a:t>
            </a:r>
            <a:r>
              <a:rPr lang="de-DE" sz="2400" dirty="0" err="1" smtClean="0">
                <a:latin typeface="Arial" charset="0"/>
              </a:rPr>
              <a:t>primary</a:t>
            </a:r>
            <a:r>
              <a:rPr lang="de-DE" sz="2400" dirty="0" smtClean="0">
                <a:latin typeface="Arial" charset="0"/>
              </a:rPr>
              <a:t> </a:t>
            </a:r>
            <a:r>
              <a:rPr lang="de-DE" sz="2400" dirty="0" err="1" smtClean="0">
                <a:latin typeface="Arial" charset="0"/>
              </a:rPr>
              <a:t>focus</a:t>
            </a:r>
            <a:r>
              <a:rPr lang="de-DE" sz="2400" dirty="0" smtClean="0">
                <a:latin typeface="Arial" charset="0"/>
              </a:rPr>
              <a:t> on CVA,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a:t>
            </a:r>
            <a:r>
              <a:rPr lang="de-DE" sz="2400" dirty="0" err="1" smtClean="0">
                <a:latin typeface="Arial" charset="0"/>
              </a:rPr>
              <a:t>alone</a:t>
            </a:r>
            <a:r>
              <a:rPr lang="de-DE" sz="2400" dirty="0" smtClean="0">
                <a:latin typeface="Arial" charset="0"/>
              </a:rPr>
              <a:t> </a:t>
            </a:r>
            <a:r>
              <a:rPr lang="de-DE" sz="2400" dirty="0" err="1" smtClean="0">
                <a:latin typeface="Arial" charset="0"/>
              </a:rPr>
              <a:t>can</a:t>
            </a:r>
            <a:r>
              <a:rPr lang="de-DE" sz="2400" dirty="0" smtClean="0">
                <a:latin typeface="Arial" charset="0"/>
              </a:rPr>
              <a:t> </a:t>
            </a:r>
            <a:r>
              <a:rPr lang="de-DE" sz="2400" dirty="0" err="1" smtClean="0">
                <a:latin typeface="Arial" charset="0"/>
              </a:rPr>
              <a:t>decide</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timing</a:t>
            </a:r>
            <a:r>
              <a:rPr lang="de-DE" sz="2400" dirty="0" smtClean="0">
                <a:latin typeface="Arial" charset="0"/>
              </a:rPr>
              <a:t> </a:t>
            </a:r>
            <a:r>
              <a:rPr lang="de-DE" sz="2400" dirty="0" err="1" smtClean="0">
                <a:latin typeface="Arial" charset="0"/>
              </a:rPr>
              <a:t>and</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conditions</a:t>
            </a:r>
            <a:r>
              <a:rPr lang="de-DE" sz="2400" dirty="0" smtClean="0">
                <a:latin typeface="Arial" charset="0"/>
              </a:rPr>
              <a:t> </a:t>
            </a:r>
            <a:r>
              <a:rPr lang="de-DE" sz="2400" dirty="0" err="1" smtClean="0">
                <a:latin typeface="Arial" charset="0"/>
              </a:rPr>
              <a:t>to</a:t>
            </a:r>
            <a:r>
              <a:rPr lang="de-DE" sz="2400" dirty="0" smtClean="0">
                <a:latin typeface="Arial" charset="0"/>
              </a:rPr>
              <a:t> end </a:t>
            </a:r>
            <a:r>
              <a:rPr lang="de-DE" sz="2400" dirty="0" err="1" smtClean="0">
                <a:latin typeface="Arial" charset="0"/>
              </a:rPr>
              <a:t>the</a:t>
            </a:r>
            <a:r>
              <a:rPr lang="de-DE" sz="2400" dirty="0" smtClean="0">
                <a:latin typeface="Arial" charset="0"/>
              </a:rPr>
              <a:t> </a:t>
            </a:r>
            <a:r>
              <a:rPr lang="de-DE" sz="2400" dirty="0" err="1" smtClean="0">
                <a:latin typeface="Arial" charset="0"/>
              </a:rPr>
              <a:t>TWiG</a:t>
            </a:r>
            <a:endParaRPr lang="de-DE" sz="2400" dirty="0" smtClean="0">
              <a:latin typeface="Arial" charset="0"/>
            </a:endParaRPr>
          </a:p>
          <a:p>
            <a:endParaRPr lang="de-DE" sz="2400" dirty="0">
              <a:latin typeface="Arial" charset="0"/>
            </a:endParaRPr>
          </a:p>
          <a:p>
            <a:r>
              <a:rPr lang="de-DE" sz="2400" dirty="0" err="1" smtClean="0">
                <a:latin typeface="Arial" charset="0"/>
              </a:rPr>
              <a:t>For</a:t>
            </a:r>
            <a:r>
              <a:rPr lang="de-DE" sz="2400" dirty="0" smtClean="0">
                <a:latin typeface="Arial" charset="0"/>
              </a:rPr>
              <a:t> a </a:t>
            </a:r>
            <a:r>
              <a:rPr lang="de-DE" sz="2400" dirty="0" err="1" smtClean="0">
                <a:latin typeface="Arial" charset="0"/>
              </a:rPr>
              <a:t>TWiG</a:t>
            </a:r>
            <a:r>
              <a:rPr lang="de-DE" sz="2400" dirty="0" smtClean="0">
                <a:latin typeface="Arial" charset="0"/>
              </a:rPr>
              <a:t> </a:t>
            </a:r>
            <a:r>
              <a:rPr lang="de-DE" sz="2400" dirty="0" err="1" smtClean="0">
                <a:latin typeface="Arial" charset="0"/>
              </a:rPr>
              <a:t>which</a:t>
            </a:r>
            <a:r>
              <a:rPr lang="de-DE" sz="2400" dirty="0" smtClean="0">
                <a:latin typeface="Arial" charset="0"/>
              </a:rPr>
              <a:t> </a:t>
            </a:r>
            <a:r>
              <a:rPr lang="de-DE" sz="2400" dirty="0" err="1" smtClean="0">
                <a:latin typeface="Arial" charset="0"/>
              </a:rPr>
              <a:t>is</a:t>
            </a:r>
            <a:r>
              <a:rPr lang="de-DE" sz="2400" dirty="0" smtClean="0">
                <a:latin typeface="Arial" charset="0"/>
              </a:rPr>
              <a:t> a </a:t>
            </a:r>
            <a:r>
              <a:rPr lang="de-DE" sz="2400" dirty="0" err="1" smtClean="0">
                <a:latin typeface="Arial" charset="0"/>
              </a:rPr>
              <a:t>focal</a:t>
            </a:r>
            <a:r>
              <a:rPr lang="de-DE" sz="2400" dirty="0" smtClean="0">
                <a:latin typeface="Arial" charset="0"/>
              </a:rPr>
              <a:t> </a:t>
            </a:r>
            <a:r>
              <a:rPr lang="de-DE" sz="2400" dirty="0" err="1" smtClean="0">
                <a:latin typeface="Arial" charset="0"/>
              </a:rPr>
              <a:t>point</a:t>
            </a:r>
            <a:r>
              <a:rPr lang="de-DE" sz="2400" dirty="0" smtClean="0">
                <a:latin typeface="Arial" charset="0"/>
              </a:rPr>
              <a:t> </a:t>
            </a:r>
            <a:r>
              <a:rPr lang="de-DE" sz="2400" dirty="0" err="1" smtClean="0">
                <a:latin typeface="Arial" charset="0"/>
              </a:rPr>
              <a:t>with</a:t>
            </a:r>
            <a:r>
              <a:rPr lang="de-DE" sz="2400" dirty="0" smtClean="0">
                <a:latin typeface="Arial" charset="0"/>
              </a:rPr>
              <a:t> </a:t>
            </a:r>
            <a:r>
              <a:rPr lang="de-DE" sz="2400" dirty="0" err="1" smtClean="0">
                <a:latin typeface="Arial" charset="0"/>
              </a:rPr>
              <a:t>the</a:t>
            </a:r>
            <a:r>
              <a:rPr lang="de-DE" sz="2400" dirty="0" smtClean="0">
                <a:latin typeface="Arial" charset="0"/>
              </a:rPr>
              <a:t> CWG, </a:t>
            </a:r>
            <a:r>
              <a:rPr lang="de-DE" sz="2400" dirty="0" err="1" smtClean="0">
                <a:latin typeface="Arial" charset="0"/>
              </a:rPr>
              <a:t>the</a:t>
            </a:r>
            <a:r>
              <a:rPr lang="de-DE" sz="2400" dirty="0" smtClean="0">
                <a:latin typeface="Arial" charset="0"/>
              </a:rPr>
              <a:t> </a:t>
            </a:r>
            <a:r>
              <a:rPr lang="de-DE" sz="2400" dirty="0" err="1" smtClean="0">
                <a:latin typeface="Arial" charset="0"/>
              </a:rPr>
              <a:t>TWiG</a:t>
            </a:r>
            <a:r>
              <a:rPr lang="de-DE" sz="2400" dirty="0" smtClean="0">
                <a:latin typeface="Arial" charset="0"/>
              </a:rPr>
              <a:t> (</a:t>
            </a:r>
            <a:r>
              <a:rPr lang="de-DE" sz="2400" dirty="0" err="1" smtClean="0">
                <a:latin typeface="Arial" charset="0"/>
              </a:rPr>
              <a:t>or</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TWiG</a:t>
            </a:r>
            <a:r>
              <a:rPr lang="de-DE" sz="2400" dirty="0" smtClean="0">
                <a:latin typeface="Arial" charset="0"/>
              </a:rPr>
              <a:t> </a:t>
            </a:r>
            <a:r>
              <a:rPr lang="de-DE" sz="2400" dirty="0" err="1" smtClean="0">
                <a:latin typeface="Arial" charset="0"/>
              </a:rPr>
              <a:t>chair</a:t>
            </a:r>
            <a:r>
              <a:rPr lang="de-DE" sz="2400" dirty="0" smtClean="0">
                <a:latin typeface="Arial" charset="0"/>
              </a:rPr>
              <a:t>) </a:t>
            </a:r>
            <a:r>
              <a:rPr lang="de-DE" sz="2400" dirty="0" err="1" smtClean="0">
                <a:latin typeface="Arial" charset="0"/>
              </a:rPr>
              <a:t>may</a:t>
            </a:r>
            <a:r>
              <a:rPr lang="de-DE" sz="2400" dirty="0" smtClean="0">
                <a:latin typeface="Arial" charset="0"/>
              </a:rPr>
              <a:t> </a:t>
            </a:r>
            <a:r>
              <a:rPr lang="de-DE" sz="2400" dirty="0" err="1" smtClean="0">
                <a:latin typeface="Arial" charset="0"/>
              </a:rPr>
              <a:t>need</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continue</a:t>
            </a:r>
            <a:r>
              <a:rPr lang="de-DE" sz="2400" dirty="0" smtClean="0">
                <a:latin typeface="Arial" charset="0"/>
              </a:rPr>
              <a:t> </a:t>
            </a:r>
            <a:r>
              <a:rPr lang="de-DE" sz="2400" dirty="0" err="1" smtClean="0">
                <a:latin typeface="Arial" charset="0"/>
              </a:rPr>
              <a:t>participation</a:t>
            </a:r>
            <a:r>
              <a:rPr lang="de-DE" sz="2400" dirty="0" smtClean="0">
                <a:latin typeface="Arial" charset="0"/>
              </a:rPr>
              <a:t> in </a:t>
            </a:r>
            <a:r>
              <a:rPr lang="de-DE" sz="2400" dirty="0" err="1" smtClean="0">
                <a:latin typeface="Arial" charset="0"/>
              </a:rPr>
              <a:t>the</a:t>
            </a:r>
            <a:r>
              <a:rPr lang="de-DE" sz="2400" dirty="0" smtClean="0">
                <a:latin typeface="Arial" charset="0"/>
              </a:rPr>
              <a:t> CWG, </a:t>
            </a:r>
            <a:r>
              <a:rPr lang="de-DE" sz="2400" dirty="0" err="1" smtClean="0">
                <a:latin typeface="Arial" charset="0"/>
              </a:rPr>
              <a:t>even</a:t>
            </a:r>
            <a:r>
              <a:rPr lang="de-DE" sz="2400" dirty="0" smtClean="0">
                <a:latin typeface="Arial" charset="0"/>
              </a:rPr>
              <a:t> after </a:t>
            </a:r>
            <a:r>
              <a:rPr lang="de-DE" sz="2400" dirty="0" err="1" smtClean="0">
                <a:latin typeface="Arial" charset="0"/>
              </a:rPr>
              <a:t>the</a:t>
            </a:r>
            <a:r>
              <a:rPr lang="de-DE" sz="2400" dirty="0" smtClean="0">
                <a:latin typeface="Arial" charset="0"/>
              </a:rPr>
              <a:t> </a:t>
            </a:r>
            <a:r>
              <a:rPr lang="de-DE" sz="2400" dirty="0" err="1" smtClean="0">
                <a:latin typeface="Arial" charset="0"/>
              </a:rPr>
              <a:t>primary</a:t>
            </a:r>
            <a:r>
              <a:rPr lang="de-DE" sz="2400" dirty="0" smtClean="0">
                <a:latin typeface="Arial" charset="0"/>
              </a:rPr>
              <a:t> </a:t>
            </a:r>
            <a:r>
              <a:rPr lang="de-DE" sz="2400" dirty="0" err="1" smtClean="0">
                <a:latin typeface="Arial" charset="0"/>
              </a:rPr>
              <a:t>guidance</a:t>
            </a:r>
            <a:r>
              <a:rPr lang="de-DE" sz="2400" dirty="0" smtClean="0">
                <a:latin typeface="Arial" charset="0"/>
              </a:rPr>
              <a:t> </a:t>
            </a:r>
            <a:r>
              <a:rPr lang="de-DE" sz="2400" dirty="0" err="1" smtClean="0">
                <a:latin typeface="Arial" charset="0"/>
              </a:rPr>
              <a:t>work</a:t>
            </a:r>
            <a:r>
              <a:rPr lang="de-DE" sz="2400" dirty="0" smtClean="0">
                <a:latin typeface="Arial" charset="0"/>
              </a:rPr>
              <a:t> </a:t>
            </a:r>
            <a:r>
              <a:rPr lang="de-DE" sz="2400" dirty="0" err="1" smtClean="0">
                <a:latin typeface="Arial" charset="0"/>
              </a:rPr>
              <a:t>for</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a:t>
            </a:r>
            <a:r>
              <a:rPr lang="de-DE" sz="2400" dirty="0" err="1" smtClean="0">
                <a:latin typeface="Arial" charset="0"/>
              </a:rPr>
              <a:t>is</a:t>
            </a:r>
            <a:r>
              <a:rPr lang="de-DE" sz="2400" dirty="0" smtClean="0">
                <a:latin typeface="Arial" charset="0"/>
              </a:rPr>
              <a:t> </a:t>
            </a:r>
            <a:r>
              <a:rPr lang="de-DE" sz="2400" dirty="0" err="1" smtClean="0">
                <a:latin typeface="Arial" charset="0"/>
              </a:rPr>
              <a:t>completed</a:t>
            </a:r>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1972902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err="1"/>
              <a:t>Organising</a:t>
            </a:r>
            <a:r>
              <a:rPr lang="en-US" sz="3100" dirty="0"/>
              <a:t> responsibility for communication between Shelter Cluster </a:t>
            </a:r>
            <a:r>
              <a:rPr lang="en-US" sz="3100" dirty="0" err="1"/>
              <a:t>TWiGs</a:t>
            </a:r>
            <a:r>
              <a:rPr lang="en-US" sz="3100" dirty="0"/>
              <a:t>, other Clusters, and CWGs</a:t>
            </a:r>
            <a:br>
              <a:rPr lang="en-US" sz="3100" dirty="0"/>
            </a:br>
            <a:r>
              <a:rPr lang="en-US" dirty="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27</a:t>
            </a:fld>
            <a:endParaRPr lang="en-GB"/>
          </a:p>
        </p:txBody>
      </p:sp>
      <p:sp>
        <p:nvSpPr>
          <p:cNvPr id="6" name="Rectangle 5"/>
          <p:cNvSpPr/>
          <p:nvPr/>
        </p:nvSpPr>
        <p:spPr>
          <a:xfrm>
            <a:off x="398979" y="2451781"/>
            <a:ext cx="11394039" cy="892552"/>
          </a:xfrm>
          <a:prstGeom prst="rect">
            <a:avLst/>
          </a:prstGeom>
        </p:spPr>
        <p:txBody>
          <a:bodyPr wrap="square">
            <a:spAutoFit/>
          </a:bodyPr>
          <a:lstStyle/>
          <a:p>
            <a:r>
              <a:rPr lang="de-DE" sz="3200" dirty="0" err="1" smtClean="0">
                <a:latin typeface="Arial" charset="0"/>
              </a:rPr>
              <a:t>Excerpts</a:t>
            </a:r>
            <a:r>
              <a:rPr lang="de-DE" sz="3200" dirty="0" smtClean="0">
                <a:latin typeface="Arial" charset="0"/>
              </a:rPr>
              <a:t> </a:t>
            </a:r>
            <a:r>
              <a:rPr lang="de-DE" sz="3200" dirty="0" err="1" smtClean="0">
                <a:latin typeface="Arial" charset="0"/>
              </a:rPr>
              <a:t>from</a:t>
            </a:r>
            <a:r>
              <a:rPr lang="de-DE" sz="3200" dirty="0" smtClean="0">
                <a:latin typeface="Arial" charset="0"/>
              </a:rPr>
              <a:t> </a:t>
            </a:r>
            <a:r>
              <a:rPr lang="de-DE" sz="3200" dirty="0" err="1" smtClean="0">
                <a:latin typeface="Arial" charset="0"/>
              </a:rPr>
              <a:t>example</a:t>
            </a:r>
            <a:r>
              <a:rPr lang="de-DE" sz="3200" dirty="0" smtClean="0">
                <a:latin typeface="Arial" charset="0"/>
              </a:rPr>
              <a:t> </a:t>
            </a:r>
            <a:r>
              <a:rPr lang="de-DE" sz="3200" dirty="0" err="1" smtClean="0">
                <a:latin typeface="Arial" charset="0"/>
              </a:rPr>
              <a:t>ToRs</a:t>
            </a:r>
            <a:r>
              <a:rPr lang="de-DE" sz="3200" dirty="0" smtClean="0">
                <a:latin typeface="Arial" charset="0"/>
              </a:rPr>
              <a:t> </a:t>
            </a:r>
            <a:r>
              <a:rPr lang="de-DE" sz="3200" dirty="0" err="1" smtClean="0">
                <a:latin typeface="Arial" charset="0"/>
              </a:rPr>
              <a:t>of</a:t>
            </a:r>
            <a:r>
              <a:rPr lang="de-DE" sz="3200" dirty="0" smtClean="0">
                <a:latin typeface="Arial" charset="0"/>
              </a:rPr>
              <a:t> CWGs </a:t>
            </a:r>
            <a:r>
              <a:rPr lang="de-DE" sz="3200" dirty="0" err="1" smtClean="0">
                <a:latin typeface="Arial" charset="0"/>
              </a:rPr>
              <a:t>from</a:t>
            </a:r>
            <a:r>
              <a:rPr lang="de-DE" sz="3200" dirty="0" smtClean="0">
                <a:latin typeface="Arial" charset="0"/>
              </a:rPr>
              <a:t> </a:t>
            </a:r>
            <a:r>
              <a:rPr lang="de-DE" sz="3200" dirty="0" err="1" smtClean="0">
                <a:latin typeface="Arial" charset="0"/>
              </a:rPr>
              <a:t>the</a:t>
            </a:r>
            <a:r>
              <a:rPr lang="de-DE" sz="3200" dirty="0" smtClean="0">
                <a:latin typeface="Arial" charset="0"/>
              </a:rPr>
              <a:t> Field</a:t>
            </a:r>
            <a:endParaRPr lang="en-US" sz="3200" i="1"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9676155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smtClean="0"/>
              <a:t>Basic Assistance Sector </a:t>
            </a:r>
            <a:r>
              <a:rPr lang="en-US" dirty="0" smtClean="0"/>
              <a:t>Coordination Lebanon </a:t>
            </a:r>
            <a:r>
              <a:rPr lang="en-US" dirty="0" err="1" smtClean="0"/>
              <a:t>ToR</a:t>
            </a:r>
            <a:r>
              <a:rPr lang="en-US" dirty="0" smtClean="0"/>
              <a:t> -- EXCERPT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28</a:t>
            </a:fld>
            <a:endParaRPr lang="en-GB"/>
          </a:p>
        </p:txBody>
      </p:sp>
      <p:sp>
        <p:nvSpPr>
          <p:cNvPr id="6" name="Rectangle 5"/>
          <p:cNvSpPr/>
          <p:nvPr/>
        </p:nvSpPr>
        <p:spPr>
          <a:xfrm>
            <a:off x="398979" y="1736353"/>
            <a:ext cx="11394039" cy="4401205"/>
          </a:xfrm>
          <a:prstGeom prst="rect">
            <a:avLst/>
          </a:prstGeom>
        </p:spPr>
        <p:txBody>
          <a:bodyPr wrap="square">
            <a:spAutoFit/>
          </a:bodyPr>
          <a:lstStyle/>
          <a:p>
            <a:r>
              <a:rPr lang="en-US" sz="2000" b="1" dirty="0"/>
              <a:t>Responsibilities </a:t>
            </a:r>
            <a:endParaRPr lang="en-US" sz="2000" dirty="0"/>
          </a:p>
          <a:p>
            <a:endParaRPr lang="en-US" sz="2000" dirty="0"/>
          </a:p>
          <a:p>
            <a:r>
              <a:rPr lang="en-US" sz="2000" dirty="0">
                <a:latin typeface="Wingdings" charset="2"/>
              </a:rPr>
              <a:t> </a:t>
            </a:r>
            <a:r>
              <a:rPr lang="en-US" sz="2000" dirty="0"/>
              <a:t>Advocate for equitable access to humanitarian support for all beneficiaries. </a:t>
            </a:r>
          </a:p>
          <a:p>
            <a:r>
              <a:rPr lang="en-US" sz="2000" dirty="0">
                <a:latin typeface="Wingdings" charset="2"/>
              </a:rPr>
              <a:t> </a:t>
            </a:r>
            <a:r>
              <a:rPr lang="en-US" sz="2000" dirty="0"/>
              <a:t>Standardize multi-sector cash transfers, in-kind assistance, and winterization assistance in policy, strategy, and practical application, e.g. defining the items in a standard core relief kit, USD values for winterization, etc. </a:t>
            </a:r>
          </a:p>
          <a:p>
            <a:r>
              <a:rPr lang="en-US" sz="2000" dirty="0">
                <a:latin typeface="Wingdings" charset="2"/>
              </a:rPr>
              <a:t> </a:t>
            </a:r>
            <a:r>
              <a:rPr lang="en-US" sz="2000" dirty="0"/>
              <a:t>Coordinate assistance on the basis of need, for comprehensive coverage of the country and avoid duplication. Report and map activities through field level according to standard formats through field offices. </a:t>
            </a:r>
          </a:p>
          <a:p>
            <a:r>
              <a:rPr lang="en-US" sz="2000" dirty="0">
                <a:latin typeface="Wingdings" charset="2"/>
              </a:rPr>
              <a:t> </a:t>
            </a:r>
            <a:r>
              <a:rPr lang="en-US" sz="2000" dirty="0"/>
              <a:t>Support implementing agencies in each area through developed strategies, guidelines, procedures, and common tools for information management. </a:t>
            </a:r>
          </a:p>
          <a:p>
            <a:r>
              <a:rPr lang="en-US" sz="2000" dirty="0">
                <a:latin typeface="Wingdings" charset="2"/>
              </a:rPr>
              <a:t> </a:t>
            </a:r>
            <a:r>
              <a:rPr lang="en-US" sz="2000" dirty="0"/>
              <a:t>Strengthen the flow of information to beneficiaries, government, and donors to ensure transparency and accountability, in a manner that ensures data privacy. </a:t>
            </a:r>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1532912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smtClean="0"/>
              <a:t>Basic Assistance Sector </a:t>
            </a:r>
            <a:r>
              <a:rPr lang="en-US" dirty="0" smtClean="0"/>
              <a:t>Coordination Lebanon </a:t>
            </a:r>
            <a:r>
              <a:rPr lang="en-US" dirty="0" err="1" smtClean="0"/>
              <a:t>ToR</a:t>
            </a:r>
            <a:r>
              <a:rPr lang="en-US" dirty="0" smtClean="0"/>
              <a:t> </a:t>
            </a:r>
            <a:r>
              <a:rPr lang="mr-IN" dirty="0" smtClean="0"/>
              <a:t>–</a:t>
            </a:r>
            <a:r>
              <a:rPr lang="en-US" dirty="0" smtClean="0"/>
              <a:t> EXCERPT,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29</a:t>
            </a:fld>
            <a:endParaRPr lang="en-GB"/>
          </a:p>
        </p:txBody>
      </p:sp>
      <p:sp>
        <p:nvSpPr>
          <p:cNvPr id="6" name="Rectangle 5"/>
          <p:cNvSpPr/>
          <p:nvPr/>
        </p:nvSpPr>
        <p:spPr>
          <a:xfrm>
            <a:off x="398979" y="1736353"/>
            <a:ext cx="11394039" cy="3477875"/>
          </a:xfrm>
          <a:prstGeom prst="rect">
            <a:avLst/>
          </a:prstGeom>
        </p:spPr>
        <p:txBody>
          <a:bodyPr wrap="square">
            <a:spAutoFit/>
          </a:bodyPr>
          <a:lstStyle/>
          <a:p>
            <a:r>
              <a:rPr lang="en-US" sz="2000" b="1" dirty="0" smtClean="0"/>
              <a:t>Responsibilities, cont.</a:t>
            </a:r>
            <a:r>
              <a:rPr lang="en-US" sz="2000" b="1" dirty="0"/>
              <a:t> </a:t>
            </a:r>
            <a:endParaRPr lang="en-US" sz="2000" dirty="0"/>
          </a:p>
          <a:p>
            <a:endParaRPr lang="en-US" sz="2000" dirty="0"/>
          </a:p>
          <a:p>
            <a:r>
              <a:rPr lang="en-US" sz="2000" dirty="0"/>
              <a:t>Provide technical support to collaboratively resolve programming issues, targeting, and monitoring. Progressively build capacities of agencies. </a:t>
            </a:r>
          </a:p>
          <a:p>
            <a:r>
              <a:rPr lang="en-US" sz="2000" dirty="0">
                <a:latin typeface="Wingdings" charset="2"/>
              </a:rPr>
              <a:t> </a:t>
            </a:r>
            <a:r>
              <a:rPr lang="en-US" sz="2000" dirty="0"/>
              <a:t>Support inter-agency processes involving cross-sector targeting and interventions to create a complementary and more cost-effective humanitarian response for Lebanon. </a:t>
            </a:r>
          </a:p>
          <a:p>
            <a:r>
              <a:rPr lang="en-US" sz="2000" dirty="0">
                <a:latin typeface="Wingdings" charset="2"/>
              </a:rPr>
              <a:t> </a:t>
            </a:r>
            <a:r>
              <a:rPr lang="en-US" sz="2000" dirty="0"/>
              <a:t>Define and evaluate indicators of program impact, recognize lessons learned for best practices, and adapt results to program design for future interventions after review. </a:t>
            </a:r>
          </a:p>
          <a:p>
            <a:r>
              <a:rPr lang="en-US" sz="2000" dirty="0">
                <a:latin typeface="Wingdings" charset="2"/>
              </a:rPr>
              <a:t> </a:t>
            </a:r>
            <a:r>
              <a:rPr lang="en-US" sz="2000" dirty="0"/>
              <a:t>Support field level coordination groups. </a:t>
            </a:r>
          </a:p>
          <a:p>
            <a:r>
              <a:rPr lang="en-US" sz="2000" dirty="0"/>
              <a:t> </a:t>
            </a:r>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44725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fontAlgn="t"/>
            <a:r>
              <a:rPr lang="en-US" dirty="0"/>
              <a:t>Session 4: Coordinating CVA approaches combined with Shelter technical guidance </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Draft the </a:t>
            </a:r>
            <a:r>
              <a:rPr lang="en-US" dirty="0" err="1"/>
              <a:t>ToRs</a:t>
            </a:r>
            <a:r>
              <a:rPr lang="en-US" dirty="0"/>
              <a:t> and other governance mechanisms for Shelter Cluster </a:t>
            </a:r>
            <a:r>
              <a:rPr lang="en-US" dirty="0" err="1"/>
              <a:t>TWiGs</a:t>
            </a:r>
            <a:r>
              <a:rPr lang="en-US" dirty="0"/>
              <a:t> concerned with CVA</a:t>
            </a:r>
          </a:p>
          <a:p>
            <a:pPr marL="0" indent="0">
              <a:buNone/>
            </a:pPr>
            <a:r>
              <a:rPr lang="en-US" dirty="0"/>
              <a:t>• Demonstrate how to work through Cluster SAGs, to ensure consistency of all </a:t>
            </a:r>
            <a:r>
              <a:rPr lang="en-US" dirty="0" err="1"/>
              <a:t>TWiGs</a:t>
            </a:r>
            <a:r>
              <a:rPr lang="en-US" dirty="0"/>
              <a:t> concerned with CVA</a:t>
            </a:r>
          </a:p>
          <a:p>
            <a:pPr marL="0" indent="0">
              <a:buNone/>
            </a:pPr>
            <a:r>
              <a:rPr lang="en-US" dirty="0"/>
              <a:t>• Establish Shelter Cluster mechanisms to </a:t>
            </a:r>
            <a:r>
              <a:rPr lang="en-US" dirty="0" err="1"/>
              <a:t>relaibly</a:t>
            </a:r>
            <a:r>
              <a:rPr lang="en-US" dirty="0"/>
              <a:t> convey Shelter Cluster </a:t>
            </a:r>
            <a:r>
              <a:rPr lang="en-US" dirty="0" err="1"/>
              <a:t>TWiGs</a:t>
            </a:r>
            <a:r>
              <a:rPr lang="en-US" dirty="0"/>
              <a:t> work and objectives, vis-a-vis CWGs and other related forums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Tree>
    <p:extLst>
      <p:ext uri="{BB962C8B-B14F-4D97-AF65-F5344CB8AC3E}">
        <p14:creationId xmlns:p14="http://schemas.microsoft.com/office/powerpoint/2010/main" val="1524948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smtClean="0"/>
              <a:t>Basic Assistance Sector </a:t>
            </a:r>
            <a:r>
              <a:rPr lang="en-US" dirty="0" smtClean="0"/>
              <a:t>Coordination Lebanon </a:t>
            </a:r>
            <a:r>
              <a:rPr lang="en-US" dirty="0" err="1" smtClean="0"/>
              <a:t>ToR</a:t>
            </a:r>
            <a:r>
              <a:rPr lang="en-US" dirty="0" smtClean="0"/>
              <a:t> </a:t>
            </a:r>
            <a:r>
              <a:rPr lang="mr-IN" dirty="0" smtClean="0"/>
              <a:t>–</a:t>
            </a:r>
            <a:r>
              <a:rPr lang="en-US" dirty="0" smtClean="0"/>
              <a:t> EXCERPT,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30</a:t>
            </a:fld>
            <a:endParaRPr lang="en-GB"/>
          </a:p>
        </p:txBody>
      </p:sp>
      <p:sp>
        <p:nvSpPr>
          <p:cNvPr id="6" name="Rectangle 5"/>
          <p:cNvSpPr/>
          <p:nvPr/>
        </p:nvSpPr>
        <p:spPr>
          <a:xfrm>
            <a:off x="398979" y="2000079"/>
            <a:ext cx="11394039" cy="4093428"/>
          </a:xfrm>
          <a:prstGeom prst="rect">
            <a:avLst/>
          </a:prstGeom>
        </p:spPr>
        <p:txBody>
          <a:bodyPr wrap="square">
            <a:spAutoFit/>
          </a:bodyPr>
          <a:lstStyle/>
          <a:p>
            <a:r>
              <a:rPr lang="en-US" sz="2000" b="1" dirty="0"/>
              <a:t>Attention to cross-sectoral priorities including gender </a:t>
            </a:r>
            <a:endParaRPr lang="en-US" sz="2000" dirty="0"/>
          </a:p>
          <a:p>
            <a:endParaRPr lang="en-US" sz="2000" dirty="0"/>
          </a:p>
          <a:p>
            <a:r>
              <a:rPr lang="en-US" sz="2000" dirty="0">
                <a:latin typeface="Wingdings" charset="2"/>
              </a:rPr>
              <a:t> </a:t>
            </a:r>
            <a:r>
              <a:rPr lang="en-US" sz="2000" dirty="0"/>
              <a:t>Participate in monthly inter-sectoral and inter-agency meetings and other relevant inter-agency processes to ensure that appropriate linkages are made with other sectors’ objectives and strategies; </a:t>
            </a:r>
          </a:p>
          <a:p>
            <a:r>
              <a:rPr lang="en-US" sz="2000" dirty="0">
                <a:latin typeface="Wingdings" charset="2"/>
              </a:rPr>
              <a:t> </a:t>
            </a:r>
            <a:r>
              <a:rPr lang="en-US" sz="2000" dirty="0"/>
              <a:t>Reach out to other sectors (i.e. attending meetings of other sectors or engage Core Group members to represent if needed) to ensure effective cross sectoral links for an improved cross sectoral coordination; </a:t>
            </a:r>
          </a:p>
          <a:p>
            <a:r>
              <a:rPr lang="en-US" sz="2000" dirty="0">
                <a:latin typeface="Wingdings" charset="2"/>
              </a:rPr>
              <a:t> </a:t>
            </a:r>
            <a:r>
              <a:rPr lang="en-US" sz="2000" dirty="0"/>
              <a:t>Identify and address cross-sectoral priorities; </a:t>
            </a:r>
          </a:p>
          <a:p>
            <a:r>
              <a:rPr lang="en-US" sz="2000" dirty="0">
                <a:latin typeface="Wingdings" charset="2"/>
              </a:rPr>
              <a:t> </a:t>
            </a:r>
            <a:r>
              <a:rPr lang="en-US" sz="2000" dirty="0"/>
              <a:t>Ensure gender-sensitive programming and promote gender equality and ensure that the needs, contributions and capacities of women and girls as well as men and boys are addressed; </a:t>
            </a:r>
          </a:p>
          <a:p>
            <a:r>
              <a:rPr lang="en-US" sz="2000" dirty="0">
                <a:latin typeface="Wingdings" charset="2"/>
              </a:rPr>
              <a:t> </a:t>
            </a:r>
            <a:r>
              <a:rPr lang="en-US" sz="2000" dirty="0"/>
              <a:t>Ensure that social stability principles are integrated in the sector strategies; </a:t>
            </a:r>
            <a:r>
              <a:rPr lang="en-US" sz="2000" dirty="0" err="1"/>
              <a:t>programmes</a:t>
            </a:r>
            <a:r>
              <a:rPr lang="en-US" sz="2000" dirty="0"/>
              <a:t> and activities through conflict sensitivity mainstreaming; </a:t>
            </a:r>
          </a:p>
          <a:p>
            <a:r>
              <a:rPr lang="en-US" sz="2000" dirty="0"/>
              <a:t> </a:t>
            </a:r>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8222212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err="1"/>
              <a:t>Organising</a:t>
            </a:r>
            <a:r>
              <a:rPr lang="en-US" sz="3100" dirty="0"/>
              <a:t> responsibility for communication between Shelter Cluster </a:t>
            </a:r>
            <a:r>
              <a:rPr lang="en-US" sz="3100" dirty="0" err="1"/>
              <a:t>TWiGs</a:t>
            </a:r>
            <a:r>
              <a:rPr lang="en-US" sz="3100" dirty="0"/>
              <a:t>, other Clusters, and CWGs</a:t>
            </a:r>
            <a:br>
              <a:rPr lang="en-US" sz="3100" dirty="0"/>
            </a:br>
            <a:r>
              <a:rPr lang="en-US" dirty="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31</a:t>
            </a:fld>
            <a:endParaRPr lang="en-GB"/>
          </a:p>
        </p:txBody>
      </p:sp>
      <p:sp>
        <p:nvSpPr>
          <p:cNvPr id="6" name="Rectangle 5"/>
          <p:cNvSpPr/>
          <p:nvPr/>
        </p:nvSpPr>
        <p:spPr>
          <a:xfrm>
            <a:off x="398979" y="2451781"/>
            <a:ext cx="11394039" cy="707886"/>
          </a:xfrm>
          <a:prstGeom prst="rect">
            <a:avLst/>
          </a:prstGeom>
        </p:spPr>
        <p:txBody>
          <a:bodyPr wrap="square">
            <a:spAutoFit/>
          </a:bodyPr>
          <a:lstStyle/>
          <a:p>
            <a:r>
              <a:rPr lang="de-DE" sz="2000" dirty="0" smtClean="0">
                <a:latin typeface="Arial" charset="0"/>
              </a:rPr>
              <a:t>OTHER EXCERPTS TO BE ADDED IN CONSULTATION WITH FRANCESCA</a:t>
            </a:r>
            <a:endParaRPr lang="en-US" sz="2000" i="1"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3062342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593353"/>
            <a:ext cx="10972800" cy="1143000"/>
          </a:xfrm>
        </p:spPr>
        <p:txBody>
          <a:bodyPr>
            <a:normAutofit fontScale="90000"/>
          </a:bodyPr>
          <a:lstStyle/>
          <a:p>
            <a:r>
              <a:rPr lang="en-US" sz="3100" dirty="0" smtClean="0"/>
              <a:t>Topic </a:t>
            </a:r>
            <a:r>
              <a:rPr lang="en-US" sz="3100" dirty="0" smtClean="0"/>
              <a:t>3</a:t>
            </a:r>
            <a:r>
              <a:rPr lang="en-US" sz="3100" dirty="0"/>
              <a:t>: </a:t>
            </a:r>
            <a:r>
              <a:rPr lang="en-US" sz="3100" dirty="0" err="1"/>
              <a:t>Organising</a:t>
            </a:r>
            <a:r>
              <a:rPr lang="en-US" sz="3100" dirty="0"/>
              <a:t> responsibility for communication between Shelter Cluster </a:t>
            </a:r>
            <a:r>
              <a:rPr lang="en-US" sz="3100" dirty="0" err="1"/>
              <a:t>TWiGs</a:t>
            </a:r>
            <a:r>
              <a:rPr lang="en-US" sz="3100" dirty="0"/>
              <a:t>, other Clusters, and CWGs</a:t>
            </a:r>
            <a:br>
              <a:rPr lang="en-US" sz="3100" dirty="0"/>
            </a:br>
            <a:r>
              <a:rPr lang="en-US" dirty="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32</a:t>
            </a:fld>
            <a:endParaRPr lang="en-GB"/>
          </a:p>
        </p:txBody>
      </p:sp>
      <p:sp>
        <p:nvSpPr>
          <p:cNvPr id="6" name="Rectangle 5"/>
          <p:cNvSpPr/>
          <p:nvPr/>
        </p:nvSpPr>
        <p:spPr>
          <a:xfrm>
            <a:off x="398979" y="1874838"/>
            <a:ext cx="11394039" cy="4708981"/>
          </a:xfrm>
          <a:prstGeom prst="rect">
            <a:avLst/>
          </a:prstGeom>
        </p:spPr>
        <p:txBody>
          <a:bodyPr wrap="square">
            <a:spAutoFit/>
          </a:bodyPr>
          <a:lstStyle/>
          <a:p>
            <a:r>
              <a:rPr lang="de-DE" sz="2400" dirty="0" smtClean="0">
                <a:latin typeface="Arial" charset="0"/>
              </a:rPr>
              <a:t>Work in </a:t>
            </a:r>
            <a:r>
              <a:rPr lang="de-DE" sz="2400" dirty="0" err="1" smtClean="0">
                <a:latin typeface="Arial" charset="0"/>
              </a:rPr>
              <a:t>pairs</a:t>
            </a:r>
            <a:r>
              <a:rPr lang="de-DE" sz="2400" dirty="0" smtClean="0">
                <a:latin typeface="Arial" charset="0"/>
              </a:rPr>
              <a:t>:</a:t>
            </a:r>
          </a:p>
          <a:p>
            <a:pPr marL="457200" indent="-457200">
              <a:buFont typeface="Arial" charset="0"/>
              <a:buChar char="•"/>
            </a:pPr>
            <a:r>
              <a:rPr lang="de-DE" sz="2400" dirty="0" err="1" smtClean="0">
                <a:latin typeface="Arial" charset="0"/>
              </a:rPr>
              <a:t>Imagine</a:t>
            </a:r>
            <a:r>
              <a:rPr lang="de-DE" sz="2400" dirty="0" smtClean="0">
                <a:latin typeface="Arial" charset="0"/>
              </a:rPr>
              <a:t> </a:t>
            </a:r>
            <a:r>
              <a:rPr lang="de-DE" sz="2400" dirty="0" err="1" smtClean="0">
                <a:latin typeface="Arial" charset="0"/>
              </a:rPr>
              <a:t>that</a:t>
            </a:r>
            <a:r>
              <a:rPr lang="de-DE" sz="2400" dirty="0" smtClean="0">
                <a:latin typeface="Arial" charset="0"/>
              </a:rPr>
              <a:t> </a:t>
            </a:r>
            <a:r>
              <a:rPr lang="de-DE" sz="2400" dirty="0" err="1" smtClean="0">
                <a:latin typeface="Arial" charset="0"/>
              </a:rPr>
              <a:t>you</a:t>
            </a:r>
            <a:r>
              <a:rPr lang="de-DE" sz="2400" dirty="0" smtClean="0">
                <a:latin typeface="Arial" charset="0"/>
              </a:rPr>
              <a:t> </a:t>
            </a:r>
            <a:r>
              <a:rPr lang="de-DE" sz="2400" dirty="0" err="1" smtClean="0">
                <a:latin typeface="Arial" charset="0"/>
              </a:rPr>
              <a:t>are</a:t>
            </a:r>
            <a:r>
              <a:rPr lang="de-DE" sz="2400" dirty="0" smtClean="0">
                <a:latin typeface="Arial" charset="0"/>
              </a:rPr>
              <a:t> </a:t>
            </a:r>
            <a:r>
              <a:rPr lang="de-DE" sz="2400" dirty="0" err="1" smtClean="0">
                <a:latin typeface="Arial" charset="0"/>
              </a:rPr>
              <a:t>going</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have</a:t>
            </a:r>
            <a:r>
              <a:rPr lang="de-DE" sz="2400" dirty="0" smtClean="0">
                <a:latin typeface="Arial" charset="0"/>
              </a:rPr>
              <a:t> a </a:t>
            </a:r>
            <a:r>
              <a:rPr lang="de-DE" sz="2400" dirty="0" err="1" smtClean="0">
                <a:latin typeface="Arial" charset="0"/>
              </a:rPr>
              <a:t>meeting</a:t>
            </a:r>
            <a:r>
              <a:rPr lang="de-DE" sz="2400" dirty="0" smtClean="0">
                <a:latin typeface="Arial" charset="0"/>
              </a:rPr>
              <a:t> </a:t>
            </a:r>
            <a:r>
              <a:rPr lang="de-DE" sz="2400" dirty="0" err="1" smtClean="0">
                <a:latin typeface="Arial" charset="0"/>
              </a:rPr>
              <a:t>with</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chair</a:t>
            </a:r>
            <a:r>
              <a:rPr lang="de-DE" sz="2400" dirty="0" smtClean="0">
                <a:latin typeface="Arial" charset="0"/>
              </a:rPr>
              <a:t> </a:t>
            </a:r>
            <a:r>
              <a:rPr lang="de-DE" sz="2400" dirty="0" err="1" smtClean="0">
                <a:latin typeface="Arial" charset="0"/>
              </a:rPr>
              <a:t>of</a:t>
            </a:r>
            <a:r>
              <a:rPr lang="de-DE" sz="2400" dirty="0" smtClean="0">
                <a:latin typeface="Arial" charset="0"/>
              </a:rPr>
              <a:t> a </a:t>
            </a:r>
            <a:r>
              <a:rPr lang="de-DE" sz="2400" dirty="0" err="1" smtClean="0">
                <a:latin typeface="Arial" charset="0"/>
              </a:rPr>
              <a:t>Shelter</a:t>
            </a:r>
            <a:r>
              <a:rPr lang="de-DE" sz="2400" dirty="0" smtClean="0">
                <a:latin typeface="Arial" charset="0"/>
              </a:rPr>
              <a:t> Cluster </a:t>
            </a:r>
            <a:r>
              <a:rPr lang="de-DE" sz="2400" dirty="0" err="1" smtClean="0">
                <a:latin typeface="Arial" charset="0"/>
              </a:rPr>
              <a:t>TWiG</a:t>
            </a:r>
            <a:r>
              <a:rPr lang="de-DE" sz="2400" dirty="0" smtClean="0">
                <a:latin typeface="Arial" charset="0"/>
              </a:rPr>
              <a:t> </a:t>
            </a:r>
            <a:r>
              <a:rPr lang="de-DE" sz="2400" dirty="0" err="1" smtClean="0">
                <a:latin typeface="Arial" charset="0"/>
              </a:rPr>
              <a:t>concerned</a:t>
            </a:r>
            <a:r>
              <a:rPr lang="de-DE" sz="2400" dirty="0" smtClean="0">
                <a:latin typeface="Arial" charset="0"/>
              </a:rPr>
              <a:t> </a:t>
            </a:r>
            <a:r>
              <a:rPr lang="de-DE" sz="2400" dirty="0" err="1" smtClean="0">
                <a:latin typeface="Arial" charset="0"/>
              </a:rPr>
              <a:t>with</a:t>
            </a:r>
            <a:r>
              <a:rPr lang="de-DE" sz="2400" dirty="0" smtClean="0">
                <a:latin typeface="Arial" charset="0"/>
              </a:rPr>
              <a:t> CVA</a:t>
            </a:r>
          </a:p>
          <a:p>
            <a:pPr marL="457200" indent="-457200">
              <a:buFont typeface="Arial" charset="0"/>
              <a:buChar char="•"/>
            </a:pPr>
            <a:r>
              <a:rPr lang="de-DE" sz="2400" dirty="0" err="1" smtClean="0">
                <a:latin typeface="Arial" charset="0"/>
              </a:rPr>
              <a:t>That</a:t>
            </a:r>
            <a:r>
              <a:rPr lang="de-DE" sz="2400" dirty="0" smtClean="0">
                <a:latin typeface="Arial" charset="0"/>
              </a:rPr>
              <a:t> </a:t>
            </a:r>
            <a:r>
              <a:rPr lang="de-DE" sz="2400" dirty="0" err="1" smtClean="0">
                <a:latin typeface="Arial" charset="0"/>
              </a:rPr>
              <a:t>chair</a:t>
            </a:r>
            <a:r>
              <a:rPr lang="de-DE" sz="2400" dirty="0" smtClean="0">
                <a:latin typeface="Arial" charset="0"/>
              </a:rPr>
              <a:t> </a:t>
            </a:r>
            <a:r>
              <a:rPr lang="de-DE" sz="2400" dirty="0" err="1" smtClean="0">
                <a:latin typeface="Arial" charset="0"/>
              </a:rPr>
              <a:t>has</a:t>
            </a:r>
            <a:r>
              <a:rPr lang="de-DE" sz="2400" dirty="0" smtClean="0">
                <a:latin typeface="Arial" charset="0"/>
              </a:rPr>
              <a:t> </a:t>
            </a:r>
            <a:r>
              <a:rPr lang="de-DE" sz="2400" dirty="0" err="1" smtClean="0">
                <a:latin typeface="Arial" charset="0"/>
              </a:rPr>
              <a:t>been</a:t>
            </a:r>
            <a:r>
              <a:rPr lang="de-DE" sz="2400" dirty="0" smtClean="0">
                <a:latin typeface="Arial" charset="0"/>
              </a:rPr>
              <a:t> </a:t>
            </a:r>
            <a:r>
              <a:rPr lang="de-DE" sz="2400" dirty="0" err="1" smtClean="0">
                <a:latin typeface="Arial" charset="0"/>
              </a:rPr>
              <a:t>chosen</a:t>
            </a:r>
            <a:r>
              <a:rPr lang="de-DE" sz="2400" dirty="0" smtClean="0">
                <a:latin typeface="Arial" charset="0"/>
              </a:rPr>
              <a:t> </a:t>
            </a:r>
            <a:r>
              <a:rPr lang="de-DE" sz="2400" dirty="0" err="1" smtClean="0">
                <a:latin typeface="Arial" charset="0"/>
              </a:rPr>
              <a:t>as</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focal</a:t>
            </a:r>
            <a:r>
              <a:rPr lang="de-DE" sz="2400" dirty="0" smtClean="0">
                <a:latin typeface="Arial" charset="0"/>
              </a:rPr>
              <a:t> </a:t>
            </a:r>
            <a:r>
              <a:rPr lang="de-DE" sz="2400" dirty="0" err="1" smtClean="0">
                <a:latin typeface="Arial" charset="0"/>
              </a:rPr>
              <a:t>point</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represent</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in CWG </a:t>
            </a:r>
            <a:r>
              <a:rPr lang="de-DE" sz="2400" dirty="0" err="1" smtClean="0">
                <a:latin typeface="Arial" charset="0"/>
              </a:rPr>
              <a:t>activities</a:t>
            </a:r>
            <a:endParaRPr lang="de-DE" sz="2400" dirty="0" smtClean="0">
              <a:latin typeface="Arial" charset="0"/>
            </a:endParaRPr>
          </a:p>
          <a:p>
            <a:pPr marL="457200" indent="-457200">
              <a:buFont typeface="Arial" charset="0"/>
              <a:buChar char="•"/>
            </a:pPr>
            <a:r>
              <a:rPr lang="de-DE" sz="2400" dirty="0" err="1" smtClean="0">
                <a:latin typeface="Arial" charset="0"/>
              </a:rPr>
              <a:t>Refer</a:t>
            </a:r>
            <a:r>
              <a:rPr lang="de-DE" sz="2400" dirty="0" smtClean="0">
                <a:latin typeface="Arial" charset="0"/>
              </a:rPr>
              <a:t> </a:t>
            </a:r>
            <a:r>
              <a:rPr lang="de-DE" sz="2400" dirty="0" err="1" smtClean="0">
                <a:latin typeface="Arial" charset="0"/>
              </a:rPr>
              <a:t>to</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list</a:t>
            </a:r>
            <a:r>
              <a:rPr lang="de-DE" sz="2400" dirty="0" smtClean="0">
                <a:latin typeface="Arial" charset="0"/>
              </a:rPr>
              <a:t> </a:t>
            </a:r>
            <a:r>
              <a:rPr lang="de-DE" sz="2400" dirty="0" err="1" smtClean="0">
                <a:latin typeface="Arial" charset="0"/>
              </a:rPr>
              <a:t>of</a:t>
            </a:r>
            <a:r>
              <a:rPr lang="de-DE" sz="2400" dirty="0" smtClean="0">
                <a:latin typeface="Arial" charset="0"/>
              </a:rPr>
              <a:t> “</a:t>
            </a:r>
            <a:r>
              <a:rPr lang="de-DE" sz="2400" dirty="0" err="1" smtClean="0">
                <a:latin typeface="Arial" charset="0"/>
              </a:rPr>
              <a:t>Responsibilities</a:t>
            </a:r>
            <a:r>
              <a:rPr lang="de-DE" sz="2400" dirty="0" smtClean="0">
                <a:latin typeface="Arial" charset="0"/>
              </a:rPr>
              <a:t>“ </a:t>
            </a:r>
            <a:r>
              <a:rPr lang="de-DE" sz="2400" dirty="0" err="1" smtClean="0">
                <a:latin typeface="Arial" charset="0"/>
              </a:rPr>
              <a:t>from</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Lebanon</a:t>
            </a:r>
            <a:r>
              <a:rPr lang="de-DE" sz="2400" dirty="0" smtClean="0">
                <a:latin typeface="Arial" charset="0"/>
              </a:rPr>
              <a:t> </a:t>
            </a:r>
            <a:r>
              <a:rPr lang="de-DE" sz="2400" dirty="0" err="1" smtClean="0">
                <a:latin typeface="Arial" charset="0"/>
              </a:rPr>
              <a:t>ToR</a:t>
            </a:r>
            <a:r>
              <a:rPr lang="de-DE" sz="2400" dirty="0" smtClean="0">
                <a:latin typeface="Arial" charset="0"/>
              </a:rPr>
              <a:t> in </a:t>
            </a:r>
            <a:r>
              <a:rPr lang="de-DE" sz="2400" dirty="0" err="1" smtClean="0">
                <a:latin typeface="Arial" charset="0"/>
              </a:rPr>
              <a:t>the</a:t>
            </a:r>
            <a:r>
              <a:rPr lang="de-DE" sz="2400" dirty="0" smtClean="0">
                <a:latin typeface="Arial" charset="0"/>
              </a:rPr>
              <a:t> </a:t>
            </a:r>
            <a:r>
              <a:rPr lang="de-DE" sz="2400" dirty="0" err="1" smtClean="0">
                <a:latin typeface="Arial" charset="0"/>
              </a:rPr>
              <a:t>previous</a:t>
            </a:r>
            <a:r>
              <a:rPr lang="de-DE" sz="2400" dirty="0" smtClean="0">
                <a:latin typeface="Arial" charset="0"/>
              </a:rPr>
              <a:t> </a:t>
            </a:r>
            <a:r>
              <a:rPr lang="de-DE" sz="2400" dirty="0" err="1" smtClean="0">
                <a:latin typeface="Arial" charset="0"/>
              </a:rPr>
              <a:t>slide</a:t>
            </a:r>
            <a:r>
              <a:rPr lang="de-DE" sz="2400" dirty="0" smtClean="0">
                <a:latin typeface="Arial" charset="0"/>
              </a:rPr>
              <a:t> </a:t>
            </a:r>
            <a:r>
              <a:rPr lang="mr-IN" sz="2400" dirty="0" smtClean="0">
                <a:latin typeface="Arial" charset="0"/>
              </a:rPr>
              <a:t>–</a:t>
            </a:r>
            <a:r>
              <a:rPr lang="de-DE" sz="2400" dirty="0" smtClean="0">
                <a:latin typeface="Arial" charset="0"/>
              </a:rPr>
              <a:t> </a:t>
            </a:r>
            <a:r>
              <a:rPr lang="de-DE" sz="2400" dirty="0" err="1" smtClean="0">
                <a:latin typeface="Arial" charset="0"/>
              </a:rPr>
              <a:t>choose</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key</a:t>
            </a:r>
            <a:r>
              <a:rPr lang="de-DE" sz="2400" dirty="0" smtClean="0">
                <a:latin typeface="Arial" charset="0"/>
              </a:rPr>
              <a:t> </a:t>
            </a:r>
            <a:r>
              <a:rPr lang="de-DE" sz="2400" dirty="0" err="1" smtClean="0">
                <a:latin typeface="Arial" charset="0"/>
              </a:rPr>
              <a:t>two</a:t>
            </a:r>
            <a:r>
              <a:rPr lang="de-DE" sz="2400" dirty="0" smtClean="0">
                <a:latin typeface="Arial" charset="0"/>
              </a:rPr>
              <a:t> </a:t>
            </a:r>
            <a:r>
              <a:rPr lang="de-DE" sz="2400" dirty="0" err="1" smtClean="0">
                <a:latin typeface="Arial" charset="0"/>
              </a:rPr>
              <a:t>or</a:t>
            </a:r>
            <a:r>
              <a:rPr lang="de-DE" sz="2400" dirty="0" smtClean="0">
                <a:latin typeface="Arial" charset="0"/>
              </a:rPr>
              <a:t> </a:t>
            </a:r>
            <a:r>
              <a:rPr lang="de-DE" sz="2400" dirty="0" err="1" smtClean="0">
                <a:latin typeface="Arial" charset="0"/>
              </a:rPr>
              <a:t>three</a:t>
            </a:r>
            <a:r>
              <a:rPr lang="de-DE" sz="2400" dirty="0" smtClean="0">
                <a:latin typeface="Arial" charset="0"/>
              </a:rPr>
              <a:t> </a:t>
            </a:r>
            <a:r>
              <a:rPr lang="de-DE" sz="2400" dirty="0" err="1" smtClean="0">
                <a:latin typeface="Arial" charset="0"/>
              </a:rPr>
              <a:t>points</a:t>
            </a:r>
            <a:endParaRPr lang="de-DE" sz="2400" dirty="0" smtClean="0">
              <a:latin typeface="Arial" charset="0"/>
            </a:endParaRPr>
          </a:p>
          <a:p>
            <a:pPr marL="457200" indent="-457200">
              <a:buFont typeface="Arial" charset="0"/>
              <a:buChar char="•"/>
            </a:pPr>
            <a:r>
              <a:rPr lang="de-DE" sz="2400" dirty="0" err="1" smtClean="0">
                <a:latin typeface="Arial" charset="0"/>
              </a:rPr>
              <a:t>What</a:t>
            </a:r>
            <a:r>
              <a:rPr lang="de-DE" sz="2400" dirty="0" smtClean="0">
                <a:latin typeface="Arial" charset="0"/>
              </a:rPr>
              <a:t> </a:t>
            </a:r>
            <a:r>
              <a:rPr lang="de-DE" sz="2400" dirty="0" err="1" smtClean="0">
                <a:latin typeface="Arial" charset="0"/>
              </a:rPr>
              <a:t>instructions</a:t>
            </a:r>
            <a:r>
              <a:rPr lang="de-DE" sz="2400" dirty="0" smtClean="0">
                <a:latin typeface="Arial" charset="0"/>
              </a:rPr>
              <a:t> </a:t>
            </a:r>
            <a:r>
              <a:rPr lang="de-DE" sz="2400" dirty="0" err="1" smtClean="0">
                <a:latin typeface="Arial" charset="0"/>
              </a:rPr>
              <a:t>or</a:t>
            </a:r>
            <a:r>
              <a:rPr lang="de-DE" sz="2400" dirty="0" smtClean="0">
                <a:latin typeface="Arial" charset="0"/>
              </a:rPr>
              <a:t> </a:t>
            </a:r>
            <a:r>
              <a:rPr lang="de-DE" sz="2400" dirty="0" err="1" smtClean="0">
                <a:latin typeface="Arial" charset="0"/>
              </a:rPr>
              <a:t>guidance</a:t>
            </a:r>
            <a:r>
              <a:rPr lang="de-DE" sz="2400" dirty="0" smtClean="0">
                <a:latin typeface="Arial" charset="0"/>
              </a:rPr>
              <a:t> </a:t>
            </a:r>
            <a:r>
              <a:rPr lang="de-DE" sz="2400" dirty="0" err="1" smtClean="0">
                <a:latin typeface="Arial" charset="0"/>
              </a:rPr>
              <a:t>would</a:t>
            </a:r>
            <a:r>
              <a:rPr lang="de-DE" sz="2400" dirty="0" smtClean="0">
                <a:latin typeface="Arial" charset="0"/>
              </a:rPr>
              <a:t> </a:t>
            </a:r>
            <a:r>
              <a:rPr lang="de-DE" sz="2400" dirty="0" err="1" smtClean="0">
                <a:latin typeface="Arial" charset="0"/>
              </a:rPr>
              <a:t>you</a:t>
            </a:r>
            <a:r>
              <a:rPr lang="de-DE" sz="2400" dirty="0" smtClean="0">
                <a:latin typeface="Arial" charset="0"/>
              </a:rPr>
              <a:t> </a:t>
            </a:r>
            <a:r>
              <a:rPr lang="de-DE" sz="2400" dirty="0" err="1" smtClean="0">
                <a:latin typeface="Arial" charset="0"/>
              </a:rPr>
              <a:t>give</a:t>
            </a:r>
            <a:r>
              <a:rPr lang="de-DE" sz="2400" dirty="0" smtClean="0">
                <a:latin typeface="Arial" charset="0"/>
              </a:rPr>
              <a:t> </a:t>
            </a:r>
            <a:r>
              <a:rPr lang="de-DE" sz="2400" dirty="0" err="1" smtClean="0">
                <a:latin typeface="Arial" charset="0"/>
              </a:rPr>
              <a:t>that</a:t>
            </a:r>
            <a:r>
              <a:rPr lang="de-DE" sz="2400" dirty="0" smtClean="0">
                <a:latin typeface="Arial" charset="0"/>
              </a:rPr>
              <a:t> </a:t>
            </a:r>
            <a:r>
              <a:rPr lang="de-DE" sz="2400" dirty="0" err="1" smtClean="0">
                <a:latin typeface="Arial" charset="0"/>
              </a:rPr>
              <a:t>chair</a:t>
            </a:r>
            <a:r>
              <a:rPr lang="de-DE" sz="2400" dirty="0" smtClean="0">
                <a:latin typeface="Arial" charset="0"/>
              </a:rPr>
              <a:t>, in </a:t>
            </a:r>
            <a:r>
              <a:rPr lang="de-DE" sz="2400" dirty="0" err="1" smtClean="0">
                <a:latin typeface="Arial" charset="0"/>
              </a:rPr>
              <a:t>order</a:t>
            </a:r>
            <a:r>
              <a:rPr lang="de-DE" sz="2400" dirty="0" smtClean="0">
                <a:latin typeface="Arial" charset="0"/>
              </a:rPr>
              <a:t> </a:t>
            </a:r>
            <a:r>
              <a:rPr lang="de-DE" sz="2400" dirty="0" err="1" smtClean="0">
                <a:latin typeface="Arial" charset="0"/>
              </a:rPr>
              <a:t>that</a:t>
            </a:r>
            <a:r>
              <a:rPr lang="de-DE" sz="2400" dirty="0" smtClean="0">
                <a:latin typeface="Arial" charset="0"/>
              </a:rPr>
              <a:t> he </a:t>
            </a:r>
            <a:r>
              <a:rPr lang="de-DE" sz="2400" dirty="0" err="1" smtClean="0">
                <a:latin typeface="Arial" charset="0"/>
              </a:rPr>
              <a:t>or</a:t>
            </a:r>
            <a:r>
              <a:rPr lang="de-DE" sz="2400" dirty="0" smtClean="0">
                <a:latin typeface="Arial" charset="0"/>
              </a:rPr>
              <a:t> </a:t>
            </a:r>
            <a:r>
              <a:rPr lang="de-DE" sz="2400" dirty="0" err="1" smtClean="0">
                <a:latin typeface="Arial" charset="0"/>
              </a:rPr>
              <a:t>she</a:t>
            </a:r>
            <a:r>
              <a:rPr lang="de-DE" sz="2400" dirty="0" smtClean="0">
                <a:latin typeface="Arial" charset="0"/>
              </a:rPr>
              <a:t> </a:t>
            </a:r>
            <a:r>
              <a:rPr lang="de-DE" sz="2400" dirty="0" err="1" smtClean="0">
                <a:latin typeface="Arial" charset="0"/>
              </a:rPr>
              <a:t>represents</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interests</a:t>
            </a:r>
            <a:r>
              <a:rPr lang="de-DE" sz="2400" dirty="0" smtClean="0">
                <a:latin typeface="Arial" charset="0"/>
              </a:rPr>
              <a:t> </a:t>
            </a:r>
            <a:r>
              <a:rPr lang="de-DE" sz="2400" dirty="0" err="1" smtClean="0">
                <a:latin typeface="Arial" charset="0"/>
              </a:rPr>
              <a:t>of</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Shelter</a:t>
            </a:r>
            <a:r>
              <a:rPr lang="de-DE" sz="2400" dirty="0" smtClean="0">
                <a:latin typeface="Arial" charset="0"/>
              </a:rPr>
              <a:t> Cluster </a:t>
            </a:r>
            <a:r>
              <a:rPr lang="de-DE" sz="2400" dirty="0" err="1" smtClean="0">
                <a:latin typeface="Arial" charset="0"/>
              </a:rPr>
              <a:t>and</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TWiG</a:t>
            </a:r>
            <a:r>
              <a:rPr lang="de-DE" sz="2400" dirty="0" smtClean="0">
                <a:latin typeface="Arial" charset="0"/>
              </a:rPr>
              <a:t>, </a:t>
            </a:r>
            <a:r>
              <a:rPr lang="de-DE" sz="2400" dirty="0" err="1" smtClean="0">
                <a:latin typeface="Arial" charset="0"/>
              </a:rPr>
              <a:t>and</a:t>
            </a:r>
            <a:r>
              <a:rPr lang="de-DE" sz="2400" dirty="0" smtClean="0">
                <a:latin typeface="Arial" charset="0"/>
              </a:rPr>
              <a:t> also </a:t>
            </a:r>
            <a:r>
              <a:rPr lang="de-DE" sz="2400" dirty="0" err="1" smtClean="0">
                <a:latin typeface="Arial" charset="0"/>
              </a:rPr>
              <a:t>fulfills</a:t>
            </a:r>
            <a:r>
              <a:rPr lang="de-DE" sz="2400" dirty="0" smtClean="0">
                <a:latin typeface="Arial" charset="0"/>
              </a:rPr>
              <a:t> </a:t>
            </a:r>
            <a:r>
              <a:rPr lang="de-DE" sz="2400" dirty="0" err="1" smtClean="0">
                <a:latin typeface="Arial" charset="0"/>
              </a:rPr>
              <a:t>the</a:t>
            </a:r>
            <a:r>
              <a:rPr lang="de-DE" sz="2400" dirty="0" smtClean="0">
                <a:latin typeface="Arial" charset="0"/>
              </a:rPr>
              <a:t> </a:t>
            </a:r>
            <a:r>
              <a:rPr lang="de-DE" sz="2400" dirty="0" err="1" smtClean="0">
                <a:latin typeface="Arial" charset="0"/>
              </a:rPr>
              <a:t>terms</a:t>
            </a:r>
            <a:r>
              <a:rPr lang="de-DE" sz="2400" dirty="0" smtClean="0">
                <a:latin typeface="Arial" charset="0"/>
              </a:rPr>
              <a:t> </a:t>
            </a:r>
            <a:r>
              <a:rPr lang="de-DE" sz="2400" dirty="0" err="1" smtClean="0">
                <a:latin typeface="Arial" charset="0"/>
              </a:rPr>
              <a:t>of</a:t>
            </a:r>
            <a:r>
              <a:rPr lang="de-DE" sz="2400" dirty="0" smtClean="0">
                <a:latin typeface="Arial" charset="0"/>
              </a:rPr>
              <a:t> </a:t>
            </a:r>
            <a:r>
              <a:rPr lang="de-DE" sz="2400" dirty="0" err="1" smtClean="0">
                <a:latin typeface="Arial" charset="0"/>
              </a:rPr>
              <a:t>membership</a:t>
            </a:r>
            <a:r>
              <a:rPr lang="de-DE" sz="2400" dirty="0" smtClean="0">
                <a:latin typeface="Arial" charset="0"/>
              </a:rPr>
              <a:t> in </a:t>
            </a:r>
            <a:r>
              <a:rPr lang="de-DE" sz="2400" dirty="0" err="1" smtClean="0">
                <a:latin typeface="Arial" charset="0"/>
              </a:rPr>
              <a:t>the</a:t>
            </a:r>
            <a:r>
              <a:rPr lang="de-DE" sz="2400" dirty="0" smtClean="0">
                <a:latin typeface="Arial" charset="0"/>
              </a:rPr>
              <a:t> CWG</a:t>
            </a:r>
          </a:p>
          <a:p>
            <a:pPr lvl="1"/>
            <a:r>
              <a:rPr lang="en-US" sz="2800" b="1" dirty="0" smtClean="0"/>
              <a:t>REPORT BACK IN PLENARY!</a:t>
            </a:r>
            <a:endParaRPr lang="en-US" sz="2800" b="1" dirty="0"/>
          </a:p>
          <a:p>
            <a:r>
              <a:rPr lang="en-US" sz="3200" dirty="0" smtClean="0">
                <a:latin typeface="Arial" charset="0"/>
              </a:rPr>
              <a:t> </a:t>
            </a:r>
            <a:endParaRPr lang="en-US" sz="3200" dirty="0">
              <a:latin typeface="Arial" charset="0"/>
            </a:endParaRPr>
          </a:p>
        </p:txBody>
      </p:sp>
    </p:spTree>
    <p:extLst>
      <p:ext uri="{BB962C8B-B14F-4D97-AF65-F5344CB8AC3E}">
        <p14:creationId xmlns:p14="http://schemas.microsoft.com/office/powerpoint/2010/main" val="39655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33</a:t>
            </a:fld>
            <a:endParaRPr lang="en-GB"/>
          </a:p>
        </p:txBody>
      </p:sp>
    </p:spTree>
    <p:extLst>
      <p:ext uri="{BB962C8B-B14F-4D97-AF65-F5344CB8AC3E}">
        <p14:creationId xmlns:p14="http://schemas.microsoft.com/office/powerpoint/2010/main" val="857105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1: Shelter and Cash -- comparing the objectives, phases and processes</a:t>
            </a:r>
          </a:p>
        </p:txBody>
      </p:sp>
      <p:sp>
        <p:nvSpPr>
          <p:cNvPr id="3" name="Content Placeholder 2"/>
          <p:cNvSpPr>
            <a:spLocks noGrp="1"/>
          </p:cNvSpPr>
          <p:nvPr>
            <p:ph idx="1"/>
          </p:nvPr>
        </p:nvSpPr>
        <p:spPr/>
        <p:txBody>
          <a:bodyPr>
            <a:normAutofit/>
          </a:bodyPr>
          <a:lstStyle/>
          <a:p>
            <a:r>
              <a:rPr lang="en-US" dirty="0" smtClean="0"/>
              <a:t>Topic 1 (</a:t>
            </a:r>
            <a:r>
              <a:rPr lang="en-US" i="1" dirty="0" smtClean="0"/>
              <a:t>XX</a:t>
            </a:r>
            <a:r>
              <a:rPr lang="en-US" dirty="0" smtClean="0"/>
              <a:t> minutes): </a:t>
            </a:r>
            <a:r>
              <a:rPr lang="en-US" dirty="0"/>
              <a:t>Creating </a:t>
            </a:r>
            <a:r>
              <a:rPr lang="en-US" dirty="0" err="1"/>
              <a:t>ToRs</a:t>
            </a:r>
            <a:r>
              <a:rPr lang="en-US" dirty="0"/>
              <a:t> for Shelter Cluster </a:t>
            </a:r>
            <a:r>
              <a:rPr lang="en-US" dirty="0" err="1"/>
              <a:t>TWiGs</a:t>
            </a:r>
            <a:r>
              <a:rPr lang="en-US" dirty="0"/>
              <a:t> concerned with CVA </a:t>
            </a:r>
            <a:endParaRPr lang="en-US" dirty="0" smtClean="0"/>
          </a:p>
          <a:p>
            <a:r>
              <a:rPr lang="en-US" dirty="0" smtClean="0"/>
              <a:t>Topic 2 (</a:t>
            </a:r>
            <a:r>
              <a:rPr lang="en-US" i="1" dirty="0" smtClean="0"/>
              <a:t>XX</a:t>
            </a:r>
            <a:r>
              <a:rPr lang="en-US" dirty="0" smtClean="0"/>
              <a:t> minutes): </a:t>
            </a:r>
            <a:r>
              <a:rPr lang="en-US" dirty="0"/>
              <a:t>Coordinating between Shelter Cluster </a:t>
            </a:r>
            <a:r>
              <a:rPr lang="en-US" dirty="0" err="1"/>
              <a:t>TWiGs</a:t>
            </a:r>
            <a:r>
              <a:rPr lang="en-US" dirty="0"/>
              <a:t> concerned with CVA, and more traditional Shelter Cluster </a:t>
            </a:r>
            <a:r>
              <a:rPr lang="en-US" dirty="0" err="1"/>
              <a:t>TWiGs</a:t>
            </a:r>
            <a:r>
              <a:rPr lang="en-US" dirty="0"/>
              <a:t> </a:t>
            </a:r>
            <a:endParaRPr lang="en-US" dirty="0" smtClean="0"/>
          </a:p>
          <a:p>
            <a:r>
              <a:rPr lang="en-US" dirty="0" smtClean="0"/>
              <a:t>Topic 3 (</a:t>
            </a:r>
            <a:r>
              <a:rPr lang="en-US" i="1" dirty="0" smtClean="0"/>
              <a:t>XX</a:t>
            </a:r>
            <a:r>
              <a:rPr lang="en-US" dirty="0" smtClean="0"/>
              <a:t> minutes</a:t>
            </a:r>
            <a:r>
              <a:rPr lang="en-US" dirty="0"/>
              <a:t>): </a:t>
            </a:r>
            <a:r>
              <a:rPr lang="en-US" dirty="0" err="1"/>
              <a:t>Organising</a:t>
            </a:r>
            <a:r>
              <a:rPr lang="en-US" dirty="0"/>
              <a:t> responsibility for communication between Shelter Cluster </a:t>
            </a:r>
            <a:r>
              <a:rPr lang="en-US" dirty="0" err="1"/>
              <a:t>TWiGs</a:t>
            </a:r>
            <a:r>
              <a:rPr lang="en-US" dirty="0"/>
              <a:t>, other Clusters, and CWGs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1030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A review of field experience in using CVA as one component of Shelter interventions</a:t>
            </a:r>
          </a:p>
          <a:p>
            <a:pPr lvl="1"/>
            <a:r>
              <a:rPr lang="en-US" dirty="0" smtClean="0"/>
              <a:t>Relations between different </a:t>
            </a:r>
            <a:r>
              <a:rPr lang="en-US" dirty="0" err="1" smtClean="0"/>
              <a:t>TWiGs</a:t>
            </a:r>
            <a:r>
              <a:rPr lang="en-US" dirty="0" smtClean="0"/>
              <a:t>, and between </a:t>
            </a:r>
            <a:r>
              <a:rPr lang="en-US" dirty="0" err="1" smtClean="0"/>
              <a:t>TWiGs</a:t>
            </a:r>
            <a:r>
              <a:rPr lang="en-US" dirty="0" smtClean="0"/>
              <a:t> and the SAG in a Shelter Cluster</a:t>
            </a:r>
          </a:p>
          <a:p>
            <a:pPr lvl="1"/>
            <a:r>
              <a:rPr lang="en-US" dirty="0" smtClean="0"/>
              <a:t>Differences in </a:t>
            </a:r>
            <a:r>
              <a:rPr lang="en-US" dirty="0" err="1" smtClean="0"/>
              <a:t>ToRs</a:t>
            </a:r>
            <a:r>
              <a:rPr lang="en-US" dirty="0" smtClean="0"/>
              <a:t>/Roles and Responsibilities for the members of different </a:t>
            </a:r>
            <a:r>
              <a:rPr lang="en-US" dirty="0" err="1" smtClean="0"/>
              <a:t>TWiGs</a:t>
            </a:r>
            <a:r>
              <a:rPr lang="en-US" dirty="0" smtClean="0"/>
              <a:t> (with or without CVA components)</a:t>
            </a:r>
          </a:p>
          <a:p>
            <a:pPr lvl="1"/>
            <a:r>
              <a:rPr lang="en-US" dirty="0" smtClean="0"/>
              <a:t>Decision-making on whether to have a stand-alone </a:t>
            </a:r>
            <a:r>
              <a:rPr lang="en-US" dirty="0" err="1" smtClean="0"/>
              <a:t>TWiG</a:t>
            </a:r>
            <a:r>
              <a:rPr lang="en-US" dirty="0" smtClean="0"/>
              <a:t> concerned with CVA, or to have CVA issues integrated into other </a:t>
            </a:r>
            <a:r>
              <a:rPr lang="en-US" dirty="0" err="1" smtClean="0"/>
              <a:t>TWiGs</a:t>
            </a:r>
            <a:endParaRPr lang="en-US" dirty="0"/>
          </a:p>
        </p:txBody>
      </p:sp>
    </p:spTree>
    <p:extLst>
      <p:ext uri="{BB962C8B-B14F-4D97-AF65-F5344CB8AC3E}">
        <p14:creationId xmlns:p14="http://schemas.microsoft.com/office/powerpoint/2010/main" val="2079601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does </a:t>
            </a:r>
            <a:r>
              <a:rPr lang="en-US" b="1" i="1" dirty="0" smtClean="0"/>
              <a:t>not</a:t>
            </a:r>
            <a:r>
              <a:rPr lang="en-US" dirty="0" smtClean="0"/>
              <a:t> cover:</a:t>
            </a:r>
          </a:p>
          <a:p>
            <a:pPr lvl="1"/>
            <a:r>
              <a:rPr lang="en-US" dirty="0" smtClean="0"/>
              <a:t>Detailed technical information on different shelter options </a:t>
            </a:r>
            <a:r>
              <a:rPr lang="mr-IN" dirty="0" smtClean="0"/>
              <a:t>–</a:t>
            </a:r>
            <a:r>
              <a:rPr lang="en-US" dirty="0" smtClean="0"/>
              <a:t> or on the implementation steps for various forms of CVA</a:t>
            </a:r>
          </a:p>
          <a:p>
            <a:pPr lvl="1"/>
            <a:r>
              <a:rPr lang="en-US" dirty="0" smtClean="0"/>
              <a:t>Basic review of the composition and roles of the SAG</a:t>
            </a:r>
          </a:p>
          <a:p>
            <a:pPr lvl="1"/>
            <a:r>
              <a:rPr lang="en-US" dirty="0" smtClean="0"/>
              <a:t>Relationships with national government partners (even if a representative of the national government is a member of the SAG)</a:t>
            </a:r>
            <a:endParaRPr lang="en-US" dirty="0"/>
          </a:p>
        </p:txBody>
      </p:sp>
    </p:spTree>
    <p:extLst>
      <p:ext uri="{BB962C8B-B14F-4D97-AF65-F5344CB8AC3E}">
        <p14:creationId xmlns:p14="http://schemas.microsoft.com/office/powerpoint/2010/main" val="1560139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normAutofit lnSpcReduction="10000"/>
          </a:bodyPr>
          <a:lstStyle/>
          <a:p>
            <a:pPr marL="0" indent="0">
              <a:buNone/>
            </a:pPr>
            <a:r>
              <a:rPr lang="de-DE" dirty="0" err="1" smtClean="0"/>
              <a:t>Some</a:t>
            </a:r>
            <a:r>
              <a:rPr lang="de-DE" dirty="0" smtClean="0"/>
              <a:t> </a:t>
            </a:r>
            <a:r>
              <a:rPr lang="de-DE" dirty="0" err="1" smtClean="0"/>
              <a:t>typical</a:t>
            </a:r>
            <a:r>
              <a:rPr lang="de-DE" dirty="0" smtClean="0"/>
              <a:t> </a:t>
            </a:r>
            <a:r>
              <a:rPr lang="de-DE" dirty="0" err="1" smtClean="0"/>
              <a:t>uses</a:t>
            </a:r>
            <a:r>
              <a:rPr lang="de-DE" dirty="0" smtClean="0"/>
              <a:t> </a:t>
            </a:r>
            <a:r>
              <a:rPr lang="de-DE" dirty="0" err="1" smtClean="0"/>
              <a:t>of</a:t>
            </a:r>
            <a:r>
              <a:rPr lang="de-DE" dirty="0" smtClean="0"/>
              <a:t> CVA, </a:t>
            </a:r>
            <a:r>
              <a:rPr lang="de-DE" dirty="0" err="1" smtClean="0"/>
              <a:t>as</a:t>
            </a:r>
            <a:r>
              <a:rPr lang="de-DE" dirty="0" smtClean="0"/>
              <a:t> a </a:t>
            </a:r>
            <a:r>
              <a:rPr lang="de-DE" dirty="0" err="1" smtClean="0"/>
              <a:t>component</a:t>
            </a:r>
            <a:r>
              <a:rPr lang="de-DE" dirty="0" smtClean="0"/>
              <a:t> </a:t>
            </a:r>
            <a:r>
              <a:rPr lang="de-DE" dirty="0" err="1" smtClean="0"/>
              <a:t>of</a:t>
            </a:r>
            <a:r>
              <a:rPr lang="de-DE" dirty="0" smtClean="0"/>
              <a:t> </a:t>
            </a:r>
            <a:r>
              <a:rPr lang="de-DE" dirty="0" err="1" smtClean="0"/>
              <a:t>Shelter</a:t>
            </a:r>
            <a:r>
              <a:rPr lang="de-DE" dirty="0" smtClean="0"/>
              <a:t> </a:t>
            </a:r>
            <a:r>
              <a:rPr lang="de-DE" dirty="0" err="1" smtClean="0"/>
              <a:t>implementations</a:t>
            </a:r>
            <a:endParaRPr lang="de-DE" dirty="0" smtClean="0"/>
          </a:p>
          <a:p>
            <a:r>
              <a:rPr lang="de-DE" dirty="0" err="1" smtClean="0"/>
              <a:t>Conditional</a:t>
            </a:r>
            <a:r>
              <a:rPr lang="de-DE" dirty="0" smtClean="0"/>
              <a:t> </a:t>
            </a:r>
            <a:r>
              <a:rPr lang="de-DE" dirty="0" err="1" smtClean="0"/>
              <a:t>payment</a:t>
            </a:r>
            <a:r>
              <a:rPr lang="de-DE" dirty="0" smtClean="0"/>
              <a:t> in </a:t>
            </a:r>
            <a:r>
              <a:rPr lang="de-DE" dirty="0" err="1" smtClean="0"/>
              <a:t>tranches</a:t>
            </a:r>
            <a:r>
              <a:rPr lang="de-DE" dirty="0" smtClean="0"/>
              <a:t>, </a:t>
            </a:r>
            <a:r>
              <a:rPr lang="de-DE" dirty="0" err="1" smtClean="0"/>
              <a:t>for</a:t>
            </a:r>
            <a:r>
              <a:rPr lang="de-DE" dirty="0" smtClean="0"/>
              <a:t> </a:t>
            </a:r>
            <a:r>
              <a:rPr lang="de-DE" dirty="0" err="1" smtClean="0"/>
              <a:t>completion</a:t>
            </a:r>
            <a:r>
              <a:rPr lang="de-DE" dirty="0" smtClean="0"/>
              <a:t> </a:t>
            </a:r>
            <a:r>
              <a:rPr lang="de-DE" dirty="0" err="1" smtClean="0"/>
              <a:t>of</a:t>
            </a:r>
            <a:r>
              <a:rPr lang="de-DE" dirty="0" smtClean="0"/>
              <a:t> a </a:t>
            </a:r>
            <a:r>
              <a:rPr lang="de-DE" dirty="0" err="1" smtClean="0"/>
              <a:t>core</a:t>
            </a:r>
            <a:r>
              <a:rPr lang="de-DE" dirty="0" smtClean="0"/>
              <a:t> </a:t>
            </a:r>
            <a:r>
              <a:rPr lang="de-DE" dirty="0" err="1" smtClean="0"/>
              <a:t>house</a:t>
            </a:r>
            <a:endParaRPr lang="de-DE" dirty="0" smtClean="0"/>
          </a:p>
          <a:p>
            <a:r>
              <a:rPr lang="de-DE" dirty="0" err="1" smtClean="0"/>
              <a:t>Restricted</a:t>
            </a:r>
            <a:r>
              <a:rPr lang="de-DE" dirty="0" smtClean="0"/>
              <a:t> </a:t>
            </a:r>
            <a:r>
              <a:rPr lang="de-DE" dirty="0" err="1" smtClean="0"/>
              <a:t>vouchers</a:t>
            </a:r>
            <a:r>
              <a:rPr lang="de-DE" dirty="0" smtClean="0"/>
              <a:t> </a:t>
            </a:r>
            <a:r>
              <a:rPr lang="de-DE" dirty="0" err="1" smtClean="0"/>
              <a:t>for</a:t>
            </a:r>
            <a:r>
              <a:rPr lang="de-DE" dirty="0" smtClean="0"/>
              <a:t> a </a:t>
            </a:r>
            <a:r>
              <a:rPr lang="de-DE" dirty="0" err="1" smtClean="0"/>
              <a:t>range</a:t>
            </a:r>
            <a:r>
              <a:rPr lang="de-DE" dirty="0" smtClean="0"/>
              <a:t> </a:t>
            </a:r>
            <a:r>
              <a:rPr lang="de-DE" dirty="0" err="1" smtClean="0"/>
              <a:t>of</a:t>
            </a:r>
            <a:r>
              <a:rPr lang="de-DE" dirty="0" smtClean="0"/>
              <a:t> </a:t>
            </a:r>
            <a:r>
              <a:rPr lang="de-DE" dirty="0" err="1" smtClean="0"/>
              <a:t>materials</a:t>
            </a:r>
            <a:r>
              <a:rPr lang="de-DE" dirty="0" smtClean="0"/>
              <a:t> </a:t>
            </a:r>
            <a:r>
              <a:rPr lang="de-DE" dirty="0" err="1" smtClean="0"/>
              <a:t>for</a:t>
            </a:r>
            <a:r>
              <a:rPr lang="de-DE" dirty="0" smtClean="0"/>
              <a:t> </a:t>
            </a:r>
            <a:r>
              <a:rPr lang="de-DE" dirty="0" err="1" smtClean="0"/>
              <a:t>winterisation</a:t>
            </a:r>
            <a:endParaRPr lang="de-DE" dirty="0" smtClean="0"/>
          </a:p>
          <a:p>
            <a:r>
              <a:rPr lang="de-DE" dirty="0" err="1" smtClean="0"/>
              <a:t>Labelled</a:t>
            </a:r>
            <a:r>
              <a:rPr lang="de-DE" dirty="0" smtClean="0"/>
              <a:t> cash </a:t>
            </a:r>
            <a:r>
              <a:rPr lang="de-DE" dirty="0" err="1" smtClean="0"/>
              <a:t>grant</a:t>
            </a:r>
            <a:r>
              <a:rPr lang="de-DE" dirty="0" smtClean="0"/>
              <a:t> </a:t>
            </a:r>
            <a:r>
              <a:rPr lang="de-DE" dirty="0" err="1" smtClean="0"/>
              <a:t>for</a:t>
            </a:r>
            <a:r>
              <a:rPr lang="de-DE" dirty="0" smtClean="0"/>
              <a:t> </a:t>
            </a:r>
            <a:r>
              <a:rPr lang="de-DE" dirty="0" err="1" smtClean="0"/>
              <a:t>labour</a:t>
            </a:r>
            <a:r>
              <a:rPr lang="de-DE" dirty="0" smtClean="0"/>
              <a:t> </a:t>
            </a:r>
            <a:r>
              <a:rPr lang="de-DE" dirty="0" err="1" smtClean="0"/>
              <a:t>for</a:t>
            </a:r>
            <a:r>
              <a:rPr lang="de-DE" dirty="0" smtClean="0"/>
              <a:t> </a:t>
            </a:r>
            <a:r>
              <a:rPr lang="de-DE" dirty="0" err="1" smtClean="0"/>
              <a:t>installation</a:t>
            </a:r>
            <a:r>
              <a:rPr lang="de-DE" dirty="0" smtClean="0"/>
              <a:t> </a:t>
            </a:r>
            <a:r>
              <a:rPr lang="de-DE" dirty="0" err="1" smtClean="0"/>
              <a:t>of</a:t>
            </a:r>
            <a:r>
              <a:rPr lang="de-DE" dirty="0" smtClean="0"/>
              <a:t> a </a:t>
            </a:r>
            <a:r>
              <a:rPr lang="de-DE" dirty="0" err="1" smtClean="0"/>
              <a:t>transitional</a:t>
            </a:r>
            <a:r>
              <a:rPr lang="de-DE" dirty="0" smtClean="0"/>
              <a:t> </a:t>
            </a:r>
            <a:r>
              <a:rPr lang="de-DE" dirty="0" err="1" smtClean="0"/>
              <a:t>shelter</a:t>
            </a:r>
            <a:endParaRPr lang="de-DE" dirty="0" smtClean="0"/>
          </a:p>
          <a:p>
            <a:pPr marL="0" indent="0">
              <a:buNone/>
            </a:pPr>
            <a:r>
              <a:rPr lang="de-DE" b="1" dirty="0" smtClean="0"/>
              <a:t>Note </a:t>
            </a:r>
            <a:r>
              <a:rPr lang="de-DE" b="1" dirty="0" err="1" smtClean="0"/>
              <a:t>that</a:t>
            </a:r>
            <a:r>
              <a:rPr lang="de-DE" b="1" dirty="0" smtClean="0"/>
              <a:t> </a:t>
            </a:r>
            <a:r>
              <a:rPr lang="de-DE" b="1" dirty="0" err="1" smtClean="0"/>
              <a:t>none</a:t>
            </a:r>
            <a:r>
              <a:rPr lang="de-DE" b="1" dirty="0" smtClean="0"/>
              <a:t> </a:t>
            </a:r>
            <a:r>
              <a:rPr lang="de-DE" b="1" dirty="0" err="1" smtClean="0"/>
              <a:t>of</a:t>
            </a:r>
            <a:r>
              <a:rPr lang="de-DE" b="1" dirty="0" smtClean="0"/>
              <a:t> </a:t>
            </a:r>
            <a:r>
              <a:rPr lang="de-DE" b="1" dirty="0" err="1" smtClean="0"/>
              <a:t>these</a:t>
            </a:r>
            <a:r>
              <a:rPr lang="de-DE" b="1" dirty="0" smtClean="0"/>
              <a:t> </a:t>
            </a:r>
            <a:r>
              <a:rPr lang="de-DE" b="1" dirty="0" err="1" smtClean="0"/>
              <a:t>are</a:t>
            </a:r>
            <a:r>
              <a:rPr lang="de-DE" b="1" dirty="0" smtClean="0"/>
              <a:t> stand-</a:t>
            </a:r>
            <a:r>
              <a:rPr lang="de-DE" b="1" dirty="0" err="1" smtClean="0"/>
              <a:t>alone</a:t>
            </a:r>
            <a:r>
              <a:rPr lang="de-DE" b="1" dirty="0" smtClean="0"/>
              <a:t>, </a:t>
            </a:r>
            <a:r>
              <a:rPr lang="de-DE" b="1" dirty="0" err="1" smtClean="0"/>
              <a:t>and</a:t>
            </a:r>
            <a:r>
              <a:rPr lang="de-DE" b="1" dirty="0" smtClean="0"/>
              <a:t> in all </a:t>
            </a:r>
            <a:r>
              <a:rPr lang="de-DE" b="1" dirty="0" err="1" smtClean="0"/>
              <a:t>cases</a:t>
            </a:r>
            <a:r>
              <a:rPr lang="de-DE" b="1" dirty="0" smtClean="0"/>
              <a:t> </a:t>
            </a:r>
            <a:r>
              <a:rPr lang="de-DE" b="1" dirty="0" err="1" smtClean="0"/>
              <a:t>the</a:t>
            </a:r>
            <a:r>
              <a:rPr lang="de-DE" b="1" dirty="0" smtClean="0"/>
              <a:t> CVA </a:t>
            </a:r>
            <a:r>
              <a:rPr lang="de-DE" b="1" dirty="0" err="1" smtClean="0"/>
              <a:t>is</a:t>
            </a:r>
            <a:r>
              <a:rPr lang="de-DE" b="1" dirty="0" smtClean="0"/>
              <a:t> </a:t>
            </a:r>
            <a:r>
              <a:rPr lang="de-DE" b="1" dirty="0" err="1" smtClean="0"/>
              <a:t>one</a:t>
            </a:r>
            <a:r>
              <a:rPr lang="de-DE" b="1" dirty="0" smtClean="0"/>
              <a:t> </a:t>
            </a:r>
            <a:r>
              <a:rPr lang="de-DE" b="1" dirty="0" err="1" smtClean="0"/>
              <a:t>component</a:t>
            </a:r>
            <a:r>
              <a:rPr lang="de-DE" b="1" dirty="0" smtClean="0"/>
              <a:t> </a:t>
            </a:r>
            <a:r>
              <a:rPr lang="de-DE" b="1" dirty="0" err="1" smtClean="0"/>
              <a:t>of</a:t>
            </a:r>
            <a:r>
              <a:rPr lang="de-DE" b="1" dirty="0" smtClean="0"/>
              <a:t> </a:t>
            </a:r>
            <a:r>
              <a:rPr lang="de-DE" b="1" dirty="0" err="1" smtClean="0"/>
              <a:t>more</a:t>
            </a:r>
            <a:r>
              <a:rPr lang="de-DE" b="1" dirty="0" smtClean="0"/>
              <a:t> </a:t>
            </a:r>
            <a:r>
              <a:rPr lang="de-DE" b="1" dirty="0" err="1" smtClean="0"/>
              <a:t>comprehensive</a:t>
            </a:r>
            <a:r>
              <a:rPr lang="de-DE" b="1" dirty="0" smtClean="0"/>
              <a:t> </a:t>
            </a:r>
            <a:r>
              <a:rPr lang="de-DE" b="1" dirty="0" err="1" smtClean="0"/>
              <a:t>Shelter</a:t>
            </a:r>
            <a:r>
              <a:rPr lang="de-DE" b="1" dirty="0" smtClean="0"/>
              <a:t> </a:t>
            </a:r>
            <a:r>
              <a:rPr lang="de-DE" b="1" dirty="0" err="1" smtClean="0"/>
              <a:t>support</a:t>
            </a:r>
            <a:endParaRPr lang="de-DE" b="1" dirty="0" smtClean="0"/>
          </a:p>
          <a:p>
            <a:endParaRPr lang="de-DE" dirty="0" smtClean="0"/>
          </a:p>
          <a:p>
            <a:pPr marL="0" indent="0">
              <a:buNone/>
            </a:pPr>
            <a:endParaRPr lang="en-US" dirty="0"/>
          </a:p>
        </p:txBody>
      </p:sp>
    </p:spTree>
    <p:extLst>
      <p:ext uri="{BB962C8B-B14F-4D97-AF65-F5344CB8AC3E}">
        <p14:creationId xmlns:p14="http://schemas.microsoft.com/office/powerpoint/2010/main" val="767387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5" name="Oval 4"/>
          <p:cNvSpPr/>
          <p:nvPr/>
        </p:nvSpPr>
        <p:spPr>
          <a:xfrm>
            <a:off x="4003589" y="2187146"/>
            <a:ext cx="3842952" cy="333632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491009" y="3070478"/>
            <a:ext cx="3273781" cy="1569660"/>
          </a:xfrm>
          <a:prstGeom prst="rect">
            <a:avLst/>
          </a:prstGeom>
          <a:noFill/>
        </p:spPr>
        <p:txBody>
          <a:bodyPr wrap="none" rtlCol="0">
            <a:spAutoFit/>
          </a:bodyPr>
          <a:lstStyle/>
          <a:p>
            <a:r>
              <a:rPr lang="en-US" sz="2400" dirty="0" smtClean="0"/>
              <a:t>Shelter Situation:</a:t>
            </a:r>
          </a:p>
          <a:p>
            <a:r>
              <a:rPr lang="en-US" sz="2400" b="1" dirty="0" smtClean="0"/>
              <a:t>Household informally</a:t>
            </a:r>
          </a:p>
          <a:p>
            <a:r>
              <a:rPr lang="en-US" sz="2400" b="1" dirty="0" smtClean="0"/>
              <a:t>occupying an unfinished</a:t>
            </a:r>
          </a:p>
          <a:p>
            <a:r>
              <a:rPr lang="en-US" sz="2400" b="1" dirty="0" smtClean="0"/>
              <a:t>building</a:t>
            </a:r>
            <a:endParaRPr lang="en-US" sz="2400" b="1" dirty="0"/>
          </a:p>
        </p:txBody>
      </p:sp>
    </p:spTree>
    <p:extLst>
      <p:ext uri="{BB962C8B-B14F-4D97-AF65-F5344CB8AC3E}">
        <p14:creationId xmlns:p14="http://schemas.microsoft.com/office/powerpoint/2010/main" val="1335940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a:t>
            </a:r>
            <a:r>
              <a:rPr lang="en-US" dirty="0" smtClean="0"/>
              <a:t>Programming Review</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9</a:t>
            </a:fld>
            <a:endParaRPr lang="en-GB"/>
          </a:p>
        </p:txBody>
      </p:sp>
      <p:sp>
        <p:nvSpPr>
          <p:cNvPr id="5" name="Oval 4"/>
          <p:cNvSpPr/>
          <p:nvPr/>
        </p:nvSpPr>
        <p:spPr>
          <a:xfrm>
            <a:off x="5266975" y="2980735"/>
            <a:ext cx="2083236" cy="191254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46513" y="3455527"/>
            <a:ext cx="2076081" cy="784830"/>
          </a:xfrm>
          <a:prstGeom prst="rect">
            <a:avLst/>
          </a:prstGeom>
          <a:noFill/>
        </p:spPr>
        <p:txBody>
          <a:bodyPr wrap="none" rtlCol="0">
            <a:spAutoFit/>
          </a:bodyPr>
          <a:lstStyle/>
          <a:p>
            <a:r>
              <a:rPr lang="en-US" sz="1500" dirty="0" smtClean="0"/>
              <a:t>Household informally</a:t>
            </a:r>
          </a:p>
          <a:p>
            <a:r>
              <a:rPr lang="en-US" sz="1500" dirty="0" smtClean="0"/>
              <a:t>occupying an unfinished</a:t>
            </a:r>
          </a:p>
          <a:p>
            <a:r>
              <a:rPr lang="en-US" sz="1500" dirty="0" smtClean="0"/>
              <a:t>building</a:t>
            </a:r>
            <a:endParaRPr lang="en-US" sz="1500" dirty="0"/>
          </a:p>
        </p:txBody>
      </p:sp>
      <p:sp>
        <p:nvSpPr>
          <p:cNvPr id="6" name="Oval 5"/>
          <p:cNvSpPr/>
          <p:nvPr/>
        </p:nvSpPr>
        <p:spPr>
          <a:xfrm>
            <a:off x="1952836" y="2654759"/>
            <a:ext cx="2508422" cy="226128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51578" y="1377750"/>
            <a:ext cx="2508422" cy="226128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350211" y="4289248"/>
            <a:ext cx="2508422" cy="226128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340545" y="3223537"/>
            <a:ext cx="2115003" cy="830997"/>
          </a:xfrm>
          <a:prstGeom prst="rect">
            <a:avLst/>
          </a:prstGeom>
          <a:noFill/>
        </p:spPr>
        <p:txBody>
          <a:bodyPr wrap="none" rtlCol="0">
            <a:spAutoFit/>
          </a:bodyPr>
          <a:lstStyle/>
          <a:p>
            <a:r>
              <a:rPr lang="en-US" sz="2400" dirty="0" smtClean="0"/>
              <a:t>Challenge:</a:t>
            </a:r>
          </a:p>
          <a:p>
            <a:r>
              <a:rPr lang="en-US" sz="2400" b="1" dirty="0" smtClean="0"/>
              <a:t>Forced Eviction</a:t>
            </a:r>
            <a:endParaRPr lang="en-US" sz="2400" b="1" dirty="0"/>
          </a:p>
        </p:txBody>
      </p:sp>
      <p:sp>
        <p:nvSpPr>
          <p:cNvPr id="12" name="TextBox 11"/>
          <p:cNvSpPr txBox="1"/>
          <p:nvPr/>
        </p:nvSpPr>
        <p:spPr>
          <a:xfrm>
            <a:off x="7909512" y="1903517"/>
            <a:ext cx="2057999" cy="830997"/>
          </a:xfrm>
          <a:prstGeom prst="rect">
            <a:avLst/>
          </a:prstGeom>
          <a:noFill/>
        </p:spPr>
        <p:txBody>
          <a:bodyPr wrap="none" rtlCol="0">
            <a:spAutoFit/>
          </a:bodyPr>
          <a:lstStyle/>
          <a:p>
            <a:r>
              <a:rPr lang="en-US" sz="2400" dirty="0" smtClean="0"/>
              <a:t>Challenge:</a:t>
            </a:r>
          </a:p>
          <a:p>
            <a:r>
              <a:rPr lang="en-US" sz="2400" b="1" dirty="0" smtClean="0"/>
              <a:t>Keeping Warm</a:t>
            </a:r>
            <a:endParaRPr lang="en-US" sz="2400" b="1" dirty="0"/>
          </a:p>
        </p:txBody>
      </p:sp>
      <p:sp>
        <p:nvSpPr>
          <p:cNvPr id="13" name="TextBox 12"/>
          <p:cNvSpPr txBox="1"/>
          <p:nvPr/>
        </p:nvSpPr>
        <p:spPr>
          <a:xfrm>
            <a:off x="7836166" y="4916045"/>
            <a:ext cx="1536511" cy="830997"/>
          </a:xfrm>
          <a:prstGeom prst="rect">
            <a:avLst/>
          </a:prstGeom>
          <a:noFill/>
        </p:spPr>
        <p:txBody>
          <a:bodyPr wrap="none" rtlCol="0">
            <a:spAutoFit/>
          </a:bodyPr>
          <a:lstStyle/>
          <a:p>
            <a:r>
              <a:rPr lang="en-US" sz="2400" dirty="0" smtClean="0"/>
              <a:t>Challenge:</a:t>
            </a:r>
          </a:p>
          <a:p>
            <a:r>
              <a:rPr lang="en-US" sz="2400" b="1" dirty="0" smtClean="0"/>
              <a:t>No Privacy</a:t>
            </a:r>
            <a:endParaRPr lang="en-US" sz="2400" b="1" dirty="0"/>
          </a:p>
        </p:txBody>
      </p:sp>
      <p:cxnSp>
        <p:nvCxnSpPr>
          <p:cNvPr id="15" name="Straight Arrow Connector 14"/>
          <p:cNvCxnSpPr>
            <a:endCxn id="5" idx="2"/>
          </p:cNvCxnSpPr>
          <p:nvPr/>
        </p:nvCxnSpPr>
        <p:spPr>
          <a:xfrm flipV="1">
            <a:off x="4361935" y="3937005"/>
            <a:ext cx="905040" cy="3033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7216346" y="2980735"/>
            <a:ext cx="619820" cy="47479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7227176" y="4365251"/>
            <a:ext cx="608990" cy="14496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004551"/>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7648</TotalTime>
  <Words>1958</Words>
  <Application>Microsoft Macintosh PowerPoint</Application>
  <PresentationFormat>Widescreen</PresentationFormat>
  <Paragraphs>268</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Calibri</vt:lpstr>
      <vt:lpstr>Gill Sans Infant MT</vt:lpstr>
      <vt:lpstr>Mangal</vt:lpstr>
      <vt:lpstr>Times New Roman</vt:lpstr>
      <vt:lpstr>Verdana</vt:lpstr>
      <vt:lpstr>Wingdings</vt:lpstr>
      <vt:lpstr>Arial</vt:lpstr>
      <vt:lpstr>1_4. Shelter Cluster PowerPoint Template (2007 and later)</vt:lpstr>
      <vt:lpstr>Session 4: Coordinating CVA approaches combined with Shelter technical guidance </vt:lpstr>
      <vt:lpstr>Overall course principles – Review slide</vt:lpstr>
      <vt:lpstr>Session 4: Coordinating CVA approaches combined with Shelter technical guidance  </vt:lpstr>
      <vt:lpstr>Session 1: Shelter and Cash -- comparing the objectives, phases and processes</vt:lpstr>
      <vt:lpstr>Session 3: Parameters</vt:lpstr>
      <vt:lpstr>Session 3: Parameters, cont.</vt:lpstr>
      <vt:lpstr>Session 3: Programming Review</vt:lpstr>
      <vt:lpstr>Session 3: Programming Review</vt:lpstr>
      <vt:lpstr>Session 3: Programming Review</vt:lpstr>
      <vt:lpstr>Session 3: Programming Review</vt:lpstr>
      <vt:lpstr>Session 3: Programming Review</vt:lpstr>
      <vt:lpstr>Session 3: Programming Review</vt:lpstr>
      <vt:lpstr>Topic 1 Review: Afghanistan Shelter Cluster (2018)  </vt:lpstr>
      <vt:lpstr>Topic 1: (Very) Simplified TWiG ToR (without CVA component)</vt:lpstr>
      <vt:lpstr>Topic 1: (Very) Simplified TWiG ToR (without CVA component)</vt:lpstr>
      <vt:lpstr>Topic 1: (Very) Simplified TWiG ToR (without CVA component)</vt:lpstr>
      <vt:lpstr>Topic 1: Creating ToRs for Shelter Cluster TWiGs concerned with CVA</vt:lpstr>
      <vt:lpstr>Topic 1: Creating ToRs for Shelter Cluster TWiGs concerned with CVA</vt:lpstr>
      <vt:lpstr>Topic 1: Creating ToRs for Shelter Cluster TWiGs concerned with CVA</vt:lpstr>
      <vt:lpstr>Topic 1: Creating ToRs for Shelter Cluster TWiGs concerned with CVA</vt:lpstr>
      <vt:lpstr>Topic 2: Coordinating between Shelter Cluster TWiGs concerned with CVA, and more traditional Shelter Cluster TWiGs   </vt:lpstr>
      <vt:lpstr>Topic 2: Coordinating between Shelter Cluster TWiGs concerned with CVA, and more traditional Shelter Cluster TWiGs   </vt:lpstr>
      <vt:lpstr>Topic 2: Coordinating between Shelter Cluster TWiGs concerned with CVA, and more traditional Shelter Cluster TWiGs   </vt:lpstr>
      <vt:lpstr>Topic 2: Coordinating between Shelter Cluster TWiGs concerned with CVA, and more traditional Shelter Cluster TWiGs   </vt:lpstr>
      <vt:lpstr>Topic 2: Coordinating between Shelter Cluster TWiGs concerned with CVA, and more traditional Shelter Cluster TWiGs   </vt:lpstr>
      <vt:lpstr>Topic 2: Coordinating between Shelter Cluster TWiGs concerned with CVA, and more traditional Shelter Cluster TWiGs   </vt:lpstr>
      <vt:lpstr>Topic 3: Organising responsibility for communication between Shelter Cluster TWiGs, other Clusters, and CWGs  </vt:lpstr>
      <vt:lpstr>Topic 3: Basic Assistance Sector Coordination Lebanon ToR -- EXCERPT</vt:lpstr>
      <vt:lpstr>Topic 3: Basic Assistance Sector Coordination Lebanon ToR – EXCERPT, cont.</vt:lpstr>
      <vt:lpstr>Topic 3: Basic Assistance Sector Coordination Lebanon ToR – EXCERPT, cont.</vt:lpstr>
      <vt:lpstr>Topic 3: Organising responsibility for communication between Shelter Cluster TWiGs, other Clusters, and CWGs  </vt:lpstr>
      <vt:lpstr>Topic 3: Organising responsibility for communication between Shelter Cluster TWiGs, other Clusters, and CWGs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175</cp:revision>
  <dcterms:created xsi:type="dcterms:W3CDTF">2019-01-07T15:35:56Z</dcterms:created>
  <dcterms:modified xsi:type="dcterms:W3CDTF">2019-01-16T23:05:16Z</dcterms:modified>
</cp:coreProperties>
</file>