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svg" ContentType="image/svg+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42"/>
  </p:notesMasterIdLst>
  <p:sldIdLst>
    <p:sldId id="271" r:id="rId2"/>
    <p:sldId id="346" r:id="rId3"/>
    <p:sldId id="344" r:id="rId4"/>
    <p:sldId id="309" r:id="rId5"/>
    <p:sldId id="263" r:id="rId6"/>
    <p:sldId id="260" r:id="rId7"/>
    <p:sldId id="310" r:id="rId8"/>
    <p:sldId id="311" r:id="rId9"/>
    <p:sldId id="363" r:id="rId10"/>
    <p:sldId id="364" r:id="rId11"/>
    <p:sldId id="365" r:id="rId12"/>
    <p:sldId id="366" r:id="rId13"/>
    <p:sldId id="302" r:id="rId14"/>
    <p:sldId id="367" r:id="rId15"/>
    <p:sldId id="368" r:id="rId16"/>
    <p:sldId id="369" r:id="rId17"/>
    <p:sldId id="371" r:id="rId18"/>
    <p:sldId id="372" r:id="rId19"/>
    <p:sldId id="373" r:id="rId20"/>
    <p:sldId id="374" r:id="rId21"/>
    <p:sldId id="375" r:id="rId22"/>
    <p:sldId id="376" r:id="rId23"/>
    <p:sldId id="352" r:id="rId24"/>
    <p:sldId id="370" r:id="rId25"/>
    <p:sldId id="353" r:id="rId26"/>
    <p:sldId id="377" r:id="rId27"/>
    <p:sldId id="378" r:id="rId28"/>
    <p:sldId id="354" r:id="rId29"/>
    <p:sldId id="381" r:id="rId30"/>
    <p:sldId id="379" r:id="rId31"/>
    <p:sldId id="380" r:id="rId32"/>
    <p:sldId id="382" r:id="rId33"/>
    <p:sldId id="383" r:id="rId34"/>
    <p:sldId id="385" r:id="rId35"/>
    <p:sldId id="386" r:id="rId36"/>
    <p:sldId id="387" r:id="rId37"/>
    <p:sldId id="303" r:id="rId38"/>
    <p:sldId id="362" r:id="rId39"/>
    <p:sldId id="305" r:id="rId40"/>
    <p:sldId id="288"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0080"/>
  </p:normalViewPr>
  <p:slideViewPr>
    <p:cSldViewPr snapToGrid="0" snapToObjects="1">
      <p:cViewPr varScale="1">
        <p:scale>
          <a:sx n="117" d="100"/>
          <a:sy n="117" d="100"/>
        </p:scale>
        <p:origin x="90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7.svg"/></Relationships>
</file>

<file path=ppt/diagrams/_rels/drawing1.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2D8714-279F-4CE9-9D2B-EDD42202935C}"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GB"/>
        </a:p>
      </dgm:t>
    </dgm:pt>
    <dgm:pt modelId="{228CB5B2-2867-4D36-B4B9-BE6449109BC1}">
      <dgm:prSet phldrT="[Text]" custT="1"/>
      <dgm:spPr/>
      <dgm:t>
        <a:bodyPr/>
        <a:lstStyle/>
        <a:p>
          <a:r>
            <a:rPr lang="en-GB" sz="1600" dirty="0">
              <a:latin typeface="Gill Sans Infant Std" panose="020B0502020104020203" pitchFamily="34" charset="0"/>
            </a:rPr>
            <a:t>Expenditures </a:t>
          </a:r>
        </a:p>
      </dgm:t>
    </dgm:pt>
    <dgm:pt modelId="{9D17E0A5-3D20-49CA-8420-A35BC73BC28A}" type="parTrans" cxnId="{2BA20FB6-5A53-4253-9F6A-57CB14E4E1D6}">
      <dgm:prSet/>
      <dgm:spPr/>
      <dgm:t>
        <a:bodyPr/>
        <a:lstStyle/>
        <a:p>
          <a:endParaRPr lang="en-GB"/>
        </a:p>
      </dgm:t>
    </dgm:pt>
    <dgm:pt modelId="{A33383D2-7D59-40F4-A101-538EC29FFDFD}" type="sibTrans" cxnId="{2BA20FB6-5A53-4253-9F6A-57CB14E4E1D6}">
      <dgm:prSet/>
      <dgm:spPr/>
      <dgm:t>
        <a:bodyPr/>
        <a:lstStyle/>
        <a:p>
          <a:endParaRPr lang="en-GB"/>
        </a:p>
      </dgm:t>
    </dgm:pt>
    <dgm:pt modelId="{368B1A97-7BCE-41FF-A8BE-865E29FCDF92}">
      <dgm:prSet phldrT="[Text]" custT="1"/>
      <dgm:spPr/>
      <dgm:t>
        <a:bodyPr/>
        <a:lstStyle/>
        <a:p>
          <a:pPr>
            <a:buFont typeface="Wingdings" panose="05000000000000000000" pitchFamily="2" charset="2"/>
            <a:buChar char="Ø"/>
          </a:pPr>
          <a:r>
            <a:rPr lang="en-GB" sz="1200" dirty="0">
              <a:latin typeface="Gill Sans Infant Std" panose="020B0502020104020203" pitchFamily="34" charset="0"/>
            </a:rPr>
            <a:t>Greater consumption of needed goods and utilisation of services</a:t>
          </a:r>
        </a:p>
      </dgm:t>
    </dgm:pt>
    <dgm:pt modelId="{74ACE605-7AE5-465A-8EF0-F55605107EE7}" type="parTrans" cxnId="{D9879EC2-C4E0-402B-8829-62A7CDE2D3CF}">
      <dgm:prSet/>
      <dgm:spPr/>
      <dgm:t>
        <a:bodyPr/>
        <a:lstStyle/>
        <a:p>
          <a:endParaRPr lang="en-GB"/>
        </a:p>
      </dgm:t>
    </dgm:pt>
    <dgm:pt modelId="{69B95C93-9DE2-4AA4-87D3-2AE30AEA6E68}" type="sibTrans" cxnId="{D9879EC2-C4E0-402B-8829-62A7CDE2D3CF}">
      <dgm:prSet/>
      <dgm:spPr/>
      <dgm:t>
        <a:bodyPr/>
        <a:lstStyle/>
        <a:p>
          <a:endParaRPr lang="en-GB"/>
        </a:p>
      </dgm:t>
    </dgm:pt>
    <dgm:pt modelId="{E2338D7D-BA2E-4FB0-B14D-ECA433D731E7}">
      <dgm:prSet phldrT="[Text]" custT="1"/>
      <dgm:spPr/>
      <dgm:t>
        <a:bodyPr/>
        <a:lstStyle/>
        <a:p>
          <a:r>
            <a:rPr lang="en-GB" sz="1600" dirty="0">
              <a:latin typeface="Gill Sans Infant Std" panose="020B0502020104020203" pitchFamily="34" charset="0"/>
            </a:rPr>
            <a:t>Savings </a:t>
          </a:r>
        </a:p>
      </dgm:t>
    </dgm:pt>
    <dgm:pt modelId="{3F7A9E49-D703-4BF4-8BA8-C26C7554C2F5}" type="parTrans" cxnId="{527EE232-24BC-4175-BDA9-63EC7DD6D46C}">
      <dgm:prSet/>
      <dgm:spPr/>
      <dgm:t>
        <a:bodyPr/>
        <a:lstStyle/>
        <a:p>
          <a:endParaRPr lang="en-GB"/>
        </a:p>
      </dgm:t>
    </dgm:pt>
    <dgm:pt modelId="{484D5424-369D-4257-B157-EF5C08E3FAE6}" type="sibTrans" cxnId="{527EE232-24BC-4175-BDA9-63EC7DD6D46C}">
      <dgm:prSet/>
      <dgm:spPr/>
      <dgm:t>
        <a:bodyPr/>
        <a:lstStyle/>
        <a:p>
          <a:endParaRPr lang="en-GB"/>
        </a:p>
      </dgm:t>
    </dgm:pt>
    <dgm:pt modelId="{4943D7AA-F89A-4CE1-AE71-8C3D8E2C0395}">
      <dgm:prSet phldrT="[Text]" custT="1"/>
      <dgm:spPr/>
      <dgm:t>
        <a:bodyPr/>
        <a:lstStyle/>
        <a:p>
          <a:pPr>
            <a:buFont typeface="Wingdings" panose="05000000000000000000" pitchFamily="2" charset="2"/>
            <a:buChar char="Ø"/>
          </a:pPr>
          <a:r>
            <a:rPr lang="en-GB" sz="1200" dirty="0">
              <a:latin typeface="Gill Sans Infant Std" panose="020B0502020104020203" pitchFamily="34" charset="0"/>
            </a:rPr>
            <a:t>Reduced vulnerability to future shocks</a:t>
          </a:r>
        </a:p>
      </dgm:t>
    </dgm:pt>
    <dgm:pt modelId="{E5F3D76F-AE76-4BA1-9A1D-A9B9CA26C90D}" type="parTrans" cxnId="{73BE51D6-5181-4AE1-9B62-EED33EF00ABF}">
      <dgm:prSet/>
      <dgm:spPr/>
      <dgm:t>
        <a:bodyPr/>
        <a:lstStyle/>
        <a:p>
          <a:endParaRPr lang="en-GB"/>
        </a:p>
      </dgm:t>
    </dgm:pt>
    <dgm:pt modelId="{6DB89806-CF6E-4B16-B87E-81E2BDB0FD40}" type="sibTrans" cxnId="{73BE51D6-5181-4AE1-9B62-EED33EF00ABF}">
      <dgm:prSet/>
      <dgm:spPr/>
      <dgm:t>
        <a:bodyPr/>
        <a:lstStyle/>
        <a:p>
          <a:endParaRPr lang="en-GB"/>
        </a:p>
      </dgm:t>
    </dgm:pt>
    <dgm:pt modelId="{078CE9F5-CD05-47CA-B376-8CC2E1B8B250}">
      <dgm:prSet phldrT="[Text]" custT="1"/>
      <dgm:spPr/>
      <dgm:t>
        <a:bodyPr/>
        <a:lstStyle/>
        <a:p>
          <a:pPr>
            <a:buFont typeface="Wingdings" panose="05000000000000000000" pitchFamily="2" charset="2"/>
            <a:buChar char="Ø"/>
          </a:pPr>
          <a:r>
            <a:rPr lang="en-GB" sz="1200" dirty="0">
              <a:latin typeface="Gill Sans Infant Std" panose="020B0502020104020203" pitchFamily="34" charset="0"/>
            </a:rPr>
            <a:t>Future investments</a:t>
          </a:r>
        </a:p>
      </dgm:t>
    </dgm:pt>
    <dgm:pt modelId="{9A01EA29-04AE-4AD7-B2B6-F3CD0D2FD9BD}" type="parTrans" cxnId="{BD3C0785-60C9-4E71-8999-CF2B9656835F}">
      <dgm:prSet/>
      <dgm:spPr/>
      <dgm:t>
        <a:bodyPr/>
        <a:lstStyle/>
        <a:p>
          <a:endParaRPr lang="en-GB"/>
        </a:p>
      </dgm:t>
    </dgm:pt>
    <dgm:pt modelId="{C2E0794E-4970-4D94-8969-72E089371911}" type="sibTrans" cxnId="{BD3C0785-60C9-4E71-8999-CF2B9656835F}">
      <dgm:prSet/>
      <dgm:spPr/>
      <dgm:t>
        <a:bodyPr/>
        <a:lstStyle/>
        <a:p>
          <a:endParaRPr lang="en-GB"/>
        </a:p>
      </dgm:t>
    </dgm:pt>
    <dgm:pt modelId="{FEE72C53-856A-4C08-AEDA-7F2DDBD267F1}">
      <dgm:prSet phldrT="[Text]" custT="1"/>
      <dgm:spPr/>
      <dgm:t>
        <a:bodyPr/>
        <a:lstStyle/>
        <a:p>
          <a:pPr>
            <a:buFont typeface="Wingdings" panose="05000000000000000000" pitchFamily="2" charset="2"/>
            <a:buChar char="Ø"/>
          </a:pPr>
          <a:r>
            <a:rPr lang="en-GB" sz="1200" dirty="0">
              <a:latin typeface="Gill Sans Infant Std" panose="020B0502020104020203" pitchFamily="34" charset="0"/>
            </a:rPr>
            <a:t>Reduced indebtedness and financial vulnerability</a:t>
          </a:r>
        </a:p>
      </dgm:t>
    </dgm:pt>
    <dgm:pt modelId="{EC53576D-F64D-417D-9DD2-673AB4E977EA}" type="parTrans" cxnId="{669DBBE2-5466-48A1-95AF-C4397A93162B}">
      <dgm:prSet/>
      <dgm:spPr/>
      <dgm:t>
        <a:bodyPr/>
        <a:lstStyle/>
        <a:p>
          <a:endParaRPr lang="en-GB"/>
        </a:p>
      </dgm:t>
    </dgm:pt>
    <dgm:pt modelId="{B2FEE7DD-631C-4BCE-AC66-A9C7E6833D2C}" type="sibTrans" cxnId="{669DBBE2-5466-48A1-95AF-C4397A93162B}">
      <dgm:prSet/>
      <dgm:spPr/>
      <dgm:t>
        <a:bodyPr/>
        <a:lstStyle/>
        <a:p>
          <a:endParaRPr lang="en-GB"/>
        </a:p>
      </dgm:t>
    </dgm:pt>
    <dgm:pt modelId="{DA8EBBB5-D67B-4CA1-AB31-DDE29728688D}">
      <dgm:prSet phldrT="[Text]" custT="1"/>
      <dgm:spPr/>
      <dgm:t>
        <a:bodyPr/>
        <a:lstStyle/>
        <a:p>
          <a:pPr>
            <a:buFont typeface="Wingdings" panose="05000000000000000000" pitchFamily="2" charset="2"/>
            <a:buChar char="Ø"/>
          </a:pPr>
          <a:r>
            <a:rPr lang="en-GB" sz="1200" dirty="0">
              <a:latin typeface="Gill Sans Infant Std" panose="020B0502020104020203" pitchFamily="34" charset="0"/>
            </a:rPr>
            <a:t>Decreased use of negative coping strategies</a:t>
          </a:r>
        </a:p>
      </dgm:t>
    </dgm:pt>
    <dgm:pt modelId="{E465771F-23A0-46D5-B6AF-515D65B242BD}" type="parTrans" cxnId="{63927886-4805-48DF-83F2-BDBD8B6A5F0B}">
      <dgm:prSet/>
      <dgm:spPr/>
      <dgm:t>
        <a:bodyPr/>
        <a:lstStyle/>
        <a:p>
          <a:endParaRPr lang="en-GB"/>
        </a:p>
      </dgm:t>
    </dgm:pt>
    <dgm:pt modelId="{73C51991-9854-45FA-99CB-C3CE49C8DB28}" type="sibTrans" cxnId="{63927886-4805-48DF-83F2-BDBD8B6A5F0B}">
      <dgm:prSet/>
      <dgm:spPr/>
      <dgm:t>
        <a:bodyPr/>
        <a:lstStyle/>
        <a:p>
          <a:endParaRPr lang="en-GB"/>
        </a:p>
      </dgm:t>
    </dgm:pt>
    <dgm:pt modelId="{8276B9E1-2DFF-46AE-88CF-305B4FB886D6}">
      <dgm:prSet phldrT="[Text]" custT="1"/>
      <dgm:spPr/>
      <dgm:t>
        <a:bodyPr/>
        <a:lstStyle/>
        <a:p>
          <a:r>
            <a:rPr lang="en-GB" sz="1200" dirty="0">
              <a:latin typeface="Gill Sans Infant Std" panose="020B0502020104020203" pitchFamily="34" charset="0"/>
            </a:rPr>
            <a:t>Debts repayment</a:t>
          </a:r>
        </a:p>
      </dgm:t>
    </dgm:pt>
    <dgm:pt modelId="{1B2B2594-9AA1-4D85-9C7B-0FA7058F2C1E}" type="parTrans" cxnId="{79767573-026E-4F8F-B0A4-E80862EF42E0}">
      <dgm:prSet/>
      <dgm:spPr/>
      <dgm:t>
        <a:bodyPr/>
        <a:lstStyle/>
        <a:p>
          <a:endParaRPr lang="en-GB"/>
        </a:p>
      </dgm:t>
    </dgm:pt>
    <dgm:pt modelId="{CD900C98-6205-489A-9F4A-90B02C76BE32}" type="sibTrans" cxnId="{79767573-026E-4F8F-B0A4-E80862EF42E0}">
      <dgm:prSet/>
      <dgm:spPr/>
      <dgm:t>
        <a:bodyPr/>
        <a:lstStyle/>
        <a:p>
          <a:endParaRPr lang="en-GB"/>
        </a:p>
      </dgm:t>
    </dgm:pt>
    <dgm:pt modelId="{AF6813B8-7147-4663-8D73-A7E56627A93C}">
      <dgm:prSet phldrT="[Text]" custT="1"/>
      <dgm:spPr/>
      <dgm:t>
        <a:bodyPr/>
        <a:lstStyle/>
        <a:p>
          <a:r>
            <a:rPr lang="en-GB" sz="1600" dirty="0">
              <a:latin typeface="Gill Sans Infant Std" panose="020B0502020104020203" pitchFamily="34" charset="0"/>
            </a:rPr>
            <a:t>Sharing with others</a:t>
          </a:r>
        </a:p>
      </dgm:t>
    </dgm:pt>
    <dgm:pt modelId="{FECF4A1C-78E2-4445-9C20-DC904BE64CC5}" type="parTrans" cxnId="{9E609574-466A-41CE-A538-89DE44F158F5}">
      <dgm:prSet/>
      <dgm:spPr/>
      <dgm:t>
        <a:bodyPr/>
        <a:lstStyle/>
        <a:p>
          <a:endParaRPr lang="en-GB"/>
        </a:p>
      </dgm:t>
    </dgm:pt>
    <dgm:pt modelId="{63CC47C4-B48E-4E07-83D1-457DB0B5E21D}" type="sibTrans" cxnId="{9E609574-466A-41CE-A538-89DE44F158F5}">
      <dgm:prSet/>
      <dgm:spPr/>
      <dgm:t>
        <a:bodyPr/>
        <a:lstStyle/>
        <a:p>
          <a:endParaRPr lang="en-GB"/>
        </a:p>
      </dgm:t>
    </dgm:pt>
    <dgm:pt modelId="{DC1F1BB9-7D65-4ACF-80AD-CB174D4BDAC8}">
      <dgm:prSet phldrT="[Text]" custT="1"/>
      <dgm:spPr/>
      <dgm:t>
        <a:bodyPr/>
        <a:lstStyle/>
        <a:p>
          <a:pPr>
            <a:buFont typeface="Wingdings" panose="05000000000000000000" pitchFamily="2" charset="2"/>
            <a:buChar char="Ø"/>
          </a:pPr>
          <a:r>
            <a:rPr lang="en-GB" sz="1200" dirty="0">
              <a:latin typeface="Gill Sans Infant Std" panose="020B0502020104020203" pitchFamily="34" charset="0"/>
            </a:rPr>
            <a:t>Greater social capital</a:t>
          </a:r>
        </a:p>
      </dgm:t>
    </dgm:pt>
    <dgm:pt modelId="{437644D5-B771-46AF-BAB1-43349806E6AD}" type="parTrans" cxnId="{4100F047-A375-4A47-A287-D6E7C8C77E1C}">
      <dgm:prSet/>
      <dgm:spPr/>
      <dgm:t>
        <a:bodyPr/>
        <a:lstStyle/>
        <a:p>
          <a:endParaRPr lang="en-GB"/>
        </a:p>
      </dgm:t>
    </dgm:pt>
    <dgm:pt modelId="{C5EBD5BB-AE31-49C9-83D2-345213D679C6}" type="sibTrans" cxnId="{4100F047-A375-4A47-A287-D6E7C8C77E1C}">
      <dgm:prSet/>
      <dgm:spPr/>
      <dgm:t>
        <a:bodyPr/>
        <a:lstStyle/>
        <a:p>
          <a:endParaRPr lang="en-GB"/>
        </a:p>
      </dgm:t>
    </dgm:pt>
    <dgm:pt modelId="{5C9AAA05-F85E-4C34-BA82-F304DDAB8734}" type="pres">
      <dgm:prSet presAssocID="{922D8714-279F-4CE9-9D2B-EDD42202935C}" presName="composite" presStyleCnt="0">
        <dgm:presLayoutVars>
          <dgm:chMax val="5"/>
          <dgm:dir/>
          <dgm:animLvl val="ctr"/>
          <dgm:resizeHandles val="exact"/>
        </dgm:presLayoutVars>
      </dgm:prSet>
      <dgm:spPr/>
      <dgm:t>
        <a:bodyPr/>
        <a:lstStyle/>
        <a:p>
          <a:endParaRPr lang="en-US"/>
        </a:p>
      </dgm:t>
    </dgm:pt>
    <dgm:pt modelId="{54CB7E64-E474-4AEA-9C85-693BB8958CAE}" type="pres">
      <dgm:prSet presAssocID="{922D8714-279F-4CE9-9D2B-EDD42202935C}" presName="cycle" presStyleCnt="0"/>
      <dgm:spPr/>
    </dgm:pt>
    <dgm:pt modelId="{06ED9671-6829-471C-B11A-2B3C34D607FA}" type="pres">
      <dgm:prSet presAssocID="{922D8714-279F-4CE9-9D2B-EDD42202935C}" presName="centerShape" presStyleCnt="0"/>
      <dgm:spPr/>
    </dgm:pt>
    <dgm:pt modelId="{B23D4A6F-1A88-4663-85FA-734645FE7671}" type="pres">
      <dgm:prSet presAssocID="{922D8714-279F-4CE9-9D2B-EDD42202935C}" presName="connSite" presStyleLbl="node1" presStyleIdx="0" presStyleCnt="5"/>
      <dgm:spPr/>
    </dgm:pt>
    <dgm:pt modelId="{8CC71A4A-9302-4A7D-9C09-955B621807A8}" type="pres">
      <dgm:prSet presAssocID="{922D8714-279F-4CE9-9D2B-EDD42202935C}" presName="visible" presStyleLbl="node1" presStyleIdx="0" presStyleCnt="5" custLinFactNeighborX="-25088" custLinFactNeighborY="-10539"/>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rcRect/>
          <a:stretch>
            <a:fillRect/>
          </a:stretch>
        </a:blipFill>
      </dgm:spPr>
      <dgm:extLst>
        <a:ext uri="{E40237B7-FDA0-4F09-8148-C483321AD2D9}">
          <dgm14:cNvPr xmlns:dgm14="http://schemas.microsoft.com/office/drawing/2010/diagram" id="0" name="" descr="Money"/>
        </a:ext>
      </dgm:extLst>
    </dgm:pt>
    <dgm:pt modelId="{CEAE77BE-9C13-439F-914E-C437D3D055B7}" type="pres">
      <dgm:prSet presAssocID="{9D17E0A5-3D20-49CA-8420-A35BC73BC28A}" presName="Name25" presStyleLbl="parChTrans1D1" presStyleIdx="0" presStyleCnt="4"/>
      <dgm:spPr/>
      <dgm:t>
        <a:bodyPr/>
        <a:lstStyle/>
        <a:p>
          <a:endParaRPr lang="en-US"/>
        </a:p>
      </dgm:t>
    </dgm:pt>
    <dgm:pt modelId="{84CBD271-CB3C-4BF8-B148-26636455932B}" type="pres">
      <dgm:prSet presAssocID="{228CB5B2-2867-4D36-B4B9-BE6449109BC1}" presName="node" presStyleCnt="0"/>
      <dgm:spPr/>
    </dgm:pt>
    <dgm:pt modelId="{16BE643D-3074-4C35-B30C-AA53E12621AF}" type="pres">
      <dgm:prSet presAssocID="{228CB5B2-2867-4D36-B4B9-BE6449109BC1}" presName="parentNode" presStyleLbl="node1" presStyleIdx="1" presStyleCnt="5">
        <dgm:presLayoutVars>
          <dgm:chMax val="1"/>
          <dgm:bulletEnabled val="1"/>
        </dgm:presLayoutVars>
      </dgm:prSet>
      <dgm:spPr/>
      <dgm:t>
        <a:bodyPr/>
        <a:lstStyle/>
        <a:p>
          <a:endParaRPr lang="en-US"/>
        </a:p>
      </dgm:t>
    </dgm:pt>
    <dgm:pt modelId="{8D0A0F22-D81B-42D7-909C-95BB85A34244}" type="pres">
      <dgm:prSet presAssocID="{228CB5B2-2867-4D36-B4B9-BE6449109BC1}" presName="childNode" presStyleLbl="revTx" presStyleIdx="0" presStyleCnt="4">
        <dgm:presLayoutVars>
          <dgm:bulletEnabled val="1"/>
        </dgm:presLayoutVars>
      </dgm:prSet>
      <dgm:spPr/>
      <dgm:t>
        <a:bodyPr/>
        <a:lstStyle/>
        <a:p>
          <a:endParaRPr lang="en-US"/>
        </a:p>
      </dgm:t>
    </dgm:pt>
    <dgm:pt modelId="{8F253353-A79B-4582-8007-3C1FE633385F}" type="pres">
      <dgm:prSet presAssocID="{FECF4A1C-78E2-4445-9C20-DC904BE64CC5}" presName="Name25" presStyleLbl="parChTrans1D1" presStyleIdx="1" presStyleCnt="4"/>
      <dgm:spPr/>
      <dgm:t>
        <a:bodyPr/>
        <a:lstStyle/>
        <a:p>
          <a:endParaRPr lang="en-US"/>
        </a:p>
      </dgm:t>
    </dgm:pt>
    <dgm:pt modelId="{D5508387-2FC3-4E58-AF66-04E437570C16}" type="pres">
      <dgm:prSet presAssocID="{AF6813B8-7147-4663-8D73-A7E56627A93C}" presName="node" presStyleCnt="0"/>
      <dgm:spPr/>
    </dgm:pt>
    <dgm:pt modelId="{240EFF37-5D57-4ECE-80C5-90F3C0C87E50}" type="pres">
      <dgm:prSet presAssocID="{AF6813B8-7147-4663-8D73-A7E56627A93C}" presName="parentNode" presStyleLbl="node1" presStyleIdx="2" presStyleCnt="5">
        <dgm:presLayoutVars>
          <dgm:chMax val="1"/>
          <dgm:bulletEnabled val="1"/>
        </dgm:presLayoutVars>
      </dgm:prSet>
      <dgm:spPr/>
      <dgm:t>
        <a:bodyPr/>
        <a:lstStyle/>
        <a:p>
          <a:endParaRPr lang="en-US"/>
        </a:p>
      </dgm:t>
    </dgm:pt>
    <dgm:pt modelId="{B7D4ED38-193F-412C-91CA-974D8FED61F2}" type="pres">
      <dgm:prSet presAssocID="{AF6813B8-7147-4663-8D73-A7E56627A93C}" presName="childNode" presStyleLbl="revTx" presStyleIdx="1" presStyleCnt="4">
        <dgm:presLayoutVars>
          <dgm:bulletEnabled val="1"/>
        </dgm:presLayoutVars>
      </dgm:prSet>
      <dgm:spPr/>
      <dgm:t>
        <a:bodyPr/>
        <a:lstStyle/>
        <a:p>
          <a:endParaRPr lang="en-US"/>
        </a:p>
      </dgm:t>
    </dgm:pt>
    <dgm:pt modelId="{4C6BFA40-5037-4785-B801-D8C0D4904AFF}" type="pres">
      <dgm:prSet presAssocID="{3F7A9E49-D703-4BF4-8BA8-C26C7554C2F5}" presName="Name25" presStyleLbl="parChTrans1D1" presStyleIdx="2" presStyleCnt="4"/>
      <dgm:spPr/>
      <dgm:t>
        <a:bodyPr/>
        <a:lstStyle/>
        <a:p>
          <a:endParaRPr lang="en-US"/>
        </a:p>
      </dgm:t>
    </dgm:pt>
    <dgm:pt modelId="{2B6EB98D-1A98-43F9-A49A-AB6573D30D4A}" type="pres">
      <dgm:prSet presAssocID="{E2338D7D-BA2E-4FB0-B14D-ECA433D731E7}" presName="node" presStyleCnt="0"/>
      <dgm:spPr/>
    </dgm:pt>
    <dgm:pt modelId="{D3A7DE18-2024-4E7F-A3AF-5F8F41CAC3B4}" type="pres">
      <dgm:prSet presAssocID="{E2338D7D-BA2E-4FB0-B14D-ECA433D731E7}" presName="parentNode" presStyleLbl="node1" presStyleIdx="3" presStyleCnt="5">
        <dgm:presLayoutVars>
          <dgm:chMax val="1"/>
          <dgm:bulletEnabled val="1"/>
        </dgm:presLayoutVars>
      </dgm:prSet>
      <dgm:spPr/>
      <dgm:t>
        <a:bodyPr/>
        <a:lstStyle/>
        <a:p>
          <a:endParaRPr lang="en-US"/>
        </a:p>
      </dgm:t>
    </dgm:pt>
    <dgm:pt modelId="{EF1FC501-98E7-4C3B-B07E-7A86BE29DD30}" type="pres">
      <dgm:prSet presAssocID="{E2338D7D-BA2E-4FB0-B14D-ECA433D731E7}" presName="childNode" presStyleLbl="revTx" presStyleIdx="2" presStyleCnt="4">
        <dgm:presLayoutVars>
          <dgm:bulletEnabled val="1"/>
        </dgm:presLayoutVars>
      </dgm:prSet>
      <dgm:spPr/>
      <dgm:t>
        <a:bodyPr/>
        <a:lstStyle/>
        <a:p>
          <a:endParaRPr lang="en-US"/>
        </a:p>
      </dgm:t>
    </dgm:pt>
    <dgm:pt modelId="{C7B40F66-A0F9-4315-83E0-7D81BD3EBCCF}" type="pres">
      <dgm:prSet presAssocID="{1B2B2594-9AA1-4D85-9C7B-0FA7058F2C1E}" presName="Name25" presStyleLbl="parChTrans1D1" presStyleIdx="3" presStyleCnt="4"/>
      <dgm:spPr/>
      <dgm:t>
        <a:bodyPr/>
        <a:lstStyle/>
        <a:p>
          <a:endParaRPr lang="en-US"/>
        </a:p>
      </dgm:t>
    </dgm:pt>
    <dgm:pt modelId="{C0C83BD6-984F-4C10-959F-A795A822B55D}" type="pres">
      <dgm:prSet presAssocID="{8276B9E1-2DFF-46AE-88CF-305B4FB886D6}" presName="node" presStyleCnt="0"/>
      <dgm:spPr/>
    </dgm:pt>
    <dgm:pt modelId="{8C3041E5-8CEC-44C3-B001-5C2AB638469D}" type="pres">
      <dgm:prSet presAssocID="{8276B9E1-2DFF-46AE-88CF-305B4FB886D6}" presName="parentNode" presStyleLbl="node1" presStyleIdx="4" presStyleCnt="5">
        <dgm:presLayoutVars>
          <dgm:chMax val="1"/>
          <dgm:bulletEnabled val="1"/>
        </dgm:presLayoutVars>
      </dgm:prSet>
      <dgm:spPr/>
      <dgm:t>
        <a:bodyPr/>
        <a:lstStyle/>
        <a:p>
          <a:endParaRPr lang="en-US"/>
        </a:p>
      </dgm:t>
    </dgm:pt>
    <dgm:pt modelId="{9203ACC8-3588-4501-B8BD-AF5ECCEC83AA}" type="pres">
      <dgm:prSet presAssocID="{8276B9E1-2DFF-46AE-88CF-305B4FB886D6}" presName="childNode" presStyleLbl="revTx" presStyleIdx="3" presStyleCnt="4">
        <dgm:presLayoutVars>
          <dgm:bulletEnabled val="1"/>
        </dgm:presLayoutVars>
      </dgm:prSet>
      <dgm:spPr/>
      <dgm:t>
        <a:bodyPr/>
        <a:lstStyle/>
        <a:p>
          <a:endParaRPr lang="en-US"/>
        </a:p>
      </dgm:t>
    </dgm:pt>
  </dgm:ptLst>
  <dgm:cxnLst>
    <dgm:cxn modelId="{73BE51D6-5181-4AE1-9B62-EED33EF00ABF}" srcId="{E2338D7D-BA2E-4FB0-B14D-ECA433D731E7}" destId="{4943D7AA-F89A-4CE1-AE71-8C3D8E2C0395}" srcOrd="0" destOrd="0" parTransId="{E5F3D76F-AE76-4BA1-9A1D-A9B9CA26C90D}" sibTransId="{6DB89806-CF6E-4B16-B87E-81E2BDB0FD40}"/>
    <dgm:cxn modelId="{BD3C0785-60C9-4E71-8999-CF2B9656835F}" srcId="{E2338D7D-BA2E-4FB0-B14D-ECA433D731E7}" destId="{078CE9F5-CD05-47CA-B376-8CC2E1B8B250}" srcOrd="1" destOrd="0" parTransId="{9A01EA29-04AE-4AD7-B2B6-F3CD0D2FD9BD}" sibTransId="{C2E0794E-4970-4D94-8969-72E089371911}"/>
    <dgm:cxn modelId="{AEDF8CB1-8801-9F4A-906C-994B96ED82F4}" type="presOf" srcId="{AF6813B8-7147-4663-8D73-A7E56627A93C}" destId="{240EFF37-5D57-4ECE-80C5-90F3C0C87E50}" srcOrd="0" destOrd="0" presId="urn:microsoft.com/office/officeart/2005/8/layout/radial2"/>
    <dgm:cxn modelId="{4100F047-A375-4A47-A287-D6E7C8C77E1C}" srcId="{AF6813B8-7147-4663-8D73-A7E56627A93C}" destId="{DC1F1BB9-7D65-4ACF-80AD-CB174D4BDAC8}" srcOrd="0" destOrd="0" parTransId="{437644D5-B771-46AF-BAB1-43349806E6AD}" sibTransId="{C5EBD5BB-AE31-49C9-83D2-345213D679C6}"/>
    <dgm:cxn modelId="{8927CECF-2B6F-164F-95F4-09575A9BAD50}" type="presOf" srcId="{FECF4A1C-78E2-4445-9C20-DC904BE64CC5}" destId="{8F253353-A79B-4582-8007-3C1FE633385F}" srcOrd="0" destOrd="0" presId="urn:microsoft.com/office/officeart/2005/8/layout/radial2"/>
    <dgm:cxn modelId="{3E85D822-F001-9B41-B270-5D3F4AEE0090}" type="presOf" srcId="{1B2B2594-9AA1-4D85-9C7B-0FA7058F2C1E}" destId="{C7B40F66-A0F9-4315-83E0-7D81BD3EBCCF}" srcOrd="0" destOrd="0" presId="urn:microsoft.com/office/officeart/2005/8/layout/radial2"/>
    <dgm:cxn modelId="{0783319D-FBB2-B141-B4A7-F5D8233151E3}" type="presOf" srcId="{078CE9F5-CD05-47CA-B376-8CC2E1B8B250}" destId="{EF1FC501-98E7-4C3B-B07E-7A86BE29DD30}" srcOrd="0" destOrd="1" presId="urn:microsoft.com/office/officeart/2005/8/layout/radial2"/>
    <dgm:cxn modelId="{63927886-4805-48DF-83F2-BDBD8B6A5F0B}" srcId="{228CB5B2-2867-4D36-B4B9-BE6449109BC1}" destId="{DA8EBBB5-D67B-4CA1-AB31-DDE29728688D}" srcOrd="1" destOrd="0" parTransId="{E465771F-23A0-46D5-B6AF-515D65B242BD}" sibTransId="{73C51991-9854-45FA-99CB-C3CE49C8DB28}"/>
    <dgm:cxn modelId="{669DBBE2-5466-48A1-95AF-C4397A93162B}" srcId="{8276B9E1-2DFF-46AE-88CF-305B4FB886D6}" destId="{FEE72C53-856A-4C08-AEDA-7F2DDBD267F1}" srcOrd="0" destOrd="0" parTransId="{EC53576D-F64D-417D-9DD2-673AB4E977EA}" sibTransId="{B2FEE7DD-631C-4BCE-AC66-A9C7E6833D2C}"/>
    <dgm:cxn modelId="{CEBF4FE7-1E1E-BF4E-9923-943028C0F085}" type="presOf" srcId="{FEE72C53-856A-4C08-AEDA-7F2DDBD267F1}" destId="{9203ACC8-3588-4501-B8BD-AF5ECCEC83AA}" srcOrd="0" destOrd="0" presId="urn:microsoft.com/office/officeart/2005/8/layout/radial2"/>
    <dgm:cxn modelId="{527EE232-24BC-4175-BDA9-63EC7DD6D46C}" srcId="{922D8714-279F-4CE9-9D2B-EDD42202935C}" destId="{E2338D7D-BA2E-4FB0-B14D-ECA433D731E7}" srcOrd="2" destOrd="0" parTransId="{3F7A9E49-D703-4BF4-8BA8-C26C7554C2F5}" sibTransId="{484D5424-369D-4257-B157-EF5C08E3FAE6}"/>
    <dgm:cxn modelId="{E65BA97C-5C05-9D4D-A225-8F050180556B}" type="presOf" srcId="{8276B9E1-2DFF-46AE-88CF-305B4FB886D6}" destId="{8C3041E5-8CEC-44C3-B001-5C2AB638469D}" srcOrd="0" destOrd="0" presId="urn:microsoft.com/office/officeart/2005/8/layout/radial2"/>
    <dgm:cxn modelId="{426B5308-170C-7949-A8F3-196BAC87BAD6}" type="presOf" srcId="{4943D7AA-F89A-4CE1-AE71-8C3D8E2C0395}" destId="{EF1FC501-98E7-4C3B-B07E-7A86BE29DD30}" srcOrd="0" destOrd="0" presId="urn:microsoft.com/office/officeart/2005/8/layout/radial2"/>
    <dgm:cxn modelId="{7E9741A1-BEAE-5848-98EF-A265EA873AE8}" type="presOf" srcId="{368B1A97-7BCE-41FF-A8BE-865E29FCDF92}" destId="{8D0A0F22-D81B-42D7-909C-95BB85A34244}" srcOrd="0" destOrd="0" presId="urn:microsoft.com/office/officeart/2005/8/layout/radial2"/>
    <dgm:cxn modelId="{79767573-026E-4F8F-B0A4-E80862EF42E0}" srcId="{922D8714-279F-4CE9-9D2B-EDD42202935C}" destId="{8276B9E1-2DFF-46AE-88CF-305B4FB886D6}" srcOrd="3" destOrd="0" parTransId="{1B2B2594-9AA1-4D85-9C7B-0FA7058F2C1E}" sibTransId="{CD900C98-6205-489A-9F4A-90B02C76BE32}"/>
    <dgm:cxn modelId="{AE1D9778-5AEC-DE4A-BD1F-E2AB19D680C6}" type="presOf" srcId="{3F7A9E49-D703-4BF4-8BA8-C26C7554C2F5}" destId="{4C6BFA40-5037-4785-B801-D8C0D4904AFF}" srcOrd="0" destOrd="0" presId="urn:microsoft.com/office/officeart/2005/8/layout/radial2"/>
    <dgm:cxn modelId="{DEBD5315-3377-AE41-B79D-234E4CF0E9C6}" type="presOf" srcId="{DA8EBBB5-D67B-4CA1-AB31-DDE29728688D}" destId="{8D0A0F22-D81B-42D7-909C-95BB85A34244}" srcOrd="0" destOrd="1" presId="urn:microsoft.com/office/officeart/2005/8/layout/radial2"/>
    <dgm:cxn modelId="{8E53389C-EC2E-2341-8C7F-E13AC37D5B9C}" type="presOf" srcId="{228CB5B2-2867-4D36-B4B9-BE6449109BC1}" destId="{16BE643D-3074-4C35-B30C-AA53E12621AF}" srcOrd="0" destOrd="0" presId="urn:microsoft.com/office/officeart/2005/8/layout/radial2"/>
    <dgm:cxn modelId="{2BA20FB6-5A53-4253-9F6A-57CB14E4E1D6}" srcId="{922D8714-279F-4CE9-9D2B-EDD42202935C}" destId="{228CB5B2-2867-4D36-B4B9-BE6449109BC1}" srcOrd="0" destOrd="0" parTransId="{9D17E0A5-3D20-49CA-8420-A35BC73BC28A}" sibTransId="{A33383D2-7D59-40F4-A101-538EC29FFDFD}"/>
    <dgm:cxn modelId="{59E0547B-6D91-0B44-8D5C-B2B9BB248A37}" type="presOf" srcId="{E2338D7D-BA2E-4FB0-B14D-ECA433D731E7}" destId="{D3A7DE18-2024-4E7F-A3AF-5F8F41CAC3B4}" srcOrd="0" destOrd="0" presId="urn:microsoft.com/office/officeart/2005/8/layout/radial2"/>
    <dgm:cxn modelId="{FA355477-341C-8B49-8667-BDDB3EEB7C55}" type="presOf" srcId="{DC1F1BB9-7D65-4ACF-80AD-CB174D4BDAC8}" destId="{B7D4ED38-193F-412C-91CA-974D8FED61F2}" srcOrd="0" destOrd="0" presId="urn:microsoft.com/office/officeart/2005/8/layout/radial2"/>
    <dgm:cxn modelId="{F6EBCB33-F142-604D-92AE-96DF330424D0}" type="presOf" srcId="{9D17E0A5-3D20-49CA-8420-A35BC73BC28A}" destId="{CEAE77BE-9C13-439F-914E-C437D3D055B7}" srcOrd="0" destOrd="0" presId="urn:microsoft.com/office/officeart/2005/8/layout/radial2"/>
    <dgm:cxn modelId="{9E05FD07-D78C-B244-AADC-838587962000}" type="presOf" srcId="{922D8714-279F-4CE9-9D2B-EDD42202935C}" destId="{5C9AAA05-F85E-4C34-BA82-F304DDAB8734}" srcOrd="0" destOrd="0" presId="urn:microsoft.com/office/officeart/2005/8/layout/radial2"/>
    <dgm:cxn modelId="{D9879EC2-C4E0-402B-8829-62A7CDE2D3CF}" srcId="{228CB5B2-2867-4D36-B4B9-BE6449109BC1}" destId="{368B1A97-7BCE-41FF-A8BE-865E29FCDF92}" srcOrd="0" destOrd="0" parTransId="{74ACE605-7AE5-465A-8EF0-F55605107EE7}" sibTransId="{69B95C93-9DE2-4AA4-87D3-2AE30AEA6E68}"/>
    <dgm:cxn modelId="{9E609574-466A-41CE-A538-89DE44F158F5}" srcId="{922D8714-279F-4CE9-9D2B-EDD42202935C}" destId="{AF6813B8-7147-4663-8D73-A7E56627A93C}" srcOrd="1" destOrd="0" parTransId="{FECF4A1C-78E2-4445-9C20-DC904BE64CC5}" sibTransId="{63CC47C4-B48E-4E07-83D1-457DB0B5E21D}"/>
    <dgm:cxn modelId="{D18BF640-4573-6D40-BF56-B6EB7403698D}" type="presParOf" srcId="{5C9AAA05-F85E-4C34-BA82-F304DDAB8734}" destId="{54CB7E64-E474-4AEA-9C85-693BB8958CAE}" srcOrd="0" destOrd="0" presId="urn:microsoft.com/office/officeart/2005/8/layout/radial2"/>
    <dgm:cxn modelId="{4F6F3089-F364-7E4A-9237-452372D20832}" type="presParOf" srcId="{54CB7E64-E474-4AEA-9C85-693BB8958CAE}" destId="{06ED9671-6829-471C-B11A-2B3C34D607FA}" srcOrd="0" destOrd="0" presId="urn:microsoft.com/office/officeart/2005/8/layout/radial2"/>
    <dgm:cxn modelId="{2ED8C006-2207-874E-9050-3D550C6F4FCF}" type="presParOf" srcId="{06ED9671-6829-471C-B11A-2B3C34D607FA}" destId="{B23D4A6F-1A88-4663-85FA-734645FE7671}" srcOrd="0" destOrd="0" presId="urn:microsoft.com/office/officeart/2005/8/layout/radial2"/>
    <dgm:cxn modelId="{5FB678D7-6901-0C44-B687-4717D3498C9D}" type="presParOf" srcId="{06ED9671-6829-471C-B11A-2B3C34D607FA}" destId="{8CC71A4A-9302-4A7D-9C09-955B621807A8}" srcOrd="1" destOrd="0" presId="urn:microsoft.com/office/officeart/2005/8/layout/radial2"/>
    <dgm:cxn modelId="{D545DB35-4391-7F4A-A17A-FFCEF5F87B1B}" type="presParOf" srcId="{54CB7E64-E474-4AEA-9C85-693BB8958CAE}" destId="{CEAE77BE-9C13-439F-914E-C437D3D055B7}" srcOrd="1" destOrd="0" presId="urn:microsoft.com/office/officeart/2005/8/layout/radial2"/>
    <dgm:cxn modelId="{CCA27185-D563-4A4E-99C8-593A2F738460}" type="presParOf" srcId="{54CB7E64-E474-4AEA-9C85-693BB8958CAE}" destId="{84CBD271-CB3C-4BF8-B148-26636455932B}" srcOrd="2" destOrd="0" presId="urn:microsoft.com/office/officeart/2005/8/layout/radial2"/>
    <dgm:cxn modelId="{28B50A5C-965D-B444-AC16-842F3D3E0729}" type="presParOf" srcId="{84CBD271-CB3C-4BF8-B148-26636455932B}" destId="{16BE643D-3074-4C35-B30C-AA53E12621AF}" srcOrd="0" destOrd="0" presId="urn:microsoft.com/office/officeart/2005/8/layout/radial2"/>
    <dgm:cxn modelId="{71C53146-9F16-7C4E-BA4F-2A8F1A0ABE5B}" type="presParOf" srcId="{84CBD271-CB3C-4BF8-B148-26636455932B}" destId="{8D0A0F22-D81B-42D7-909C-95BB85A34244}" srcOrd="1" destOrd="0" presId="urn:microsoft.com/office/officeart/2005/8/layout/radial2"/>
    <dgm:cxn modelId="{11ABB639-FBE2-3C4B-93D9-0AB3D779F2CB}" type="presParOf" srcId="{54CB7E64-E474-4AEA-9C85-693BB8958CAE}" destId="{8F253353-A79B-4582-8007-3C1FE633385F}" srcOrd="3" destOrd="0" presId="urn:microsoft.com/office/officeart/2005/8/layout/radial2"/>
    <dgm:cxn modelId="{FF4B8552-BE21-9844-997E-CF2E36238B82}" type="presParOf" srcId="{54CB7E64-E474-4AEA-9C85-693BB8958CAE}" destId="{D5508387-2FC3-4E58-AF66-04E437570C16}" srcOrd="4" destOrd="0" presId="urn:microsoft.com/office/officeart/2005/8/layout/radial2"/>
    <dgm:cxn modelId="{5F0CE21F-2BE8-E54F-B647-6B14B2031A29}" type="presParOf" srcId="{D5508387-2FC3-4E58-AF66-04E437570C16}" destId="{240EFF37-5D57-4ECE-80C5-90F3C0C87E50}" srcOrd="0" destOrd="0" presId="urn:microsoft.com/office/officeart/2005/8/layout/radial2"/>
    <dgm:cxn modelId="{15B97C3E-4C38-3D4D-8059-2D1A09303D3C}" type="presParOf" srcId="{D5508387-2FC3-4E58-AF66-04E437570C16}" destId="{B7D4ED38-193F-412C-91CA-974D8FED61F2}" srcOrd="1" destOrd="0" presId="urn:microsoft.com/office/officeart/2005/8/layout/radial2"/>
    <dgm:cxn modelId="{AC67076A-BA26-A941-9550-8919073B80AC}" type="presParOf" srcId="{54CB7E64-E474-4AEA-9C85-693BB8958CAE}" destId="{4C6BFA40-5037-4785-B801-D8C0D4904AFF}" srcOrd="5" destOrd="0" presId="urn:microsoft.com/office/officeart/2005/8/layout/radial2"/>
    <dgm:cxn modelId="{D8267F00-8C4F-904E-86DA-EDC3E2561CE5}" type="presParOf" srcId="{54CB7E64-E474-4AEA-9C85-693BB8958CAE}" destId="{2B6EB98D-1A98-43F9-A49A-AB6573D30D4A}" srcOrd="6" destOrd="0" presId="urn:microsoft.com/office/officeart/2005/8/layout/radial2"/>
    <dgm:cxn modelId="{96312E73-434F-644E-A1EB-58F9593C27DE}" type="presParOf" srcId="{2B6EB98D-1A98-43F9-A49A-AB6573D30D4A}" destId="{D3A7DE18-2024-4E7F-A3AF-5F8F41CAC3B4}" srcOrd="0" destOrd="0" presId="urn:microsoft.com/office/officeart/2005/8/layout/radial2"/>
    <dgm:cxn modelId="{D58E67F2-7E06-334F-B0EB-3908A661A150}" type="presParOf" srcId="{2B6EB98D-1A98-43F9-A49A-AB6573D30D4A}" destId="{EF1FC501-98E7-4C3B-B07E-7A86BE29DD30}" srcOrd="1" destOrd="0" presId="urn:microsoft.com/office/officeart/2005/8/layout/radial2"/>
    <dgm:cxn modelId="{F45E9EDD-B63D-1C42-993B-1859543E97AB}" type="presParOf" srcId="{54CB7E64-E474-4AEA-9C85-693BB8958CAE}" destId="{C7B40F66-A0F9-4315-83E0-7D81BD3EBCCF}" srcOrd="7" destOrd="0" presId="urn:microsoft.com/office/officeart/2005/8/layout/radial2"/>
    <dgm:cxn modelId="{047916FA-3E92-E749-8064-11FBCA00D658}" type="presParOf" srcId="{54CB7E64-E474-4AEA-9C85-693BB8958CAE}" destId="{C0C83BD6-984F-4C10-959F-A795A822B55D}" srcOrd="8" destOrd="0" presId="urn:microsoft.com/office/officeart/2005/8/layout/radial2"/>
    <dgm:cxn modelId="{38C93E64-5C46-4A44-ACD7-AD554803AC0B}" type="presParOf" srcId="{C0C83BD6-984F-4C10-959F-A795A822B55D}" destId="{8C3041E5-8CEC-44C3-B001-5C2AB638469D}" srcOrd="0" destOrd="0" presId="urn:microsoft.com/office/officeart/2005/8/layout/radial2"/>
    <dgm:cxn modelId="{1E4A49B2-75E7-F844-AB8B-50D2605B4DF6}" type="presParOf" srcId="{C0C83BD6-984F-4C10-959F-A795A822B55D}" destId="{9203ACC8-3588-4501-B8BD-AF5ECCEC83AA}"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B40F66-A0F9-4315-83E0-7D81BD3EBCCF}">
      <dsp:nvSpPr>
        <dsp:cNvPr id="0" name=""/>
        <dsp:cNvSpPr/>
      </dsp:nvSpPr>
      <dsp:spPr>
        <a:xfrm rot="3683651">
          <a:off x="2638030" y="3532335"/>
          <a:ext cx="928362" cy="40297"/>
        </a:xfrm>
        <a:custGeom>
          <a:avLst/>
          <a:gdLst/>
          <a:ahLst/>
          <a:cxnLst/>
          <a:rect l="0" t="0" r="0" b="0"/>
          <a:pathLst>
            <a:path>
              <a:moveTo>
                <a:pt x="0" y="20148"/>
              </a:moveTo>
              <a:lnTo>
                <a:pt x="928362" y="201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6BFA40-5037-4785-B801-D8C0D4904AFF}">
      <dsp:nvSpPr>
        <dsp:cNvPr id="0" name=""/>
        <dsp:cNvSpPr/>
      </dsp:nvSpPr>
      <dsp:spPr>
        <a:xfrm rot="1312880">
          <a:off x="3149276" y="2862449"/>
          <a:ext cx="662749" cy="40297"/>
        </a:xfrm>
        <a:custGeom>
          <a:avLst/>
          <a:gdLst/>
          <a:ahLst/>
          <a:cxnLst/>
          <a:rect l="0" t="0" r="0" b="0"/>
          <a:pathLst>
            <a:path>
              <a:moveTo>
                <a:pt x="0" y="20148"/>
              </a:moveTo>
              <a:lnTo>
                <a:pt x="662749" y="201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253353-A79B-4582-8007-3C1FE633385F}">
      <dsp:nvSpPr>
        <dsp:cNvPr id="0" name=""/>
        <dsp:cNvSpPr/>
      </dsp:nvSpPr>
      <dsp:spPr>
        <a:xfrm rot="20287120">
          <a:off x="3149276" y="2097487"/>
          <a:ext cx="662749" cy="40297"/>
        </a:xfrm>
        <a:custGeom>
          <a:avLst/>
          <a:gdLst/>
          <a:ahLst/>
          <a:cxnLst/>
          <a:rect l="0" t="0" r="0" b="0"/>
          <a:pathLst>
            <a:path>
              <a:moveTo>
                <a:pt x="0" y="20148"/>
              </a:moveTo>
              <a:lnTo>
                <a:pt x="662749" y="201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AE77BE-9C13-439F-914E-C437D3D055B7}">
      <dsp:nvSpPr>
        <dsp:cNvPr id="0" name=""/>
        <dsp:cNvSpPr/>
      </dsp:nvSpPr>
      <dsp:spPr>
        <a:xfrm rot="17916349">
          <a:off x="2638030" y="1427601"/>
          <a:ext cx="928362" cy="40297"/>
        </a:xfrm>
        <a:custGeom>
          <a:avLst/>
          <a:gdLst/>
          <a:ahLst/>
          <a:cxnLst/>
          <a:rect l="0" t="0" r="0" b="0"/>
          <a:pathLst>
            <a:path>
              <a:moveTo>
                <a:pt x="0" y="20148"/>
              </a:moveTo>
              <a:lnTo>
                <a:pt x="928362" y="201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C71A4A-9302-4A7D-9C09-955B621807A8}">
      <dsp:nvSpPr>
        <dsp:cNvPr id="0" name=""/>
        <dsp:cNvSpPr/>
      </dsp:nvSpPr>
      <dsp:spPr>
        <a:xfrm>
          <a:off x="1144868" y="1384736"/>
          <a:ext cx="1842417" cy="1842417"/>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BE643D-3074-4C35-B30C-AA53E12621AF}">
      <dsp:nvSpPr>
        <dsp:cNvPr id="0" name=""/>
        <dsp:cNvSpPr/>
      </dsp:nvSpPr>
      <dsp:spPr>
        <a:xfrm>
          <a:off x="3036361" y="2248"/>
          <a:ext cx="1105450" cy="110545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kern="1200" dirty="0">
              <a:latin typeface="Gill Sans Infant Std" panose="020B0502020104020203" pitchFamily="34" charset="0"/>
            </a:rPr>
            <a:t>Expenditures </a:t>
          </a:r>
        </a:p>
      </dsp:txBody>
      <dsp:txXfrm>
        <a:off x="3198250" y="164137"/>
        <a:ext cx="781672" cy="781672"/>
      </dsp:txXfrm>
    </dsp:sp>
    <dsp:sp modelId="{8D0A0F22-D81B-42D7-909C-95BB85A34244}">
      <dsp:nvSpPr>
        <dsp:cNvPr id="0" name=""/>
        <dsp:cNvSpPr/>
      </dsp:nvSpPr>
      <dsp:spPr>
        <a:xfrm>
          <a:off x="4252357" y="2248"/>
          <a:ext cx="1658175" cy="11054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533400">
            <a:lnSpc>
              <a:spcPct val="90000"/>
            </a:lnSpc>
            <a:spcBef>
              <a:spcPct val="0"/>
            </a:spcBef>
            <a:spcAft>
              <a:spcPct val="15000"/>
            </a:spcAft>
            <a:buFont typeface="Wingdings" panose="05000000000000000000" pitchFamily="2" charset="2"/>
            <a:buChar char="•"/>
          </a:pPr>
          <a:r>
            <a:rPr lang="en-GB" sz="1200" kern="1200" dirty="0">
              <a:latin typeface="Gill Sans Infant Std" panose="020B0502020104020203" pitchFamily="34" charset="0"/>
            </a:rPr>
            <a:t>Greater consumption of needed goods and utilisation of services</a:t>
          </a:r>
        </a:p>
        <a:p>
          <a:pPr marL="114300" lvl="1" indent="-114300" algn="l" defTabSz="533400">
            <a:lnSpc>
              <a:spcPct val="90000"/>
            </a:lnSpc>
            <a:spcBef>
              <a:spcPct val="0"/>
            </a:spcBef>
            <a:spcAft>
              <a:spcPct val="15000"/>
            </a:spcAft>
            <a:buFont typeface="Wingdings" panose="05000000000000000000" pitchFamily="2" charset="2"/>
            <a:buChar char="•"/>
          </a:pPr>
          <a:r>
            <a:rPr lang="en-GB" sz="1200" kern="1200" dirty="0">
              <a:latin typeface="Gill Sans Infant Std" panose="020B0502020104020203" pitchFamily="34" charset="0"/>
            </a:rPr>
            <a:t>Decreased use of negative coping strategies</a:t>
          </a:r>
        </a:p>
      </dsp:txBody>
      <dsp:txXfrm>
        <a:off x="4252357" y="2248"/>
        <a:ext cx="1658175" cy="1105450"/>
      </dsp:txXfrm>
    </dsp:sp>
    <dsp:sp modelId="{240EFF37-5D57-4ECE-80C5-90F3C0C87E50}">
      <dsp:nvSpPr>
        <dsp:cNvPr id="0" name=""/>
        <dsp:cNvSpPr/>
      </dsp:nvSpPr>
      <dsp:spPr>
        <a:xfrm>
          <a:off x="3748333" y="1235420"/>
          <a:ext cx="1105450" cy="110545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kern="1200" dirty="0">
              <a:latin typeface="Gill Sans Infant Std" panose="020B0502020104020203" pitchFamily="34" charset="0"/>
            </a:rPr>
            <a:t>Sharing with others</a:t>
          </a:r>
        </a:p>
      </dsp:txBody>
      <dsp:txXfrm>
        <a:off x="3910222" y="1397309"/>
        <a:ext cx="781672" cy="781672"/>
      </dsp:txXfrm>
    </dsp:sp>
    <dsp:sp modelId="{B7D4ED38-193F-412C-91CA-974D8FED61F2}">
      <dsp:nvSpPr>
        <dsp:cNvPr id="0" name=""/>
        <dsp:cNvSpPr/>
      </dsp:nvSpPr>
      <dsp:spPr>
        <a:xfrm>
          <a:off x="4964329" y="1235420"/>
          <a:ext cx="1658175" cy="11054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533400">
            <a:lnSpc>
              <a:spcPct val="90000"/>
            </a:lnSpc>
            <a:spcBef>
              <a:spcPct val="0"/>
            </a:spcBef>
            <a:spcAft>
              <a:spcPct val="15000"/>
            </a:spcAft>
            <a:buFont typeface="Wingdings" panose="05000000000000000000" pitchFamily="2" charset="2"/>
            <a:buChar char="•"/>
          </a:pPr>
          <a:r>
            <a:rPr lang="en-GB" sz="1200" kern="1200" dirty="0">
              <a:latin typeface="Gill Sans Infant Std" panose="020B0502020104020203" pitchFamily="34" charset="0"/>
            </a:rPr>
            <a:t>Greater social capital</a:t>
          </a:r>
        </a:p>
      </dsp:txBody>
      <dsp:txXfrm>
        <a:off x="4964329" y="1235420"/>
        <a:ext cx="1658175" cy="1105450"/>
      </dsp:txXfrm>
    </dsp:sp>
    <dsp:sp modelId="{D3A7DE18-2024-4E7F-A3AF-5F8F41CAC3B4}">
      <dsp:nvSpPr>
        <dsp:cNvPr id="0" name=""/>
        <dsp:cNvSpPr/>
      </dsp:nvSpPr>
      <dsp:spPr>
        <a:xfrm>
          <a:off x="3748333" y="2659364"/>
          <a:ext cx="1105450" cy="110545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kern="1200" dirty="0">
              <a:latin typeface="Gill Sans Infant Std" panose="020B0502020104020203" pitchFamily="34" charset="0"/>
            </a:rPr>
            <a:t>Savings </a:t>
          </a:r>
        </a:p>
      </dsp:txBody>
      <dsp:txXfrm>
        <a:off x="3910222" y="2821253"/>
        <a:ext cx="781672" cy="781672"/>
      </dsp:txXfrm>
    </dsp:sp>
    <dsp:sp modelId="{EF1FC501-98E7-4C3B-B07E-7A86BE29DD30}">
      <dsp:nvSpPr>
        <dsp:cNvPr id="0" name=""/>
        <dsp:cNvSpPr/>
      </dsp:nvSpPr>
      <dsp:spPr>
        <a:xfrm>
          <a:off x="4964329" y="2659364"/>
          <a:ext cx="1658175" cy="11054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533400">
            <a:lnSpc>
              <a:spcPct val="90000"/>
            </a:lnSpc>
            <a:spcBef>
              <a:spcPct val="0"/>
            </a:spcBef>
            <a:spcAft>
              <a:spcPct val="15000"/>
            </a:spcAft>
            <a:buFont typeface="Wingdings" panose="05000000000000000000" pitchFamily="2" charset="2"/>
            <a:buChar char="•"/>
          </a:pPr>
          <a:r>
            <a:rPr lang="en-GB" sz="1200" kern="1200" dirty="0">
              <a:latin typeface="Gill Sans Infant Std" panose="020B0502020104020203" pitchFamily="34" charset="0"/>
            </a:rPr>
            <a:t>Reduced vulnerability to future shocks</a:t>
          </a:r>
        </a:p>
        <a:p>
          <a:pPr marL="114300" lvl="1" indent="-114300" algn="l" defTabSz="533400">
            <a:lnSpc>
              <a:spcPct val="90000"/>
            </a:lnSpc>
            <a:spcBef>
              <a:spcPct val="0"/>
            </a:spcBef>
            <a:spcAft>
              <a:spcPct val="15000"/>
            </a:spcAft>
            <a:buFont typeface="Wingdings" panose="05000000000000000000" pitchFamily="2" charset="2"/>
            <a:buChar char="•"/>
          </a:pPr>
          <a:r>
            <a:rPr lang="en-GB" sz="1200" kern="1200" dirty="0">
              <a:latin typeface="Gill Sans Infant Std" panose="020B0502020104020203" pitchFamily="34" charset="0"/>
            </a:rPr>
            <a:t>Future investments</a:t>
          </a:r>
        </a:p>
      </dsp:txBody>
      <dsp:txXfrm>
        <a:off x="4964329" y="2659364"/>
        <a:ext cx="1658175" cy="1105450"/>
      </dsp:txXfrm>
    </dsp:sp>
    <dsp:sp modelId="{8C3041E5-8CEC-44C3-B001-5C2AB638469D}">
      <dsp:nvSpPr>
        <dsp:cNvPr id="0" name=""/>
        <dsp:cNvSpPr/>
      </dsp:nvSpPr>
      <dsp:spPr>
        <a:xfrm>
          <a:off x="3036361" y="3892536"/>
          <a:ext cx="1105450" cy="110545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dirty="0">
              <a:latin typeface="Gill Sans Infant Std" panose="020B0502020104020203" pitchFamily="34" charset="0"/>
            </a:rPr>
            <a:t>Debts repayment</a:t>
          </a:r>
        </a:p>
      </dsp:txBody>
      <dsp:txXfrm>
        <a:off x="3198250" y="4054425"/>
        <a:ext cx="781672" cy="781672"/>
      </dsp:txXfrm>
    </dsp:sp>
    <dsp:sp modelId="{9203ACC8-3588-4501-B8BD-AF5ECCEC83AA}">
      <dsp:nvSpPr>
        <dsp:cNvPr id="0" name=""/>
        <dsp:cNvSpPr/>
      </dsp:nvSpPr>
      <dsp:spPr>
        <a:xfrm>
          <a:off x="4252357" y="3892536"/>
          <a:ext cx="1658175" cy="11054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533400">
            <a:lnSpc>
              <a:spcPct val="90000"/>
            </a:lnSpc>
            <a:spcBef>
              <a:spcPct val="0"/>
            </a:spcBef>
            <a:spcAft>
              <a:spcPct val="15000"/>
            </a:spcAft>
            <a:buFont typeface="Wingdings" panose="05000000000000000000" pitchFamily="2" charset="2"/>
            <a:buChar char="•"/>
          </a:pPr>
          <a:r>
            <a:rPr lang="en-GB" sz="1200" kern="1200" dirty="0">
              <a:latin typeface="Gill Sans Infant Std" panose="020B0502020104020203" pitchFamily="34" charset="0"/>
            </a:rPr>
            <a:t>Reduced indebtedness and financial vulnerability</a:t>
          </a:r>
        </a:p>
      </dsp:txBody>
      <dsp:txXfrm>
        <a:off x="4252357" y="3892536"/>
        <a:ext cx="1658175" cy="1105450"/>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8CE511-4FDA-9D46-9758-CEF33EA990A3}" type="datetimeFigureOut">
              <a:rPr lang="en-US" smtClean="0"/>
              <a:t>8/2/43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E354E-C0B8-CB44-A9C1-4BDD60E8B1A7}" type="slidenum">
              <a:rPr lang="en-US" smtClean="0"/>
              <a:t>‹#›</a:t>
            </a:fld>
            <a:endParaRPr lang="en-US"/>
          </a:p>
        </p:txBody>
      </p:sp>
    </p:spTree>
    <p:extLst>
      <p:ext uri="{BB962C8B-B14F-4D97-AF65-F5344CB8AC3E}">
        <p14:creationId xmlns:p14="http://schemas.microsoft.com/office/powerpoint/2010/main" val="579432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a:extLst>
              <a:ext uri="{FF2B5EF4-FFF2-40B4-BE49-F238E27FC236}">
                <a16:creationId xmlns="" xmlns:a16="http://schemas.microsoft.com/office/drawing/2014/main" id="{8ADCE5FC-B70F-4DB5-87CC-B4E7A8CC2B71}"/>
              </a:ext>
            </a:extLst>
          </p:cNvPr>
          <p:cNvSpPr>
            <a:spLocks noGrp="1" noRot="1" noChangeAspect="1" noChangeArrowheads="1" noTextEdit="1"/>
          </p:cNvSpPr>
          <p:nvPr>
            <p:ph type="sldImg"/>
          </p:nvPr>
        </p:nvSpPr>
        <p:spPr>
          <a:ln/>
        </p:spPr>
      </p:sp>
      <p:sp>
        <p:nvSpPr>
          <p:cNvPr id="3" name="Notes Placeholder 2">
            <a:extLst>
              <a:ext uri="{FF2B5EF4-FFF2-40B4-BE49-F238E27FC236}">
                <a16:creationId xmlns="" xmlns:a16="http://schemas.microsoft.com/office/drawing/2014/main" id="{5E370974-85BA-403B-B592-723F05ECC7ED}"/>
              </a:ext>
            </a:extLst>
          </p:cNvPr>
          <p:cNvSpPr>
            <a:spLocks noGrp="1"/>
          </p:cNvSpPr>
          <p:nvPr>
            <p:ph type="body" idx="1"/>
          </p:nvPr>
        </p:nvSpPr>
        <p:spPr/>
        <p:txBody>
          <a:bodyPr/>
          <a:lstStyle/>
          <a:p>
            <a:pPr>
              <a:defRPr/>
            </a:pPr>
            <a:r>
              <a:rPr lang="en-GB" dirty="0">
                <a:latin typeface="+mn-lt"/>
                <a:cs typeface="+mn-cs"/>
              </a:rPr>
              <a:t>Reference to logical framework: activities, outputs and outcomes.</a:t>
            </a:r>
          </a:p>
          <a:p>
            <a:pPr>
              <a:defRPr/>
            </a:pPr>
            <a:r>
              <a:rPr lang="en-GB" dirty="0">
                <a:latin typeface="+mn-lt"/>
                <a:cs typeface="+mn-cs"/>
              </a:rPr>
              <a:t>There are different levels of outcomes, ranging from the most immediate (i.e. the results that we observe as immediate consequence of having given cash or vouchers) to the overarching goals that are outside of implementers control, but are what the project ultimately aspires to contribute to. </a:t>
            </a:r>
          </a:p>
          <a:p>
            <a:pPr>
              <a:defRPr/>
            </a:pPr>
            <a:endParaRPr lang="en-GB" dirty="0">
              <a:latin typeface="+mn-lt"/>
              <a:cs typeface="+mn-cs"/>
            </a:endParaRPr>
          </a:p>
          <a:p>
            <a:pPr>
              <a:defRPr/>
            </a:pPr>
            <a:r>
              <a:rPr lang="en-GB" dirty="0">
                <a:latin typeface="+mn-lt"/>
                <a:cs typeface="+mn-cs"/>
              </a:rPr>
              <a:t>There are different levels of monitoring</a:t>
            </a:r>
          </a:p>
          <a:p>
            <a:pPr marL="342900" lvl="1" indent="-342900" algn="just" eaLnBrk="1" hangingPunct="1">
              <a:buFont typeface="Arial" panose="020B0604020202020204" pitchFamily="34" charset="0"/>
              <a:buChar char="•"/>
              <a:defRPr/>
            </a:pPr>
            <a:r>
              <a:rPr lang="en-US" altLang="en-US" sz="2400" dirty="0">
                <a:ea typeface="Gill Sans Infant Std" panose="020B0502020104020203" pitchFamily="34" charset="0"/>
                <a:cs typeface="Gill Sans Infant Std" panose="020B0502020104020203" pitchFamily="34" charset="0"/>
              </a:rPr>
              <a:t>We would monitor the quality and efficiency of delivery </a:t>
            </a:r>
            <a:r>
              <a:rPr lang="en-US" altLang="en-US" sz="2400" b="1" dirty="0">
                <a:solidFill>
                  <a:srgbClr val="FF0000"/>
                </a:solidFill>
                <a:ea typeface="Gill Sans Infant Std" panose="020B0502020104020203" pitchFamily="34" charset="0"/>
                <a:cs typeface="Gill Sans Infant Std" panose="020B0502020104020203" pitchFamily="34" charset="0"/>
              </a:rPr>
              <a:t>processes</a:t>
            </a:r>
            <a:r>
              <a:rPr lang="en-US" altLang="en-US" sz="2400" dirty="0">
                <a:ea typeface="Gill Sans Infant Std" panose="020B0502020104020203" pitchFamily="34" charset="0"/>
                <a:cs typeface="Gill Sans Infant Std" panose="020B0502020104020203" pitchFamily="34" charset="0"/>
              </a:rPr>
              <a:t> (use of resources, speed, costs) and beneficiaries’ satisfaction with such processes. </a:t>
            </a:r>
          </a:p>
          <a:p>
            <a:pPr marL="342900" lvl="1" indent="-342900" algn="just" eaLnBrk="1" hangingPunct="1">
              <a:buFont typeface="Arial" panose="020B0604020202020204" pitchFamily="34" charset="0"/>
              <a:buChar char="•"/>
              <a:defRPr/>
            </a:pPr>
            <a:r>
              <a:rPr lang="en-US" altLang="en-US" sz="2400" dirty="0">
                <a:ea typeface="Gill Sans Infant Std" panose="020B0502020104020203" pitchFamily="34" charset="0"/>
                <a:cs typeface="Gill Sans Infant Std" panose="020B0502020104020203" pitchFamily="34" charset="0"/>
              </a:rPr>
              <a:t>Tracking of </a:t>
            </a:r>
            <a:r>
              <a:rPr lang="en-US" altLang="en-US" sz="2400" b="1" dirty="0">
                <a:solidFill>
                  <a:srgbClr val="FF0000"/>
                </a:solidFill>
                <a:ea typeface="Gill Sans Infant Std" panose="020B0502020104020203" pitchFamily="34" charset="0"/>
                <a:cs typeface="Gill Sans Infant Std" panose="020B0502020104020203" pitchFamily="34" charset="0"/>
              </a:rPr>
              <a:t>outputs</a:t>
            </a:r>
            <a:r>
              <a:rPr lang="en-US" altLang="en-US" sz="2400" dirty="0">
                <a:ea typeface="Gill Sans Infant Std" panose="020B0502020104020203" pitchFamily="34" charset="0"/>
                <a:cs typeface="Gill Sans Infant Std" panose="020B0502020104020203" pitchFamily="34" charset="0"/>
              </a:rPr>
              <a:t>, i.e. beneficiaries in possession of cash (how much, to whom, when). </a:t>
            </a:r>
          </a:p>
          <a:p>
            <a:pPr marL="342900" lvl="1" indent="-342900" algn="just" eaLnBrk="1" hangingPunct="1">
              <a:buFont typeface="Arial" panose="020B0604020202020204" pitchFamily="34" charset="0"/>
              <a:buChar char="•"/>
              <a:defRPr/>
            </a:pPr>
            <a:r>
              <a:rPr lang="en-US" altLang="en-US" sz="2400" b="1" dirty="0">
                <a:solidFill>
                  <a:srgbClr val="FF0000"/>
                </a:solidFill>
                <a:ea typeface="Gill Sans Infant Std" panose="020B0502020104020203" pitchFamily="34" charset="0"/>
                <a:cs typeface="Gill Sans Infant Std" panose="020B0502020104020203" pitchFamily="34" charset="0"/>
              </a:rPr>
              <a:t>Expenditures</a:t>
            </a:r>
            <a:r>
              <a:rPr lang="en-US" altLang="en-US" sz="2400" dirty="0">
                <a:ea typeface="Gill Sans Infant Std" panose="020B0502020104020203" pitchFamily="34" charset="0"/>
                <a:cs typeface="Gill Sans Infant Std" panose="020B0502020104020203" pitchFamily="34" charset="0"/>
              </a:rPr>
              <a:t> are the first stage of utilization of our assistance in the form of cash or vouchers. When CVA beneficiaries spend money or redeem a voucher, they are utilizing our assistance; in this sense, expenditures are a first-order outcome. We are not interested and we do not aim at expenditures, however they are a proxy of  and how they translated into:</a:t>
            </a:r>
          </a:p>
          <a:p>
            <a:pPr marL="800100" lvl="2" indent="-342900" algn="just" eaLnBrk="1" hangingPunct="1">
              <a:buFont typeface="Arial" panose="020B0604020202020204" pitchFamily="34" charset="0"/>
              <a:buChar char="•"/>
              <a:defRPr/>
            </a:pPr>
            <a:r>
              <a:rPr lang="en-US" altLang="en-US" sz="2400" dirty="0">
                <a:ea typeface="Gill Sans Infant Std" panose="020B0502020104020203" pitchFamily="34" charset="0"/>
                <a:cs typeface="Gill Sans Infant Std" panose="020B0502020104020203" pitchFamily="34" charset="0"/>
              </a:rPr>
              <a:t>Sector-specific (child) outcomes </a:t>
            </a:r>
          </a:p>
          <a:p>
            <a:pPr marL="800100" lvl="2" indent="-342900" algn="just" eaLnBrk="1" hangingPunct="1">
              <a:buFont typeface="Arial" panose="020B0604020202020204" pitchFamily="34" charset="0"/>
              <a:buChar char="•"/>
              <a:defRPr/>
            </a:pPr>
            <a:r>
              <a:rPr lang="en-US" altLang="en-US" sz="2400" dirty="0">
                <a:ea typeface="Gill Sans Infant Std" panose="020B0502020104020203" pitchFamily="34" charset="0"/>
                <a:cs typeface="Gill Sans Infant Std" panose="020B0502020104020203" pitchFamily="34" charset="0"/>
              </a:rPr>
              <a:t>Broader, cross-sectoral wellbeing outcomes</a:t>
            </a:r>
          </a:p>
          <a:p>
            <a:pPr marL="342900" lvl="1" indent="-342900" algn="just" eaLnBrk="1" hangingPunct="1">
              <a:buFont typeface="Arial" panose="020B0604020202020204" pitchFamily="34" charset="0"/>
              <a:buChar char="•"/>
              <a:defRPr/>
            </a:pPr>
            <a:r>
              <a:rPr lang="en-US" altLang="en-US" sz="2400" b="1" dirty="0">
                <a:solidFill>
                  <a:srgbClr val="FF0000"/>
                </a:solidFill>
                <a:ea typeface="Gill Sans Infant Std" panose="020B0502020104020203" pitchFamily="34" charset="0"/>
                <a:cs typeface="Gill Sans Infant Std" panose="020B0502020104020203" pitchFamily="34" charset="0"/>
              </a:rPr>
              <a:t>Risks</a:t>
            </a:r>
            <a:r>
              <a:rPr lang="en-US" altLang="en-US" sz="2400" dirty="0">
                <a:ea typeface="Gill Sans Infant Std" panose="020B0502020104020203" pitchFamily="34" charset="0"/>
                <a:cs typeface="Gill Sans Infant Std" panose="020B0502020104020203" pitchFamily="34" charset="0"/>
              </a:rPr>
              <a:t>: Operational and programmatic </a:t>
            </a:r>
            <a:endParaRPr lang="en-US" altLang="en-US" sz="2400" b="1" dirty="0">
              <a:solidFill>
                <a:srgbClr val="FF0000"/>
              </a:solidFill>
              <a:ea typeface="Gill Sans Infant Std" panose="020B0502020104020203" pitchFamily="34" charset="0"/>
              <a:cs typeface="Gill Sans Infant Std" panose="020B0502020104020203" pitchFamily="34" charset="0"/>
            </a:endParaRPr>
          </a:p>
          <a:p>
            <a:pPr marL="342900" lvl="1" indent="-342900" algn="just" eaLnBrk="1" hangingPunct="1">
              <a:buFont typeface="Arial" panose="020B0604020202020204" pitchFamily="34" charset="0"/>
              <a:buChar char="•"/>
              <a:defRPr/>
            </a:pPr>
            <a:r>
              <a:rPr lang="en-US" altLang="en-US" sz="2400" b="1" dirty="0">
                <a:solidFill>
                  <a:srgbClr val="FF0000"/>
                </a:solidFill>
                <a:ea typeface="Gill Sans Infant Std" panose="020B0502020104020203" pitchFamily="34" charset="0"/>
                <a:cs typeface="Gill Sans Infant Std" panose="020B0502020104020203" pitchFamily="34" charset="0"/>
              </a:rPr>
              <a:t>Markets</a:t>
            </a:r>
            <a:r>
              <a:rPr lang="en-US" altLang="en-US" sz="2400" dirty="0">
                <a:ea typeface="Gill Sans Infant Std" panose="020B0502020104020203" pitchFamily="34" charset="0"/>
                <a:cs typeface="Gill Sans Infant Std" panose="020B0502020104020203" pitchFamily="34" charset="0"/>
              </a:rPr>
              <a:t>: prices and availability of critical commodities, services, housing stock</a:t>
            </a:r>
          </a:p>
          <a:p>
            <a:pPr marL="342900" lvl="1" indent="-342900" algn="just" eaLnBrk="1" hangingPunct="1">
              <a:buFont typeface="Arial" panose="020B0604020202020204" pitchFamily="34" charset="0"/>
              <a:buChar char="•"/>
              <a:defRPr/>
            </a:pPr>
            <a:r>
              <a:rPr lang="en-US" altLang="en-US" sz="2400" b="1" dirty="0">
                <a:solidFill>
                  <a:srgbClr val="FF0000"/>
                </a:solidFill>
                <a:ea typeface="Gill Sans Infant Std" panose="020B0502020104020203" pitchFamily="34" charset="0"/>
                <a:cs typeface="Gill Sans Infant Std" panose="020B0502020104020203" pitchFamily="34" charset="0"/>
              </a:rPr>
              <a:t>Interactions</a:t>
            </a:r>
            <a:r>
              <a:rPr lang="en-US" altLang="en-US" sz="2400" dirty="0">
                <a:ea typeface="Gill Sans Infant Std" panose="020B0502020104020203" pitchFamily="34" charset="0"/>
                <a:cs typeface="Gill Sans Infant Std" panose="020B0502020104020203" pitchFamily="34" charset="0"/>
              </a:rPr>
              <a:t> within households and communities</a:t>
            </a:r>
          </a:p>
          <a:p>
            <a:pPr>
              <a:defRPr/>
            </a:pPr>
            <a:endParaRPr lang="en-GB" dirty="0">
              <a:latin typeface="+mn-lt"/>
              <a:cs typeface="+mn-cs"/>
            </a:endParaRPr>
          </a:p>
        </p:txBody>
      </p:sp>
      <p:sp>
        <p:nvSpPr>
          <p:cNvPr id="56324" name="Slide Number Placeholder 3">
            <a:extLst>
              <a:ext uri="{FF2B5EF4-FFF2-40B4-BE49-F238E27FC236}">
                <a16:creationId xmlns="" xmlns:a16="http://schemas.microsoft.com/office/drawing/2014/main" id="{C9B8B879-6A56-41C7-9501-A7918AE292D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a:defRPr sz="1400" b="1">
                <a:solidFill>
                  <a:schemeClr val="tx1"/>
                </a:solidFill>
                <a:latin typeface="Gill Sans MT" panose="020B0502020104020203" pitchFamily="34" charset="0"/>
                <a:cs typeface="Arial" panose="020B0604020202020204" pitchFamily="34" charset="0"/>
              </a:defRPr>
            </a:lvl1pPr>
            <a:lvl2pPr marL="742950" indent="-285750" defTabSz="901700">
              <a:defRPr sz="1400" b="1">
                <a:solidFill>
                  <a:schemeClr val="tx1"/>
                </a:solidFill>
                <a:latin typeface="Gill Sans MT" panose="020B0502020104020203" pitchFamily="34" charset="0"/>
                <a:cs typeface="Arial" panose="020B0604020202020204" pitchFamily="34" charset="0"/>
              </a:defRPr>
            </a:lvl2pPr>
            <a:lvl3pPr marL="1143000" indent="-228600" defTabSz="901700">
              <a:defRPr sz="1400" b="1">
                <a:solidFill>
                  <a:schemeClr val="tx1"/>
                </a:solidFill>
                <a:latin typeface="Gill Sans MT" panose="020B0502020104020203" pitchFamily="34" charset="0"/>
                <a:cs typeface="Arial" panose="020B0604020202020204" pitchFamily="34" charset="0"/>
              </a:defRPr>
            </a:lvl3pPr>
            <a:lvl4pPr marL="1600200" indent="-228600" defTabSz="901700">
              <a:defRPr sz="1400" b="1">
                <a:solidFill>
                  <a:schemeClr val="tx1"/>
                </a:solidFill>
                <a:latin typeface="Gill Sans MT" panose="020B0502020104020203" pitchFamily="34" charset="0"/>
                <a:cs typeface="Arial" panose="020B0604020202020204" pitchFamily="34" charset="0"/>
              </a:defRPr>
            </a:lvl4pPr>
            <a:lvl5pPr marL="2057400" indent="-228600" defTabSz="901700">
              <a:defRPr sz="1400" b="1">
                <a:solidFill>
                  <a:schemeClr val="tx1"/>
                </a:solidFill>
                <a:latin typeface="Gill Sans MT" panose="020B0502020104020203" pitchFamily="34" charset="0"/>
                <a:cs typeface="Arial" panose="020B0604020202020204" pitchFamily="34" charset="0"/>
              </a:defRPr>
            </a:lvl5pPr>
            <a:lvl6pPr marL="25146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6pPr>
            <a:lvl7pPr marL="29718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7pPr>
            <a:lvl8pPr marL="34290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8pPr>
            <a:lvl9pPr marL="3886200" indent="-228600" defTabSz="901700" eaLnBrk="0" fontAlgn="base" hangingPunct="0">
              <a:spcBef>
                <a:spcPct val="0"/>
              </a:spcBef>
              <a:spcAft>
                <a:spcPct val="0"/>
              </a:spcAft>
              <a:defRPr sz="1400" b="1">
                <a:solidFill>
                  <a:schemeClr val="tx1"/>
                </a:solidFill>
                <a:latin typeface="Gill Sans MT" panose="020B0502020104020203" pitchFamily="34" charset="0"/>
                <a:cs typeface="Arial" panose="020B0604020202020204" pitchFamily="34" charset="0"/>
              </a:defRPr>
            </a:lvl9pPr>
          </a:lstStyle>
          <a:p>
            <a:fld id="{A135BBAD-FDFF-49BE-B1A4-39970514E1C1}" type="slidenum">
              <a:rPr lang="en-GB" altLang="en-US" sz="1200" smtClean="0"/>
              <a:pPr/>
              <a:t>10</a:t>
            </a:fld>
            <a:endParaRPr lang="en-GB" altLang="en-US" sz="1200"/>
          </a:p>
        </p:txBody>
      </p:sp>
    </p:spTree>
    <p:extLst>
      <p:ext uri="{BB962C8B-B14F-4D97-AF65-F5344CB8AC3E}">
        <p14:creationId xmlns:p14="http://schemas.microsoft.com/office/powerpoint/2010/main" val="938507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a:extLst>
              <a:ext uri="{FF2B5EF4-FFF2-40B4-BE49-F238E27FC236}">
                <a16:creationId xmlns="" xmlns:a16="http://schemas.microsoft.com/office/drawing/2014/main" id="{FD682B38-24FD-4FD8-98B8-9D783DE74649}"/>
              </a:ext>
            </a:extLst>
          </p:cNvPr>
          <p:cNvSpPr>
            <a:spLocks noGrp="1" noRot="1" noChangeAspect="1" noChangeArrowheads="1" noTextEdit="1"/>
          </p:cNvSpPr>
          <p:nvPr>
            <p:ph type="sldImg"/>
          </p:nvPr>
        </p:nvSpPr>
        <p:spPr>
          <a:ln/>
        </p:spPr>
      </p:sp>
      <p:sp>
        <p:nvSpPr>
          <p:cNvPr id="69635" name="Notes Placeholder 2">
            <a:extLst>
              <a:ext uri="{FF2B5EF4-FFF2-40B4-BE49-F238E27FC236}">
                <a16:creationId xmlns="" xmlns:a16="http://schemas.microsoft.com/office/drawing/2014/main" id="{C3530679-F9CD-4471-AF86-CE26CA99C5C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600">
              <a:cs typeface="Arial" panose="020B0604020202020204" pitchFamily="34" charset="0"/>
            </a:endParaRPr>
          </a:p>
        </p:txBody>
      </p:sp>
      <p:sp>
        <p:nvSpPr>
          <p:cNvPr id="69636" name="Slide Number Placeholder 3">
            <a:extLst>
              <a:ext uri="{FF2B5EF4-FFF2-40B4-BE49-F238E27FC236}">
                <a16:creationId xmlns="" xmlns:a16="http://schemas.microsoft.com/office/drawing/2014/main" id="{8A492DA7-4A58-400C-A8FA-A5159DA2B47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a:spcBef>
                <a:spcPct val="30000"/>
              </a:spcBef>
              <a:defRPr sz="1200">
                <a:solidFill>
                  <a:schemeClr val="tx1"/>
                </a:solidFill>
                <a:latin typeface="Gill Sans MT" panose="020B0502020104020203" pitchFamily="34" charset="0"/>
                <a:cs typeface="Arial" panose="020B0604020202020204" pitchFamily="34" charset="0"/>
              </a:defRPr>
            </a:lvl1pPr>
            <a:lvl2pPr marL="742950" indent="-285750" defTabSz="901700">
              <a:spcBef>
                <a:spcPct val="30000"/>
              </a:spcBef>
              <a:defRPr sz="1200">
                <a:solidFill>
                  <a:schemeClr val="tx1"/>
                </a:solidFill>
                <a:latin typeface="Gill Sans MT" panose="020B0502020104020203" pitchFamily="34" charset="0"/>
                <a:cs typeface="Arial" panose="020B0604020202020204" pitchFamily="34" charset="0"/>
              </a:defRPr>
            </a:lvl2pPr>
            <a:lvl3pPr marL="1143000" indent="-228600" defTabSz="901700">
              <a:spcBef>
                <a:spcPct val="30000"/>
              </a:spcBef>
              <a:defRPr sz="1200">
                <a:solidFill>
                  <a:schemeClr val="tx1"/>
                </a:solidFill>
                <a:latin typeface="Gill Sans MT" panose="020B0502020104020203" pitchFamily="34" charset="0"/>
                <a:cs typeface="Arial" panose="020B0604020202020204" pitchFamily="34" charset="0"/>
              </a:defRPr>
            </a:lvl3pPr>
            <a:lvl4pPr marL="1600200" indent="-228600" defTabSz="901700">
              <a:spcBef>
                <a:spcPct val="30000"/>
              </a:spcBef>
              <a:defRPr sz="1200">
                <a:solidFill>
                  <a:schemeClr val="tx1"/>
                </a:solidFill>
                <a:latin typeface="Gill Sans MT" panose="020B0502020104020203" pitchFamily="34" charset="0"/>
                <a:cs typeface="Arial" panose="020B0604020202020204" pitchFamily="34" charset="0"/>
              </a:defRPr>
            </a:lvl4pPr>
            <a:lvl5pPr marL="2057400" indent="-228600" defTabSz="901700">
              <a:spcBef>
                <a:spcPct val="30000"/>
              </a:spcBef>
              <a:defRPr sz="1200">
                <a:solidFill>
                  <a:schemeClr val="tx1"/>
                </a:solidFill>
                <a:latin typeface="Gill Sans MT" panose="020B0502020104020203" pitchFamily="34" charset="0"/>
                <a:cs typeface="Arial" panose="020B0604020202020204" pitchFamily="34" charset="0"/>
              </a:defRPr>
            </a:lvl5pPr>
            <a:lvl6pPr marL="25146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6pPr>
            <a:lvl7pPr marL="29718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7pPr>
            <a:lvl8pPr marL="34290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8pPr>
            <a:lvl9pPr marL="38862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9pPr>
          </a:lstStyle>
          <a:p>
            <a:pPr>
              <a:spcBef>
                <a:spcPct val="0"/>
              </a:spcBef>
            </a:pPr>
            <a:fld id="{8235BA7B-4F8E-4719-BD8F-036B0036CA0D}" type="slidenum">
              <a:rPr lang="en-US" altLang="en-US" smtClean="0"/>
              <a:pPr>
                <a:spcBef>
                  <a:spcPct val="0"/>
                </a:spcBef>
              </a:pPr>
              <a:t>11</a:t>
            </a:fld>
            <a:endParaRPr lang="en-US" altLang="en-US"/>
          </a:p>
        </p:txBody>
      </p:sp>
    </p:spTree>
    <p:extLst>
      <p:ext uri="{BB962C8B-B14F-4D97-AF65-F5344CB8AC3E}">
        <p14:creationId xmlns:p14="http://schemas.microsoft.com/office/powerpoint/2010/main" val="1143239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a:extLst>
              <a:ext uri="{FF2B5EF4-FFF2-40B4-BE49-F238E27FC236}">
                <a16:creationId xmlns="" xmlns:a16="http://schemas.microsoft.com/office/drawing/2014/main" id="{FD682B38-24FD-4FD8-98B8-9D783DE74649}"/>
              </a:ext>
            </a:extLst>
          </p:cNvPr>
          <p:cNvSpPr>
            <a:spLocks noGrp="1" noRot="1" noChangeAspect="1" noChangeArrowheads="1" noTextEdit="1"/>
          </p:cNvSpPr>
          <p:nvPr>
            <p:ph type="sldImg"/>
          </p:nvPr>
        </p:nvSpPr>
        <p:spPr>
          <a:ln/>
        </p:spPr>
      </p:sp>
      <p:sp>
        <p:nvSpPr>
          <p:cNvPr id="69635" name="Notes Placeholder 2">
            <a:extLst>
              <a:ext uri="{FF2B5EF4-FFF2-40B4-BE49-F238E27FC236}">
                <a16:creationId xmlns="" xmlns:a16="http://schemas.microsoft.com/office/drawing/2014/main" id="{C3530679-F9CD-4471-AF86-CE26CA99C5C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600">
              <a:cs typeface="Arial" panose="020B0604020202020204" pitchFamily="34" charset="0"/>
            </a:endParaRPr>
          </a:p>
        </p:txBody>
      </p:sp>
      <p:sp>
        <p:nvSpPr>
          <p:cNvPr id="69636" name="Slide Number Placeholder 3">
            <a:extLst>
              <a:ext uri="{FF2B5EF4-FFF2-40B4-BE49-F238E27FC236}">
                <a16:creationId xmlns="" xmlns:a16="http://schemas.microsoft.com/office/drawing/2014/main" id="{8A492DA7-4A58-400C-A8FA-A5159DA2B47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a:spcBef>
                <a:spcPct val="30000"/>
              </a:spcBef>
              <a:defRPr sz="1200">
                <a:solidFill>
                  <a:schemeClr val="tx1"/>
                </a:solidFill>
                <a:latin typeface="Gill Sans MT" panose="020B0502020104020203" pitchFamily="34" charset="0"/>
                <a:cs typeface="Arial" panose="020B0604020202020204" pitchFamily="34" charset="0"/>
              </a:defRPr>
            </a:lvl1pPr>
            <a:lvl2pPr marL="742950" indent="-285750" defTabSz="901700">
              <a:spcBef>
                <a:spcPct val="30000"/>
              </a:spcBef>
              <a:defRPr sz="1200">
                <a:solidFill>
                  <a:schemeClr val="tx1"/>
                </a:solidFill>
                <a:latin typeface="Gill Sans MT" panose="020B0502020104020203" pitchFamily="34" charset="0"/>
                <a:cs typeface="Arial" panose="020B0604020202020204" pitchFamily="34" charset="0"/>
              </a:defRPr>
            </a:lvl2pPr>
            <a:lvl3pPr marL="1143000" indent="-228600" defTabSz="901700">
              <a:spcBef>
                <a:spcPct val="30000"/>
              </a:spcBef>
              <a:defRPr sz="1200">
                <a:solidFill>
                  <a:schemeClr val="tx1"/>
                </a:solidFill>
                <a:latin typeface="Gill Sans MT" panose="020B0502020104020203" pitchFamily="34" charset="0"/>
                <a:cs typeface="Arial" panose="020B0604020202020204" pitchFamily="34" charset="0"/>
              </a:defRPr>
            </a:lvl3pPr>
            <a:lvl4pPr marL="1600200" indent="-228600" defTabSz="901700">
              <a:spcBef>
                <a:spcPct val="30000"/>
              </a:spcBef>
              <a:defRPr sz="1200">
                <a:solidFill>
                  <a:schemeClr val="tx1"/>
                </a:solidFill>
                <a:latin typeface="Gill Sans MT" panose="020B0502020104020203" pitchFamily="34" charset="0"/>
                <a:cs typeface="Arial" panose="020B0604020202020204" pitchFamily="34" charset="0"/>
              </a:defRPr>
            </a:lvl4pPr>
            <a:lvl5pPr marL="2057400" indent="-228600" defTabSz="901700">
              <a:spcBef>
                <a:spcPct val="30000"/>
              </a:spcBef>
              <a:defRPr sz="1200">
                <a:solidFill>
                  <a:schemeClr val="tx1"/>
                </a:solidFill>
                <a:latin typeface="Gill Sans MT" panose="020B0502020104020203" pitchFamily="34" charset="0"/>
                <a:cs typeface="Arial" panose="020B0604020202020204" pitchFamily="34" charset="0"/>
              </a:defRPr>
            </a:lvl5pPr>
            <a:lvl6pPr marL="25146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6pPr>
            <a:lvl7pPr marL="29718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7pPr>
            <a:lvl8pPr marL="34290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8pPr>
            <a:lvl9pPr marL="38862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9pPr>
          </a:lstStyle>
          <a:p>
            <a:pPr>
              <a:spcBef>
                <a:spcPct val="0"/>
              </a:spcBef>
            </a:pPr>
            <a:fld id="{8235BA7B-4F8E-4719-BD8F-036B0036CA0D}" type="slidenum">
              <a:rPr lang="en-US" altLang="en-US" smtClean="0"/>
              <a:pPr>
                <a:spcBef>
                  <a:spcPct val="0"/>
                </a:spcBef>
              </a:pPr>
              <a:t>12</a:t>
            </a:fld>
            <a:endParaRPr lang="en-US" altLang="en-US"/>
          </a:p>
        </p:txBody>
      </p:sp>
    </p:spTree>
    <p:extLst>
      <p:ext uri="{BB962C8B-B14F-4D97-AF65-F5344CB8AC3E}">
        <p14:creationId xmlns:p14="http://schemas.microsoft.com/office/powerpoint/2010/main" val="1380144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a:extLst>
              <a:ext uri="{FF2B5EF4-FFF2-40B4-BE49-F238E27FC236}">
                <a16:creationId xmlns="" xmlns:a16="http://schemas.microsoft.com/office/drawing/2014/main" id="{FD682B38-24FD-4FD8-98B8-9D783DE74649}"/>
              </a:ext>
            </a:extLst>
          </p:cNvPr>
          <p:cNvSpPr>
            <a:spLocks noGrp="1" noRot="1" noChangeAspect="1" noChangeArrowheads="1" noTextEdit="1"/>
          </p:cNvSpPr>
          <p:nvPr>
            <p:ph type="sldImg"/>
          </p:nvPr>
        </p:nvSpPr>
        <p:spPr>
          <a:ln/>
        </p:spPr>
      </p:sp>
      <p:sp>
        <p:nvSpPr>
          <p:cNvPr id="69635" name="Notes Placeholder 2">
            <a:extLst>
              <a:ext uri="{FF2B5EF4-FFF2-40B4-BE49-F238E27FC236}">
                <a16:creationId xmlns="" xmlns:a16="http://schemas.microsoft.com/office/drawing/2014/main" id="{C3530679-F9CD-4471-AF86-CE26CA99C5C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z="1600">
              <a:cs typeface="Arial" panose="020B0604020202020204" pitchFamily="34" charset="0"/>
            </a:endParaRPr>
          </a:p>
        </p:txBody>
      </p:sp>
      <p:sp>
        <p:nvSpPr>
          <p:cNvPr id="69636" name="Slide Number Placeholder 3">
            <a:extLst>
              <a:ext uri="{FF2B5EF4-FFF2-40B4-BE49-F238E27FC236}">
                <a16:creationId xmlns="" xmlns:a16="http://schemas.microsoft.com/office/drawing/2014/main" id="{8A492DA7-4A58-400C-A8FA-A5159DA2B47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a:spcBef>
                <a:spcPct val="30000"/>
              </a:spcBef>
              <a:defRPr sz="1200">
                <a:solidFill>
                  <a:schemeClr val="tx1"/>
                </a:solidFill>
                <a:latin typeface="Gill Sans MT" panose="020B0502020104020203" pitchFamily="34" charset="0"/>
                <a:cs typeface="Arial" panose="020B0604020202020204" pitchFamily="34" charset="0"/>
              </a:defRPr>
            </a:lvl1pPr>
            <a:lvl2pPr marL="742950" indent="-285750" defTabSz="901700">
              <a:spcBef>
                <a:spcPct val="30000"/>
              </a:spcBef>
              <a:defRPr sz="1200">
                <a:solidFill>
                  <a:schemeClr val="tx1"/>
                </a:solidFill>
                <a:latin typeface="Gill Sans MT" panose="020B0502020104020203" pitchFamily="34" charset="0"/>
                <a:cs typeface="Arial" panose="020B0604020202020204" pitchFamily="34" charset="0"/>
              </a:defRPr>
            </a:lvl2pPr>
            <a:lvl3pPr marL="1143000" indent="-228600" defTabSz="901700">
              <a:spcBef>
                <a:spcPct val="30000"/>
              </a:spcBef>
              <a:defRPr sz="1200">
                <a:solidFill>
                  <a:schemeClr val="tx1"/>
                </a:solidFill>
                <a:latin typeface="Gill Sans MT" panose="020B0502020104020203" pitchFamily="34" charset="0"/>
                <a:cs typeface="Arial" panose="020B0604020202020204" pitchFamily="34" charset="0"/>
              </a:defRPr>
            </a:lvl3pPr>
            <a:lvl4pPr marL="1600200" indent="-228600" defTabSz="901700">
              <a:spcBef>
                <a:spcPct val="30000"/>
              </a:spcBef>
              <a:defRPr sz="1200">
                <a:solidFill>
                  <a:schemeClr val="tx1"/>
                </a:solidFill>
                <a:latin typeface="Gill Sans MT" panose="020B0502020104020203" pitchFamily="34" charset="0"/>
                <a:cs typeface="Arial" panose="020B0604020202020204" pitchFamily="34" charset="0"/>
              </a:defRPr>
            </a:lvl4pPr>
            <a:lvl5pPr marL="2057400" indent="-228600" defTabSz="901700">
              <a:spcBef>
                <a:spcPct val="30000"/>
              </a:spcBef>
              <a:defRPr sz="1200">
                <a:solidFill>
                  <a:schemeClr val="tx1"/>
                </a:solidFill>
                <a:latin typeface="Gill Sans MT" panose="020B0502020104020203" pitchFamily="34" charset="0"/>
                <a:cs typeface="Arial" panose="020B0604020202020204" pitchFamily="34" charset="0"/>
              </a:defRPr>
            </a:lvl5pPr>
            <a:lvl6pPr marL="25146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6pPr>
            <a:lvl7pPr marL="29718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7pPr>
            <a:lvl8pPr marL="34290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8pPr>
            <a:lvl9pPr marL="38862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9pPr>
          </a:lstStyle>
          <a:p>
            <a:pPr>
              <a:spcBef>
                <a:spcPct val="0"/>
              </a:spcBef>
            </a:pPr>
            <a:fld id="{8235BA7B-4F8E-4719-BD8F-036B0036CA0D}" type="slidenum">
              <a:rPr lang="en-US" altLang="en-US" smtClean="0"/>
              <a:pPr>
                <a:spcBef>
                  <a:spcPct val="0"/>
                </a:spcBef>
              </a:pPr>
              <a:t>26</a:t>
            </a:fld>
            <a:endParaRPr lang="en-US" altLang="en-US"/>
          </a:p>
        </p:txBody>
      </p:sp>
    </p:spTree>
    <p:extLst>
      <p:ext uri="{BB962C8B-B14F-4D97-AF65-F5344CB8AC3E}">
        <p14:creationId xmlns:p14="http://schemas.microsoft.com/office/powerpoint/2010/main" val="696927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xmlns="" id="{DEAE8662-655A-4310-8678-BDA629A8C312}"/>
              </a:ext>
            </a:extLst>
          </p:cNvPr>
          <p:cNvSpPr>
            <a:spLocks noGrp="1" noRot="1" noChangeAspect="1" noChangeArrowheads="1" noTextEdit="1"/>
          </p:cNvSpPr>
          <p:nvPr>
            <p:ph type="sldImg"/>
          </p:nvPr>
        </p:nvSpPr>
        <p:spPr>
          <a:ln/>
        </p:spPr>
      </p:sp>
      <p:sp>
        <p:nvSpPr>
          <p:cNvPr id="65539" name="Notes Placeholder 2">
            <a:extLst>
              <a:ext uri="{FF2B5EF4-FFF2-40B4-BE49-F238E27FC236}">
                <a16:creationId xmlns:a16="http://schemas.microsoft.com/office/drawing/2014/main" xmlns="" id="{47EAF336-6340-4403-BCB4-8AE7F256A60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cs typeface="Arial" panose="020B0604020202020204" pitchFamily="34" charset="0"/>
            </a:endParaRPr>
          </a:p>
        </p:txBody>
      </p:sp>
      <p:sp>
        <p:nvSpPr>
          <p:cNvPr id="65540" name="Slide Number Placeholder 3">
            <a:extLst>
              <a:ext uri="{FF2B5EF4-FFF2-40B4-BE49-F238E27FC236}">
                <a16:creationId xmlns:a16="http://schemas.microsoft.com/office/drawing/2014/main" xmlns="" id="{CF75949D-B245-4FC5-A3CC-530322A9BA7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a:spcBef>
                <a:spcPct val="30000"/>
              </a:spcBef>
              <a:defRPr sz="1200">
                <a:solidFill>
                  <a:schemeClr val="tx1"/>
                </a:solidFill>
                <a:latin typeface="Gill Sans MT" panose="020B0502020104020203" pitchFamily="34" charset="0"/>
                <a:cs typeface="Arial" panose="020B0604020202020204" pitchFamily="34" charset="0"/>
              </a:defRPr>
            </a:lvl1pPr>
            <a:lvl2pPr marL="742950" indent="-285750" defTabSz="901700">
              <a:spcBef>
                <a:spcPct val="30000"/>
              </a:spcBef>
              <a:defRPr sz="1200">
                <a:solidFill>
                  <a:schemeClr val="tx1"/>
                </a:solidFill>
                <a:latin typeface="Gill Sans MT" panose="020B0502020104020203" pitchFamily="34" charset="0"/>
                <a:cs typeface="Arial" panose="020B0604020202020204" pitchFamily="34" charset="0"/>
              </a:defRPr>
            </a:lvl2pPr>
            <a:lvl3pPr marL="1143000" indent="-228600" defTabSz="901700">
              <a:spcBef>
                <a:spcPct val="30000"/>
              </a:spcBef>
              <a:defRPr sz="1200">
                <a:solidFill>
                  <a:schemeClr val="tx1"/>
                </a:solidFill>
                <a:latin typeface="Gill Sans MT" panose="020B0502020104020203" pitchFamily="34" charset="0"/>
                <a:cs typeface="Arial" panose="020B0604020202020204" pitchFamily="34" charset="0"/>
              </a:defRPr>
            </a:lvl3pPr>
            <a:lvl4pPr marL="1600200" indent="-228600" defTabSz="901700">
              <a:spcBef>
                <a:spcPct val="30000"/>
              </a:spcBef>
              <a:defRPr sz="1200">
                <a:solidFill>
                  <a:schemeClr val="tx1"/>
                </a:solidFill>
                <a:latin typeface="Gill Sans MT" panose="020B0502020104020203" pitchFamily="34" charset="0"/>
                <a:cs typeface="Arial" panose="020B0604020202020204" pitchFamily="34" charset="0"/>
              </a:defRPr>
            </a:lvl4pPr>
            <a:lvl5pPr marL="2057400" indent="-228600" defTabSz="901700">
              <a:spcBef>
                <a:spcPct val="30000"/>
              </a:spcBef>
              <a:defRPr sz="1200">
                <a:solidFill>
                  <a:schemeClr val="tx1"/>
                </a:solidFill>
                <a:latin typeface="Gill Sans MT" panose="020B0502020104020203" pitchFamily="34" charset="0"/>
                <a:cs typeface="Arial" panose="020B0604020202020204" pitchFamily="34" charset="0"/>
              </a:defRPr>
            </a:lvl5pPr>
            <a:lvl6pPr marL="25146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6pPr>
            <a:lvl7pPr marL="29718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7pPr>
            <a:lvl8pPr marL="34290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8pPr>
            <a:lvl9pPr marL="38862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9pPr>
          </a:lstStyle>
          <a:p>
            <a:pPr>
              <a:spcBef>
                <a:spcPct val="0"/>
              </a:spcBef>
            </a:pPr>
            <a:fld id="{8023384F-DA4B-4311-8D79-44F4DEE47A70}" type="slidenum">
              <a:rPr lang="en-US" altLang="en-US" smtClean="0"/>
              <a:pPr>
                <a:spcBef>
                  <a:spcPct val="0"/>
                </a:spcBef>
              </a:pPr>
              <a:t>29</a:t>
            </a:fld>
            <a:endParaRPr lang="en-US" altLang="en-US"/>
          </a:p>
        </p:txBody>
      </p:sp>
    </p:spTree>
    <p:extLst>
      <p:ext uri="{BB962C8B-B14F-4D97-AF65-F5344CB8AC3E}">
        <p14:creationId xmlns:p14="http://schemas.microsoft.com/office/powerpoint/2010/main" val="743508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a:extLst>
              <a:ext uri="{FF2B5EF4-FFF2-40B4-BE49-F238E27FC236}">
                <a16:creationId xmlns:a16="http://schemas.microsoft.com/office/drawing/2014/main" xmlns="" id="{7FF04D64-7C20-47DD-8FA5-82A26DFC30E3}"/>
              </a:ext>
            </a:extLst>
          </p:cNvPr>
          <p:cNvSpPr>
            <a:spLocks noGrp="1" noRot="1" noChangeAspect="1" noChangeArrowheads="1" noTextEdit="1"/>
          </p:cNvSpPr>
          <p:nvPr>
            <p:ph type="sldImg"/>
          </p:nvPr>
        </p:nvSpPr>
        <p:spPr>
          <a:ln/>
        </p:spPr>
      </p:sp>
      <p:sp>
        <p:nvSpPr>
          <p:cNvPr id="63491" name="Notes Placeholder 2">
            <a:extLst>
              <a:ext uri="{FF2B5EF4-FFF2-40B4-BE49-F238E27FC236}">
                <a16:creationId xmlns:a16="http://schemas.microsoft.com/office/drawing/2014/main" xmlns="" id="{96BAB1AE-7D7A-499F-941D-C655E29D479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cs typeface="Arial" panose="020B0604020202020204" pitchFamily="34" charset="0"/>
            </a:endParaRPr>
          </a:p>
        </p:txBody>
      </p:sp>
      <p:sp>
        <p:nvSpPr>
          <p:cNvPr id="63492" name="Slide Number Placeholder 3">
            <a:extLst>
              <a:ext uri="{FF2B5EF4-FFF2-40B4-BE49-F238E27FC236}">
                <a16:creationId xmlns:a16="http://schemas.microsoft.com/office/drawing/2014/main" xmlns="" id="{82A771DE-DAD4-491C-BAEE-A39B2A6DD9F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a:spcBef>
                <a:spcPct val="30000"/>
              </a:spcBef>
              <a:defRPr sz="1200">
                <a:solidFill>
                  <a:schemeClr val="tx1"/>
                </a:solidFill>
                <a:latin typeface="Gill Sans MT" panose="020B0502020104020203" pitchFamily="34" charset="0"/>
                <a:cs typeface="Arial" panose="020B0604020202020204" pitchFamily="34" charset="0"/>
              </a:defRPr>
            </a:lvl1pPr>
            <a:lvl2pPr marL="742950" indent="-285750" defTabSz="901700">
              <a:spcBef>
                <a:spcPct val="30000"/>
              </a:spcBef>
              <a:defRPr sz="1200">
                <a:solidFill>
                  <a:schemeClr val="tx1"/>
                </a:solidFill>
                <a:latin typeface="Gill Sans MT" panose="020B0502020104020203" pitchFamily="34" charset="0"/>
                <a:cs typeface="Arial" panose="020B0604020202020204" pitchFamily="34" charset="0"/>
              </a:defRPr>
            </a:lvl2pPr>
            <a:lvl3pPr marL="1143000" indent="-228600" defTabSz="901700">
              <a:spcBef>
                <a:spcPct val="30000"/>
              </a:spcBef>
              <a:defRPr sz="1200">
                <a:solidFill>
                  <a:schemeClr val="tx1"/>
                </a:solidFill>
                <a:latin typeface="Gill Sans MT" panose="020B0502020104020203" pitchFamily="34" charset="0"/>
                <a:cs typeface="Arial" panose="020B0604020202020204" pitchFamily="34" charset="0"/>
              </a:defRPr>
            </a:lvl3pPr>
            <a:lvl4pPr marL="1600200" indent="-228600" defTabSz="901700">
              <a:spcBef>
                <a:spcPct val="30000"/>
              </a:spcBef>
              <a:defRPr sz="1200">
                <a:solidFill>
                  <a:schemeClr val="tx1"/>
                </a:solidFill>
                <a:latin typeface="Gill Sans MT" panose="020B0502020104020203" pitchFamily="34" charset="0"/>
                <a:cs typeface="Arial" panose="020B0604020202020204" pitchFamily="34" charset="0"/>
              </a:defRPr>
            </a:lvl4pPr>
            <a:lvl5pPr marL="2057400" indent="-228600" defTabSz="901700">
              <a:spcBef>
                <a:spcPct val="30000"/>
              </a:spcBef>
              <a:defRPr sz="1200">
                <a:solidFill>
                  <a:schemeClr val="tx1"/>
                </a:solidFill>
                <a:latin typeface="Gill Sans MT" panose="020B0502020104020203" pitchFamily="34" charset="0"/>
                <a:cs typeface="Arial" panose="020B0604020202020204" pitchFamily="34" charset="0"/>
              </a:defRPr>
            </a:lvl5pPr>
            <a:lvl6pPr marL="25146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6pPr>
            <a:lvl7pPr marL="29718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7pPr>
            <a:lvl8pPr marL="34290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8pPr>
            <a:lvl9pPr marL="38862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9pPr>
          </a:lstStyle>
          <a:p>
            <a:pPr>
              <a:spcBef>
                <a:spcPct val="0"/>
              </a:spcBef>
            </a:pPr>
            <a:fld id="{391E0F1A-EB45-4337-9E37-2C97CBAAEE5B}" type="slidenum">
              <a:rPr lang="en-US" altLang="en-US" smtClean="0"/>
              <a:pPr>
                <a:spcBef>
                  <a:spcPct val="0"/>
                </a:spcBef>
              </a:pPr>
              <a:t>30</a:t>
            </a:fld>
            <a:endParaRPr lang="en-US" altLang="en-US"/>
          </a:p>
        </p:txBody>
      </p:sp>
    </p:spTree>
    <p:extLst>
      <p:ext uri="{BB962C8B-B14F-4D97-AF65-F5344CB8AC3E}">
        <p14:creationId xmlns:p14="http://schemas.microsoft.com/office/powerpoint/2010/main" val="18270453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xmlns="" id="{DEAE8662-655A-4310-8678-BDA629A8C312}"/>
              </a:ext>
            </a:extLst>
          </p:cNvPr>
          <p:cNvSpPr>
            <a:spLocks noGrp="1" noRot="1" noChangeAspect="1" noChangeArrowheads="1" noTextEdit="1"/>
          </p:cNvSpPr>
          <p:nvPr>
            <p:ph type="sldImg"/>
          </p:nvPr>
        </p:nvSpPr>
        <p:spPr>
          <a:ln/>
        </p:spPr>
      </p:sp>
      <p:sp>
        <p:nvSpPr>
          <p:cNvPr id="65539" name="Notes Placeholder 2">
            <a:extLst>
              <a:ext uri="{FF2B5EF4-FFF2-40B4-BE49-F238E27FC236}">
                <a16:creationId xmlns:a16="http://schemas.microsoft.com/office/drawing/2014/main" xmlns="" id="{47EAF336-6340-4403-BCB4-8AE7F256A60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cs typeface="Arial" panose="020B0604020202020204" pitchFamily="34" charset="0"/>
            </a:endParaRPr>
          </a:p>
        </p:txBody>
      </p:sp>
      <p:sp>
        <p:nvSpPr>
          <p:cNvPr id="65540" name="Slide Number Placeholder 3">
            <a:extLst>
              <a:ext uri="{FF2B5EF4-FFF2-40B4-BE49-F238E27FC236}">
                <a16:creationId xmlns:a16="http://schemas.microsoft.com/office/drawing/2014/main" xmlns="" id="{CF75949D-B245-4FC5-A3CC-530322A9BA7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1700">
              <a:spcBef>
                <a:spcPct val="30000"/>
              </a:spcBef>
              <a:defRPr sz="1200">
                <a:solidFill>
                  <a:schemeClr val="tx1"/>
                </a:solidFill>
                <a:latin typeface="Gill Sans MT" panose="020B0502020104020203" pitchFamily="34" charset="0"/>
                <a:cs typeface="Arial" panose="020B0604020202020204" pitchFamily="34" charset="0"/>
              </a:defRPr>
            </a:lvl1pPr>
            <a:lvl2pPr marL="742950" indent="-285750" defTabSz="901700">
              <a:spcBef>
                <a:spcPct val="30000"/>
              </a:spcBef>
              <a:defRPr sz="1200">
                <a:solidFill>
                  <a:schemeClr val="tx1"/>
                </a:solidFill>
                <a:latin typeface="Gill Sans MT" panose="020B0502020104020203" pitchFamily="34" charset="0"/>
                <a:cs typeface="Arial" panose="020B0604020202020204" pitchFamily="34" charset="0"/>
              </a:defRPr>
            </a:lvl2pPr>
            <a:lvl3pPr marL="1143000" indent="-228600" defTabSz="901700">
              <a:spcBef>
                <a:spcPct val="30000"/>
              </a:spcBef>
              <a:defRPr sz="1200">
                <a:solidFill>
                  <a:schemeClr val="tx1"/>
                </a:solidFill>
                <a:latin typeface="Gill Sans MT" panose="020B0502020104020203" pitchFamily="34" charset="0"/>
                <a:cs typeface="Arial" panose="020B0604020202020204" pitchFamily="34" charset="0"/>
              </a:defRPr>
            </a:lvl3pPr>
            <a:lvl4pPr marL="1600200" indent="-228600" defTabSz="901700">
              <a:spcBef>
                <a:spcPct val="30000"/>
              </a:spcBef>
              <a:defRPr sz="1200">
                <a:solidFill>
                  <a:schemeClr val="tx1"/>
                </a:solidFill>
                <a:latin typeface="Gill Sans MT" panose="020B0502020104020203" pitchFamily="34" charset="0"/>
                <a:cs typeface="Arial" panose="020B0604020202020204" pitchFamily="34" charset="0"/>
              </a:defRPr>
            </a:lvl4pPr>
            <a:lvl5pPr marL="2057400" indent="-228600" defTabSz="901700">
              <a:spcBef>
                <a:spcPct val="30000"/>
              </a:spcBef>
              <a:defRPr sz="1200">
                <a:solidFill>
                  <a:schemeClr val="tx1"/>
                </a:solidFill>
                <a:latin typeface="Gill Sans MT" panose="020B0502020104020203" pitchFamily="34" charset="0"/>
                <a:cs typeface="Arial" panose="020B0604020202020204" pitchFamily="34" charset="0"/>
              </a:defRPr>
            </a:lvl5pPr>
            <a:lvl6pPr marL="25146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6pPr>
            <a:lvl7pPr marL="29718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7pPr>
            <a:lvl8pPr marL="34290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8pPr>
            <a:lvl9pPr marL="3886200" indent="-228600" defTabSz="901700" eaLnBrk="0" fontAlgn="base" hangingPunct="0">
              <a:spcBef>
                <a:spcPct val="30000"/>
              </a:spcBef>
              <a:spcAft>
                <a:spcPct val="0"/>
              </a:spcAft>
              <a:defRPr sz="1200">
                <a:solidFill>
                  <a:schemeClr val="tx1"/>
                </a:solidFill>
                <a:latin typeface="Gill Sans MT" panose="020B0502020104020203" pitchFamily="34" charset="0"/>
                <a:cs typeface="Arial" panose="020B0604020202020204" pitchFamily="34" charset="0"/>
              </a:defRPr>
            </a:lvl9pPr>
          </a:lstStyle>
          <a:p>
            <a:pPr>
              <a:spcBef>
                <a:spcPct val="0"/>
              </a:spcBef>
            </a:pPr>
            <a:fld id="{8023384F-DA4B-4311-8D79-44F4DEE47A70}" type="slidenum">
              <a:rPr lang="en-US" altLang="en-US" smtClean="0"/>
              <a:pPr>
                <a:spcBef>
                  <a:spcPct val="0"/>
                </a:spcBef>
              </a:pPr>
              <a:t>31</a:t>
            </a:fld>
            <a:endParaRPr lang="en-US" altLang="en-US"/>
          </a:p>
        </p:txBody>
      </p:sp>
    </p:spTree>
    <p:extLst>
      <p:ext uri="{BB962C8B-B14F-4D97-AF65-F5344CB8AC3E}">
        <p14:creationId xmlns:p14="http://schemas.microsoft.com/office/powerpoint/2010/main" val="1896399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15413" y="1844825"/>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670176"/>
            <a:ext cx="8534400" cy="127099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atement 1">
    <p:spTree>
      <p:nvGrpSpPr>
        <p:cNvPr id="1" name=""/>
        <p:cNvGrpSpPr/>
        <p:nvPr/>
      </p:nvGrpSpPr>
      <p:grpSpPr>
        <a:xfrm>
          <a:off x="0" y="0"/>
          <a:ext cx="0" cy="0"/>
          <a:chOff x="0" y="0"/>
          <a:chExt cx="0" cy="0"/>
        </a:xfrm>
      </p:grpSpPr>
      <p:sp>
        <p:nvSpPr>
          <p:cNvPr id="2" name="Rectangle 7">
            <a:extLst>
              <a:ext uri="{FF2B5EF4-FFF2-40B4-BE49-F238E27FC236}">
                <a16:creationId xmlns="" xmlns:a16="http://schemas.microsoft.com/office/drawing/2014/main" id="{F5AA1D2C-2BE2-47D9-B577-5CD3E3D9F87B}"/>
              </a:ext>
            </a:extLst>
          </p:cNvPr>
          <p:cNvSpPr/>
          <p:nvPr/>
        </p:nvSpPr>
        <p:spPr>
          <a:xfrm>
            <a:off x="0" y="1171577"/>
            <a:ext cx="12192000" cy="5686425"/>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sp>
        <p:nvSpPr>
          <p:cNvPr id="3" name="Rectangle 4">
            <a:extLst>
              <a:ext uri="{FF2B5EF4-FFF2-40B4-BE49-F238E27FC236}">
                <a16:creationId xmlns="" xmlns:a16="http://schemas.microsoft.com/office/drawing/2014/main" id="{670E484D-C5FD-4D4F-B5A8-079D6FA46A9A}"/>
              </a:ext>
            </a:extLst>
          </p:cNvPr>
          <p:cNvSpPr/>
          <p:nvPr/>
        </p:nvSpPr>
        <p:spPr>
          <a:xfrm>
            <a:off x="197339" y="147638"/>
            <a:ext cx="11775831" cy="671036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662"/>
          </a:p>
        </p:txBody>
      </p:sp>
      <p:pic>
        <p:nvPicPr>
          <p:cNvPr id="4" name="Picture 8" descr="Save_the_Children_logo.png">
            <a:extLst>
              <a:ext uri="{FF2B5EF4-FFF2-40B4-BE49-F238E27FC236}">
                <a16:creationId xmlns="" xmlns:a16="http://schemas.microsoft.com/office/drawing/2014/main" id="{0A084A7E-E48D-4A4C-8C6D-52274E18719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4201" y="6426202"/>
            <a:ext cx="2481384"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12">
            <a:extLst>
              <a:ext uri="{FF2B5EF4-FFF2-40B4-BE49-F238E27FC236}">
                <a16:creationId xmlns="" xmlns:a16="http://schemas.microsoft.com/office/drawing/2014/main" id="{21DA4D82-1089-495C-B0E4-2EBC6A1C8A98}"/>
              </a:ext>
            </a:extLst>
          </p:cNvPr>
          <p:cNvCxnSpPr/>
          <p:nvPr/>
        </p:nvCxnSpPr>
        <p:spPr>
          <a:xfrm flipH="1">
            <a:off x="3288324" y="6432552"/>
            <a:ext cx="9768"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13">
            <a:extLst>
              <a:ext uri="{FF2B5EF4-FFF2-40B4-BE49-F238E27FC236}">
                <a16:creationId xmlns="" xmlns:a16="http://schemas.microsoft.com/office/drawing/2014/main" id="{98351345-7019-46DF-BD8B-A158856EBF18}"/>
              </a:ext>
            </a:extLst>
          </p:cNvPr>
          <p:cNvCxnSpPr/>
          <p:nvPr/>
        </p:nvCxnSpPr>
        <p:spPr>
          <a:xfrm flipH="1">
            <a:off x="8520724" y="6432552"/>
            <a:ext cx="7816"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Date Placeholder 1">
            <a:extLst>
              <a:ext uri="{FF2B5EF4-FFF2-40B4-BE49-F238E27FC236}">
                <a16:creationId xmlns="" xmlns:a16="http://schemas.microsoft.com/office/drawing/2014/main" id="{62E2CDE2-A7BD-42E8-9F9D-6D451DB7EA21}"/>
              </a:ext>
            </a:extLst>
          </p:cNvPr>
          <p:cNvSpPr>
            <a:spLocks noGrp="1"/>
          </p:cNvSpPr>
          <p:nvPr>
            <p:ph type="dt" sz="half" idx="10"/>
          </p:nvPr>
        </p:nvSpPr>
        <p:spPr/>
        <p:txBody>
          <a:bodyPr/>
          <a:lstStyle>
            <a:lvl1pPr>
              <a:defRPr/>
            </a:lvl1pPr>
          </a:lstStyle>
          <a:p>
            <a:pPr>
              <a:defRPr/>
            </a:pPr>
            <a:r>
              <a:rPr lang="en-US"/>
              <a:t>26 April 2016</a:t>
            </a:r>
          </a:p>
        </p:txBody>
      </p:sp>
      <p:sp>
        <p:nvSpPr>
          <p:cNvPr id="8" name="Footer Placeholder 2">
            <a:extLst>
              <a:ext uri="{FF2B5EF4-FFF2-40B4-BE49-F238E27FC236}">
                <a16:creationId xmlns="" xmlns:a16="http://schemas.microsoft.com/office/drawing/2014/main" id="{946D8387-CAEC-4629-A1AE-0A86FDD05B88}"/>
              </a:ext>
            </a:extLst>
          </p:cNvPr>
          <p:cNvSpPr>
            <a:spLocks noGrp="1"/>
          </p:cNvSpPr>
          <p:nvPr>
            <p:ph type="ftr" sz="quarter" idx="11"/>
          </p:nvPr>
        </p:nvSpPr>
        <p:spPr/>
        <p:txBody>
          <a:bodyPr/>
          <a:lstStyle>
            <a:lvl1pPr>
              <a:defRPr/>
            </a:lvl1pPr>
          </a:lstStyle>
          <a:p>
            <a:pPr>
              <a:defRPr/>
            </a:pPr>
            <a:r>
              <a:rPr lang="en-US"/>
              <a:t>Amend presentation name in Footer and Apply to All</a:t>
            </a:r>
          </a:p>
        </p:txBody>
      </p:sp>
      <p:sp>
        <p:nvSpPr>
          <p:cNvPr id="9" name="Slide Number Placeholder 3">
            <a:extLst>
              <a:ext uri="{FF2B5EF4-FFF2-40B4-BE49-F238E27FC236}">
                <a16:creationId xmlns="" xmlns:a16="http://schemas.microsoft.com/office/drawing/2014/main" id="{3573A57B-91A8-4095-A6C3-A69361662CF1}"/>
              </a:ext>
            </a:extLst>
          </p:cNvPr>
          <p:cNvSpPr>
            <a:spLocks noGrp="1"/>
          </p:cNvSpPr>
          <p:nvPr>
            <p:ph type="sldNum" sz="quarter" idx="12"/>
          </p:nvPr>
        </p:nvSpPr>
        <p:spPr/>
        <p:txBody>
          <a:bodyPr/>
          <a:lstStyle>
            <a:lvl1pPr>
              <a:defRPr/>
            </a:lvl1pPr>
          </a:lstStyle>
          <a:p>
            <a:pPr>
              <a:defRPr/>
            </a:pPr>
            <a:fld id="{2E0DC0B1-6A27-42B7-B774-6BDE4DF9BE8A}" type="slidenum">
              <a:rPr lang="en-US" altLang="en-US"/>
              <a:pPr>
                <a:defRPr/>
              </a:pPr>
              <a:t>‹#›</a:t>
            </a:fld>
            <a:endParaRPr lang="en-US" altLang="en-US"/>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 xmlns:a16="http://schemas.microsoft.com/office/drawing/2014/main"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Edit Master text styles</a:t>
            </a:r>
          </a:p>
        </p:txBody>
      </p:sp>
      <p:sp>
        <p:nvSpPr>
          <p:cNvPr id="5" name="Date Placeholder 3">
            <a:extLst>
              <a:ext uri="{FF2B5EF4-FFF2-40B4-BE49-F238E27FC236}">
                <a16:creationId xmlns="" xmlns:a16="http://schemas.microsoft.com/office/drawing/2014/main" id="{7E04F852-DF9B-43D1-91CD-E852B57399AB}"/>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9B70037C-7007-40A8-B457-00AE07BA7294}"/>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EC0F7706-1849-4DB2-9E41-F4D660F20462}"/>
              </a:ext>
            </a:extLst>
          </p:cNvPr>
          <p:cNvSpPr>
            <a:spLocks noGrp="1"/>
          </p:cNvSpPr>
          <p:nvPr>
            <p:ph type="sldNum" sz="quarter" idx="16"/>
          </p:nvPr>
        </p:nvSpPr>
        <p:spPr/>
        <p:txBody>
          <a:bodyPr/>
          <a:lstStyle>
            <a:lvl1pPr>
              <a:defRPr/>
            </a:lvl1pPr>
          </a:lstStyle>
          <a:p>
            <a:pPr>
              <a:defRPr/>
            </a:pPr>
            <a:fld id="{A56B2E2D-B1B6-44C2-B175-0150696DCEA9}" type="slidenum">
              <a:rPr lang="en-US"/>
              <a:pPr>
                <a:defRPr/>
              </a:pPr>
              <a:t>‹#›</a:t>
            </a:fld>
            <a:endParaRPr lang="en-US"/>
          </a:p>
        </p:txBody>
      </p: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7"/>
          <p:cNvSpPr>
            <a:spLocks noGrp="1"/>
          </p:cNvSpPr>
          <p:nvPr>
            <p:ph type="body" sz="quarter" idx="13"/>
          </p:nvPr>
        </p:nvSpPr>
        <p:spPr>
          <a:xfrm>
            <a:off x="567049" y="705603"/>
            <a:ext cx="11042868" cy="363537"/>
          </a:xfrm>
        </p:spPr>
        <p:txBody>
          <a:bodyPr>
            <a:noAutofit/>
          </a:bodyPr>
          <a:lstStyle>
            <a:lvl1pPr>
              <a:defRPr sz="2308" b="0">
                <a:solidFill>
                  <a:srgbClr val="222221"/>
                </a:solidFill>
              </a:defRPr>
            </a:lvl1pPr>
            <a:lvl2pPr>
              <a:defRPr sz="2308"/>
            </a:lvl2pPr>
            <a:lvl3pPr marL="0" indent="0">
              <a:buNone/>
              <a:defRPr sz="2308"/>
            </a:lvl3pPr>
            <a:lvl4pPr marL="0" indent="0">
              <a:buNone/>
              <a:defRPr sz="2308"/>
            </a:lvl4pPr>
            <a:lvl5pPr marL="0" indent="0">
              <a:buNone/>
              <a:defRPr sz="2308"/>
            </a:lvl5pPr>
            <a:lvl6pPr marL="1466" indent="0">
              <a:buNone/>
              <a:defRPr sz="2308" b="0" i="0">
                <a:latin typeface="Gill Sans Infant MT"/>
                <a:cs typeface="Gill Sans Infant MT"/>
              </a:defRPr>
            </a:lvl6pPr>
          </a:lstStyle>
          <a:p>
            <a:pPr lvl="0"/>
            <a:r>
              <a:rPr lang="en-US"/>
              <a:t>Click to edit Master text styles</a:t>
            </a:r>
          </a:p>
        </p:txBody>
      </p:sp>
      <p:sp>
        <p:nvSpPr>
          <p:cNvPr id="5" name="Date Placeholder 3">
            <a:extLst>
              <a:ext uri="{FF2B5EF4-FFF2-40B4-BE49-F238E27FC236}">
                <a16:creationId xmlns="" xmlns:a16="http://schemas.microsoft.com/office/drawing/2014/main" id="{95089512-6C89-4F71-BA51-CEC40E900EE6}"/>
              </a:ext>
            </a:extLst>
          </p:cNvPr>
          <p:cNvSpPr>
            <a:spLocks noGrp="1"/>
          </p:cNvSpPr>
          <p:nvPr>
            <p:ph type="dt" sz="half" idx="14"/>
          </p:nvPr>
        </p:nvSpPr>
        <p:spPr/>
        <p:txBody>
          <a:bodyPr/>
          <a:lstStyle>
            <a:lvl1pPr>
              <a:defRPr/>
            </a:lvl1pPr>
          </a:lstStyle>
          <a:p>
            <a:pPr>
              <a:defRPr/>
            </a:pPr>
            <a:r>
              <a:rPr lang="en-US"/>
              <a:t>26 April 2016</a:t>
            </a:r>
          </a:p>
        </p:txBody>
      </p:sp>
      <p:sp>
        <p:nvSpPr>
          <p:cNvPr id="6" name="Footer Placeholder 4">
            <a:extLst>
              <a:ext uri="{FF2B5EF4-FFF2-40B4-BE49-F238E27FC236}">
                <a16:creationId xmlns="" xmlns:a16="http://schemas.microsoft.com/office/drawing/2014/main" id="{E2A28661-FE84-4DBA-9C03-76C876C69C28}"/>
              </a:ext>
            </a:extLst>
          </p:cNvPr>
          <p:cNvSpPr>
            <a:spLocks noGrp="1"/>
          </p:cNvSpPr>
          <p:nvPr>
            <p:ph type="ftr" sz="quarter" idx="15"/>
          </p:nvPr>
        </p:nvSpPr>
        <p:spPr/>
        <p:txBody>
          <a:bodyPr/>
          <a:lstStyle>
            <a:lvl1pPr>
              <a:defRPr/>
            </a:lvl1pPr>
          </a:lstStyle>
          <a:p>
            <a:pPr>
              <a:defRPr/>
            </a:pPr>
            <a:r>
              <a:rPr lang="en-US"/>
              <a:t>Amend presentation name in Footer and Apply to All</a:t>
            </a:r>
          </a:p>
        </p:txBody>
      </p:sp>
      <p:sp>
        <p:nvSpPr>
          <p:cNvPr id="7" name="Slide Number Placeholder 5">
            <a:extLst>
              <a:ext uri="{FF2B5EF4-FFF2-40B4-BE49-F238E27FC236}">
                <a16:creationId xmlns="" xmlns:a16="http://schemas.microsoft.com/office/drawing/2014/main" id="{C2F69A8A-32D5-43E8-829E-2F5B88798BC1}"/>
              </a:ext>
            </a:extLst>
          </p:cNvPr>
          <p:cNvSpPr>
            <a:spLocks noGrp="1"/>
          </p:cNvSpPr>
          <p:nvPr>
            <p:ph type="sldNum" sz="quarter" idx="16"/>
          </p:nvPr>
        </p:nvSpPr>
        <p:spPr/>
        <p:txBody>
          <a:bodyPr/>
          <a:lstStyle>
            <a:lvl1pPr>
              <a:defRPr/>
            </a:lvl1pPr>
          </a:lstStyle>
          <a:p>
            <a:pPr>
              <a:defRPr/>
            </a:pPr>
            <a:fld id="{3A2242BF-03C1-4EBF-B9BA-C61A92E39DA5}" type="slidenum">
              <a:rPr lang="en-US" altLang="en-US"/>
              <a:pPr>
                <a:defRPr/>
              </a:pPr>
              <a:t>‹#›</a:t>
            </a:fld>
            <a:endParaRPr lang="en-US" altLang="en-US"/>
          </a:p>
        </p:txBody>
      </p:sp>
    </p:spTree>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5" name="Text Placeholder 9">
            <a:extLst>
              <a:ext uri="{FF2B5EF4-FFF2-40B4-BE49-F238E27FC236}">
                <a16:creationId xmlns="" xmlns:a16="http://schemas.microsoft.com/office/drawing/2014/main" id="{4D6C7F3A-AD0B-4139-9B9F-662D666DAD0A}"/>
              </a:ext>
            </a:extLst>
          </p:cNvPr>
          <p:cNvSpPr txBox="1">
            <a:spLocks/>
          </p:cNvSpPr>
          <p:nvPr userDrawn="1"/>
        </p:nvSpPr>
        <p:spPr>
          <a:xfrm>
            <a:off x="9648092" y="1588"/>
            <a:ext cx="3073400" cy="914400"/>
          </a:xfrm>
          <a:prstGeom prst="rect">
            <a:avLst/>
          </a:prstGeom>
        </p:spPr>
        <p:txBody>
          <a:bodyPr/>
          <a:lstStyle>
            <a:lvl1pPr marL="342900" indent="-342900" algn="l" rtl="0" eaLnBrk="0" fontAlgn="base" hangingPunct="0">
              <a:spcBef>
                <a:spcPct val="20000"/>
              </a:spcBef>
              <a:spcAft>
                <a:spcPct val="0"/>
              </a:spcAft>
              <a:buFont typeface="Arial" charset="0"/>
              <a:buNone/>
              <a:defRPr sz="2000" kern="1200">
                <a:solidFill>
                  <a:schemeClr val="accent2">
                    <a:lumMod val="20000"/>
                    <a:lumOff val="80000"/>
                  </a:schemeClr>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sz="1477" dirty="0"/>
              <a:t>January 2018 edition</a:t>
            </a:r>
          </a:p>
        </p:txBody>
      </p:sp>
      <p:sp>
        <p:nvSpPr>
          <p:cNvPr id="2" name="Title 1"/>
          <p:cNvSpPr>
            <a:spLocks noGrp="1"/>
          </p:cNvSpPr>
          <p:nvPr>
            <p:ph type="title"/>
          </p:nvPr>
        </p:nvSpPr>
        <p:spPr>
          <a:xfrm>
            <a:off x="719403" y="260648"/>
            <a:ext cx="8928992" cy="1080120"/>
          </a:xfrm>
          <a:prstGeom prst="rect">
            <a:avLst/>
          </a:prstGeom>
        </p:spPr>
        <p:txBody>
          <a:bodyPr/>
          <a:lstStyle>
            <a:lvl1pPr>
              <a:defRPr i="0" baseline="0">
                <a:solidFill>
                  <a:schemeClr val="bg1"/>
                </a:solidFill>
                <a:latin typeface="Gill Sans MT" pitchFamily="34" charset="0"/>
              </a:defRPr>
            </a:lvl1pPr>
          </a:lstStyle>
          <a:p>
            <a:r>
              <a:rPr lang="en-GB" noProof="0" dirty="0"/>
              <a:t>Click to edit Master title style</a:t>
            </a:r>
          </a:p>
        </p:txBody>
      </p:sp>
      <p:sp>
        <p:nvSpPr>
          <p:cNvPr id="4" name="Text Placeholder 3"/>
          <p:cNvSpPr>
            <a:spLocks noGrp="1"/>
          </p:cNvSpPr>
          <p:nvPr>
            <p:ph type="body" sz="quarter" idx="10"/>
          </p:nvPr>
        </p:nvSpPr>
        <p:spPr>
          <a:xfrm>
            <a:off x="719403" y="2204867"/>
            <a:ext cx="10176933" cy="3455987"/>
          </a:xfrm>
          <a:prstGeom prst="rect">
            <a:avLst/>
          </a:prstGeom>
        </p:spPr>
        <p:txBody>
          <a:bodyPr/>
          <a:lstStyle>
            <a:lvl1pPr>
              <a:defRPr sz="2585">
                <a:solidFill>
                  <a:schemeClr val="tx2"/>
                </a:solidFill>
              </a:defRPr>
            </a:lvl1pPr>
            <a:lvl2pPr>
              <a:buFont typeface="Courier New" pitchFamily="49" charset="0"/>
              <a:buChar char="o"/>
              <a:defRPr sz="2215">
                <a:solidFill>
                  <a:schemeClr val="tx2"/>
                </a:solidFill>
              </a:defRPr>
            </a:lvl2pPr>
            <a:lvl3pPr>
              <a:defRPr sz="1846">
                <a:solidFill>
                  <a:schemeClr val="tx2"/>
                </a:solidFill>
              </a:defRPr>
            </a:lvl3pPr>
            <a:lvl4pPr>
              <a:defRPr sz="1662">
                <a:solidFill>
                  <a:schemeClr val="tx2"/>
                </a:solidFill>
              </a:defRPr>
            </a:lvl4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Tree>
    <p:extLst>
      <p:ext uri="{BB962C8B-B14F-4D97-AF65-F5344CB8AC3E}">
        <p14:creationId xmlns:p14="http://schemas.microsoft.com/office/powerpoint/2010/main" val="64457724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1327C452-0D12-48F3-BB65-BBA3E6350F2C}" type="slidenum">
              <a:rPr lang="en-GB" smtClean="0"/>
              <a:t>‹#›</a:t>
            </a:fld>
            <a:endParaRPr lang="en-GB"/>
          </a:p>
        </p:txBody>
      </p:sp>
    </p:spTree>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theme" Target="../theme/theme1.xml"/><Relationship Id="rId38"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4"/>
          </p:nvPr>
        </p:nvSpPr>
        <p:spPr>
          <a:xfrm>
            <a:off x="8737600" y="6324413"/>
            <a:ext cx="2844800" cy="365125"/>
          </a:xfrm>
          <a:prstGeom prst="rect">
            <a:avLst/>
          </a:prstGeom>
        </p:spPr>
        <p:txBody>
          <a:bodyPr vert="horz" lIns="91440" tIns="45720" rIns="91440" bIns="45720" rtlCol="0" anchor="ctr"/>
          <a:lstStyle>
            <a:lvl1pPr algn="r">
              <a:defRPr sz="1200">
                <a:solidFill>
                  <a:srgbClr val="7F1416"/>
                </a:solidFill>
              </a:defRPr>
            </a:lvl1pPr>
          </a:lstStyle>
          <a:p>
            <a:fld id="{1327C452-0D12-48F3-BB65-BBA3E6350F2C}" type="slidenum">
              <a:rPr lang="en-GB" smtClean="0"/>
              <a:pPr/>
              <a:t>‹#›</a:t>
            </a:fld>
            <a:endParaRPr lang="en-GB" dirty="0"/>
          </a:p>
        </p:txBody>
      </p:sp>
      <p:sp>
        <p:nvSpPr>
          <p:cNvPr id="7"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grpSp>
        <p:nvGrpSpPr>
          <p:cNvPr id="31" name="Group 30"/>
          <p:cNvGrpSpPr/>
          <p:nvPr/>
        </p:nvGrpSpPr>
        <p:grpSpPr>
          <a:xfrm>
            <a:off x="623392" y="6309320"/>
            <a:ext cx="2544960" cy="400110"/>
            <a:chOff x="3671392" y="6341258"/>
            <a:chExt cx="1908720" cy="400110"/>
          </a:xfrm>
        </p:grpSpPr>
        <p:pic>
          <p:nvPicPr>
            <p:cNvPr id="2049" name="Picture 3" descr="Logo-small"/>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3671392" y="6381328"/>
              <a:ext cx="360040" cy="31548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p:cNvSpPr>
              <a:spLocks noChangeArrowheads="1"/>
            </p:cNvSpPr>
            <p:nvPr/>
          </p:nvSpPr>
          <p:spPr bwMode="auto">
            <a:xfrm>
              <a:off x="3995936" y="6341258"/>
              <a:ext cx="158417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800" b="1"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Global Shelter Cluster</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7F1416"/>
                  </a:solidFill>
                  <a:effectLst/>
                  <a:latin typeface="Verdana" pitchFamily="34" charset="0"/>
                  <a:ea typeface="Times New Roman" pitchFamily="18" charset="0"/>
                  <a:cs typeface="Times New Roman" pitchFamily="18" charset="0"/>
                </a:rPr>
                <a:t>ShelterCluster.org</a:t>
              </a:r>
              <a:endParaRPr kumimoji="0" lang="en-GB"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600" b="0" i="0" u="none" strike="noStrike" cap="none" normalizeH="0" baseline="0" dirty="0">
                  <a:ln>
                    <a:noFill/>
                  </a:ln>
                  <a:solidFill>
                    <a:srgbClr val="595959"/>
                  </a:solidFill>
                  <a:effectLst/>
                  <a:latin typeface="Verdana" pitchFamily="34" charset="0"/>
                  <a:ea typeface="Times New Roman" pitchFamily="18" charset="0"/>
                  <a:cs typeface="Times New Roman" pitchFamily="18" charset="0"/>
                </a:rPr>
                <a:t>Coordinating Humanitarian Shelter</a:t>
              </a:r>
              <a:endParaRPr kumimoji="0" lang="en-GB" sz="1800" b="0" i="0" u="none" strike="noStrike" cap="none" normalizeH="0" baseline="0" dirty="0">
                <a:ln>
                  <a:noFill/>
                </a:ln>
                <a:solidFill>
                  <a:schemeClr val="tx1"/>
                </a:solidFill>
                <a:effectLst/>
                <a:latin typeface="Arial" pitchFamily="34" charset="0"/>
                <a:cs typeface="Arial" pitchFamily="34" charset="0"/>
              </a:endParaRPr>
            </a:p>
          </p:txBody>
        </p:sp>
      </p:grpSp>
      <p:sp>
        <p:nvSpPr>
          <p:cNvPr id="11" name="Rectangle 10"/>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Rectangle 2"/>
          <p:cNvSpPr>
            <a:spLocks noChangeArrowheads="1"/>
          </p:cNvSpPr>
          <p:nvPr/>
        </p:nvSpPr>
        <p:spPr bwMode="auto">
          <a:xfrm>
            <a:off x="1"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sz="1800"/>
          </a:p>
        </p:txBody>
      </p:sp>
      <p:sp>
        <p:nvSpPr>
          <p:cNvPr id="16" name="Rectangle 15"/>
          <p:cNvSpPr/>
          <p:nvPr/>
        </p:nvSpPr>
        <p:spPr>
          <a:xfrm>
            <a:off x="0" y="0"/>
            <a:ext cx="12192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0" name="Rectangle 19"/>
          <p:cNvSpPr/>
          <p:nvPr/>
        </p:nvSpPr>
        <p:spPr>
          <a:xfrm>
            <a:off x="0"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7" name="Rectangle 26"/>
          <p:cNvSpPr/>
          <p:nvPr/>
        </p:nvSpPr>
        <p:spPr>
          <a:xfrm>
            <a:off x="2448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8" name="Rectangle 27"/>
          <p:cNvSpPr/>
          <p:nvPr/>
        </p:nvSpPr>
        <p:spPr>
          <a:xfrm>
            <a:off x="4896000" y="6741368"/>
            <a:ext cx="2448000" cy="116632"/>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29" name="Rectangle 28"/>
          <p:cNvSpPr/>
          <p:nvPr/>
        </p:nvSpPr>
        <p:spPr>
          <a:xfrm>
            <a:off x="7344000" y="6741368"/>
            <a:ext cx="2448000" cy="116632"/>
          </a:xfrm>
          <a:prstGeom prst="rect">
            <a:avLst/>
          </a:prstGeom>
          <a:solidFill>
            <a:srgbClr val="459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
        <p:nvSpPr>
          <p:cNvPr id="30" name="Rectangle 29"/>
          <p:cNvSpPr/>
          <p:nvPr/>
        </p:nvSpPr>
        <p:spPr>
          <a:xfrm>
            <a:off x="9768341" y="6741368"/>
            <a:ext cx="2448000" cy="116632"/>
          </a:xfrm>
          <a:prstGeom prst="rect">
            <a:avLst/>
          </a:prstGeom>
          <a:solidFill>
            <a:srgbClr val="0431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solidFill>
                <a:schemeClr val="tx1"/>
              </a:solidFill>
            </a:endParaRPr>
          </a:p>
        </p:txBody>
      </p:sp>
    </p:spTree>
    <p:extLst>
      <p:ext uri="{BB962C8B-B14F-4D97-AF65-F5344CB8AC3E}">
        <p14:creationId xmlns:p14="http://schemas.microsoft.com/office/powerpoint/2010/main" val="6801692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 id="2147483732" r:id="rId36"/>
  </p:sldLayoutIdLst>
  <p:hf hdr="0" ftr="0"/>
  <p:txStyles>
    <p:titleStyle>
      <a:lvl1pPr algn="ctr" defTabSz="914400" rtl="0" eaLnBrk="1" latinLnBrk="0" hangingPunct="1">
        <a:spcBef>
          <a:spcPct val="0"/>
        </a:spcBef>
        <a:buNone/>
        <a:defRPr sz="3600" b="1" kern="1200">
          <a:solidFill>
            <a:srgbClr val="04314C"/>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Clr>
          <a:srgbClr val="7F1416"/>
        </a:buClr>
        <a:buFont typeface="Wingdings" pitchFamily="2"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F1416"/>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F1416"/>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F1416"/>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Welcome to Day 3!</a:t>
            </a:r>
            <a:r>
              <a:rPr lang="en-US" i="1" dirty="0">
                <a:solidFill>
                  <a:srgbClr val="000000"/>
                </a:solidFill>
                <a:latin typeface="Calibri" charset="0"/>
              </a:rPr>
              <a:t/>
            </a:r>
            <a:br>
              <a:rPr lang="en-US" i="1" dirty="0">
                <a:solidFill>
                  <a:srgbClr val="000000"/>
                </a:solidFill>
                <a:latin typeface="Calibri" charset="0"/>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508083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a:extLst>
              <a:ext uri="{FF2B5EF4-FFF2-40B4-BE49-F238E27FC236}">
                <a16:creationId xmlns="" xmlns:a16="http://schemas.microsoft.com/office/drawing/2014/main" id="{6E0F663B-5FF0-4D65-BA79-CC890844A120}"/>
              </a:ext>
            </a:extLst>
          </p:cNvPr>
          <p:cNvSpPr>
            <a:spLocks noGrp="1"/>
          </p:cNvSpPr>
          <p:nvPr>
            <p:ph type="title"/>
          </p:nvPr>
        </p:nvSpPr>
        <p:spPr>
          <a:xfrm>
            <a:off x="1659614" y="350585"/>
            <a:ext cx="8824546" cy="511060"/>
          </a:xfrm>
        </p:spPr>
        <p:txBody>
          <a:bodyPr>
            <a:normAutofit fontScale="90000"/>
          </a:bodyPr>
          <a:lstStyle/>
          <a:p>
            <a:r>
              <a:rPr lang="en-US" sz="2800" dirty="0">
                <a:solidFill>
                  <a:schemeClr val="tx1"/>
                </a:solidFill>
              </a:rPr>
              <a:t>Topic 1 Review: </a:t>
            </a:r>
            <a:r>
              <a:rPr lang="en-GB" altLang="en-US" sz="2800" dirty="0" smtClean="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CVA </a:t>
            </a:r>
            <a:r>
              <a:rPr lang="en-GB" altLang="en-US" sz="2800" dirty="0">
                <a:solidFill>
                  <a:schemeClr val="tx1"/>
                </a:solidFill>
                <a:latin typeface="Gill Sans Infant Std" panose="020B0502020104020203" pitchFamily="34" charset="0"/>
                <a:ea typeface="Gill Sans Infant Std" panose="020B0502020104020203" pitchFamily="34" charset="0"/>
                <a:cs typeface="Gill Sans Infant Std" panose="020B0502020104020203" pitchFamily="34" charset="0"/>
              </a:rPr>
              <a:t>monitoring in project logic</a:t>
            </a:r>
          </a:p>
        </p:txBody>
      </p:sp>
      <p:sp>
        <p:nvSpPr>
          <p:cNvPr id="2" name="Rectangle 1">
            <a:extLst>
              <a:ext uri="{FF2B5EF4-FFF2-40B4-BE49-F238E27FC236}">
                <a16:creationId xmlns="" xmlns:a16="http://schemas.microsoft.com/office/drawing/2014/main" id="{C681EA83-B3C3-44D4-A141-3034EEF44336}"/>
              </a:ext>
            </a:extLst>
          </p:cNvPr>
          <p:cNvSpPr/>
          <p:nvPr/>
        </p:nvSpPr>
        <p:spPr>
          <a:xfrm>
            <a:off x="1685104" y="4653137"/>
            <a:ext cx="1656184" cy="1173881"/>
          </a:xfrm>
          <a:prstGeom prst="rect">
            <a:avLst/>
          </a:prstGeom>
          <a:solidFill>
            <a:srgbClr val="4D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Gill Sans Infant Std" panose="020B0502020104020203" pitchFamily="34" charset="0"/>
              </a:rPr>
              <a:t>PROCESS AND ACTIVITIES</a:t>
            </a:r>
          </a:p>
        </p:txBody>
      </p:sp>
      <p:sp>
        <p:nvSpPr>
          <p:cNvPr id="5" name="Rectangle 4">
            <a:extLst>
              <a:ext uri="{FF2B5EF4-FFF2-40B4-BE49-F238E27FC236}">
                <a16:creationId xmlns="" xmlns:a16="http://schemas.microsoft.com/office/drawing/2014/main" id="{704D0C3B-B716-4325-9DDA-AB22B35DF6A3}"/>
              </a:ext>
            </a:extLst>
          </p:cNvPr>
          <p:cNvSpPr/>
          <p:nvPr/>
        </p:nvSpPr>
        <p:spPr>
          <a:xfrm>
            <a:off x="1685104" y="3861048"/>
            <a:ext cx="1656184" cy="5011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atin typeface="Gill Sans Infant Std" panose="020B0502020104020203" pitchFamily="34" charset="0"/>
              </a:rPr>
              <a:t>OUTPUTS</a:t>
            </a:r>
          </a:p>
        </p:txBody>
      </p:sp>
      <p:sp>
        <p:nvSpPr>
          <p:cNvPr id="6" name="Rectangle 5">
            <a:extLst>
              <a:ext uri="{FF2B5EF4-FFF2-40B4-BE49-F238E27FC236}">
                <a16:creationId xmlns="" xmlns:a16="http://schemas.microsoft.com/office/drawing/2014/main" id="{29BBC63A-FB6A-404A-9655-61DE9A907EBB}"/>
              </a:ext>
            </a:extLst>
          </p:cNvPr>
          <p:cNvSpPr/>
          <p:nvPr/>
        </p:nvSpPr>
        <p:spPr>
          <a:xfrm>
            <a:off x="3705659" y="3861048"/>
            <a:ext cx="2083903" cy="5011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latin typeface="Gill Sans Infant Std" panose="020B0502020104020203" pitchFamily="34" charset="0"/>
              </a:rPr>
              <a:t>Beneficiaries in possession of cash or voucher</a:t>
            </a:r>
          </a:p>
        </p:txBody>
      </p:sp>
      <p:sp>
        <p:nvSpPr>
          <p:cNvPr id="7" name="Rectangle 6">
            <a:extLst>
              <a:ext uri="{FF2B5EF4-FFF2-40B4-BE49-F238E27FC236}">
                <a16:creationId xmlns="" xmlns:a16="http://schemas.microsoft.com/office/drawing/2014/main" id="{7C1A1A96-7FFB-4BF7-8BA6-A7E0B09F1C5C}"/>
              </a:ext>
            </a:extLst>
          </p:cNvPr>
          <p:cNvSpPr/>
          <p:nvPr/>
        </p:nvSpPr>
        <p:spPr>
          <a:xfrm>
            <a:off x="3724066" y="5325855"/>
            <a:ext cx="2083903" cy="501162"/>
          </a:xfrm>
          <a:prstGeom prst="rect">
            <a:avLst/>
          </a:prstGeom>
          <a:solidFill>
            <a:srgbClr val="4D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latin typeface="Gill Sans Infant Std" panose="020B0502020104020203" pitchFamily="34" charset="0"/>
              </a:rPr>
              <a:t>Registration and verification</a:t>
            </a:r>
          </a:p>
        </p:txBody>
      </p:sp>
      <p:sp>
        <p:nvSpPr>
          <p:cNvPr id="8" name="Rectangle 7">
            <a:extLst>
              <a:ext uri="{FF2B5EF4-FFF2-40B4-BE49-F238E27FC236}">
                <a16:creationId xmlns="" xmlns:a16="http://schemas.microsoft.com/office/drawing/2014/main" id="{D3106EF7-C1A4-4F19-8725-7704B50CB30A}"/>
              </a:ext>
            </a:extLst>
          </p:cNvPr>
          <p:cNvSpPr/>
          <p:nvPr/>
        </p:nvSpPr>
        <p:spPr>
          <a:xfrm>
            <a:off x="3721059" y="4624063"/>
            <a:ext cx="2083903" cy="501162"/>
          </a:xfrm>
          <a:prstGeom prst="rect">
            <a:avLst/>
          </a:prstGeom>
          <a:solidFill>
            <a:srgbClr val="4D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latin typeface="Gill Sans Infant Std" panose="020B0502020104020203" pitchFamily="34" charset="0"/>
              </a:rPr>
              <a:t>Transfer of cash or  distribution of vouchers</a:t>
            </a:r>
          </a:p>
        </p:txBody>
      </p:sp>
      <p:sp>
        <p:nvSpPr>
          <p:cNvPr id="9" name="Rectangle 8">
            <a:extLst>
              <a:ext uri="{FF2B5EF4-FFF2-40B4-BE49-F238E27FC236}">
                <a16:creationId xmlns="" xmlns:a16="http://schemas.microsoft.com/office/drawing/2014/main" id="{5EEF5412-47F6-4ED6-92B8-6DFB10F47703}"/>
              </a:ext>
            </a:extLst>
          </p:cNvPr>
          <p:cNvSpPr/>
          <p:nvPr/>
        </p:nvSpPr>
        <p:spPr>
          <a:xfrm>
            <a:off x="1685104" y="2708920"/>
            <a:ext cx="1656184" cy="8612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dirty="0">
                <a:solidFill>
                  <a:schemeClr val="tx1"/>
                </a:solidFill>
                <a:latin typeface="Gill Sans Infant Std" panose="020B0502020104020203" pitchFamily="34" charset="0"/>
              </a:rPr>
              <a:t>INTERMEDIATE OUTCOME</a:t>
            </a:r>
          </a:p>
        </p:txBody>
      </p:sp>
      <p:sp>
        <p:nvSpPr>
          <p:cNvPr id="10" name="Rectangle 9">
            <a:extLst>
              <a:ext uri="{FF2B5EF4-FFF2-40B4-BE49-F238E27FC236}">
                <a16:creationId xmlns="" xmlns:a16="http://schemas.microsoft.com/office/drawing/2014/main" id="{C024FB3C-0553-4CFA-9C09-187FB1FDD487}"/>
              </a:ext>
            </a:extLst>
          </p:cNvPr>
          <p:cNvSpPr/>
          <p:nvPr/>
        </p:nvSpPr>
        <p:spPr>
          <a:xfrm>
            <a:off x="3705658" y="2732601"/>
            <a:ext cx="2083903" cy="8612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Gill Sans Infant Std" panose="020B0502020104020203" pitchFamily="34" charset="0"/>
              </a:rPr>
              <a:t>Households use CVA: they spend/save/share cash/pay back debts or redeem voucher</a:t>
            </a:r>
          </a:p>
        </p:txBody>
      </p:sp>
      <p:sp>
        <p:nvSpPr>
          <p:cNvPr id="11" name="Rectangle 10">
            <a:extLst>
              <a:ext uri="{FF2B5EF4-FFF2-40B4-BE49-F238E27FC236}">
                <a16:creationId xmlns="" xmlns:a16="http://schemas.microsoft.com/office/drawing/2014/main" id="{F6CD7BFA-6FC1-46F5-BC6A-F9BDBC416FCE}"/>
              </a:ext>
            </a:extLst>
          </p:cNvPr>
          <p:cNvSpPr/>
          <p:nvPr/>
        </p:nvSpPr>
        <p:spPr>
          <a:xfrm>
            <a:off x="1703512" y="1268761"/>
            <a:ext cx="1656184" cy="1199277"/>
          </a:xfrm>
          <a:prstGeom prst="rect">
            <a:avLst/>
          </a:prstGeom>
          <a:solidFill>
            <a:srgbClr val="CC8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dirty="0">
                <a:solidFill>
                  <a:schemeClr val="bg1"/>
                </a:solidFill>
                <a:latin typeface="Gill Sans Infant Std" panose="020B0502020104020203" pitchFamily="34" charset="0"/>
              </a:rPr>
              <a:t>DESIRED OUTCOME</a:t>
            </a:r>
          </a:p>
        </p:txBody>
      </p:sp>
      <p:sp>
        <p:nvSpPr>
          <p:cNvPr id="12" name="Rectangle 11">
            <a:extLst>
              <a:ext uri="{FF2B5EF4-FFF2-40B4-BE49-F238E27FC236}">
                <a16:creationId xmlns="" xmlns:a16="http://schemas.microsoft.com/office/drawing/2014/main" id="{B470F592-6BDF-4A98-9092-87AF01699817}"/>
              </a:ext>
            </a:extLst>
          </p:cNvPr>
          <p:cNvSpPr/>
          <p:nvPr/>
        </p:nvSpPr>
        <p:spPr>
          <a:xfrm>
            <a:off x="3724066" y="1292442"/>
            <a:ext cx="2083903" cy="1199277"/>
          </a:xfrm>
          <a:prstGeom prst="rect">
            <a:avLst/>
          </a:prstGeom>
          <a:solidFill>
            <a:srgbClr val="CC8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Gill Sans Infant Std" panose="020B0502020104020203" pitchFamily="34" charset="0"/>
              </a:rPr>
              <a:t>Household’s ability to meet sector-specific need(s) or basic needs and reduce negative coping strategies</a:t>
            </a:r>
          </a:p>
        </p:txBody>
      </p:sp>
      <p:sp>
        <p:nvSpPr>
          <p:cNvPr id="13" name="Rectangle 12">
            <a:extLst>
              <a:ext uri="{FF2B5EF4-FFF2-40B4-BE49-F238E27FC236}">
                <a16:creationId xmlns="" xmlns:a16="http://schemas.microsoft.com/office/drawing/2014/main" id="{A6255403-E148-40F7-AA2B-141F25AE7334}"/>
              </a:ext>
            </a:extLst>
          </p:cNvPr>
          <p:cNvSpPr/>
          <p:nvPr/>
        </p:nvSpPr>
        <p:spPr>
          <a:xfrm>
            <a:off x="6056754" y="1267932"/>
            <a:ext cx="2083903" cy="2302191"/>
          </a:xfrm>
          <a:prstGeom prst="rect">
            <a:avLst/>
          </a:prstGeom>
          <a:solidFill>
            <a:srgbClr val="CC8D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Gill Sans Infant Std" panose="020B0502020104020203" pitchFamily="34" charset="0"/>
              </a:rPr>
              <a:t>OUTCOME MONITORING</a:t>
            </a:r>
          </a:p>
          <a:p>
            <a:pPr algn="ctr"/>
            <a:r>
              <a:rPr lang="en-GB" dirty="0">
                <a:solidFill>
                  <a:schemeClr val="bg1"/>
                </a:solidFill>
                <a:latin typeface="Gill Sans Infant Std" panose="020B0502020104020203" pitchFamily="34" charset="0"/>
              </a:rPr>
              <a:t>At midline(s) / </a:t>
            </a:r>
            <a:r>
              <a:rPr lang="en-GB" dirty="0" err="1">
                <a:solidFill>
                  <a:schemeClr val="bg1"/>
                </a:solidFill>
                <a:latin typeface="Gill Sans Infant Std" panose="020B0502020104020203" pitchFamily="34" charset="0"/>
              </a:rPr>
              <a:t>endline</a:t>
            </a:r>
            <a:endParaRPr lang="en-GB" dirty="0">
              <a:solidFill>
                <a:schemeClr val="bg1"/>
              </a:solidFill>
              <a:latin typeface="Gill Sans Infant Std" panose="020B0502020104020203" pitchFamily="34" charset="0"/>
            </a:endParaRPr>
          </a:p>
        </p:txBody>
      </p:sp>
      <p:sp>
        <p:nvSpPr>
          <p:cNvPr id="14" name="Rectangle 13">
            <a:extLst>
              <a:ext uri="{FF2B5EF4-FFF2-40B4-BE49-F238E27FC236}">
                <a16:creationId xmlns="" xmlns:a16="http://schemas.microsoft.com/office/drawing/2014/main" id="{92179D7E-BFF5-4308-9495-0E6791AA4743}"/>
              </a:ext>
            </a:extLst>
          </p:cNvPr>
          <p:cNvSpPr/>
          <p:nvPr/>
        </p:nvSpPr>
        <p:spPr>
          <a:xfrm>
            <a:off x="6056754" y="3861048"/>
            <a:ext cx="2083903" cy="5011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latin typeface="Gill Sans Infant Std" panose="020B0502020104020203" pitchFamily="34" charset="0"/>
              </a:rPr>
              <a:t>OUTPUT TRACKING </a:t>
            </a:r>
          </a:p>
          <a:p>
            <a:pPr algn="ctr"/>
            <a:r>
              <a:rPr lang="en-GB" sz="1200" dirty="0">
                <a:latin typeface="Gill Sans Infant Std" panose="020B0502020104020203" pitchFamily="34" charset="0"/>
              </a:rPr>
              <a:t>At every transfer / distribution</a:t>
            </a:r>
          </a:p>
        </p:txBody>
      </p:sp>
      <p:sp>
        <p:nvSpPr>
          <p:cNvPr id="15" name="Rectangle 14">
            <a:extLst>
              <a:ext uri="{FF2B5EF4-FFF2-40B4-BE49-F238E27FC236}">
                <a16:creationId xmlns="" xmlns:a16="http://schemas.microsoft.com/office/drawing/2014/main" id="{E76C4F79-B37F-495B-82FF-670C1E3A7E5D}"/>
              </a:ext>
            </a:extLst>
          </p:cNvPr>
          <p:cNvSpPr/>
          <p:nvPr/>
        </p:nvSpPr>
        <p:spPr>
          <a:xfrm>
            <a:off x="6085189" y="4624063"/>
            <a:ext cx="2083903" cy="1173880"/>
          </a:xfrm>
          <a:prstGeom prst="rect">
            <a:avLst/>
          </a:prstGeom>
          <a:solidFill>
            <a:srgbClr val="4D8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latin typeface="Gill Sans Infant Std" panose="020B0502020104020203" pitchFamily="34" charset="0"/>
              </a:rPr>
              <a:t>PROCESS MONITORING</a:t>
            </a:r>
          </a:p>
          <a:p>
            <a:pPr algn="ctr"/>
            <a:r>
              <a:rPr lang="en-GB" sz="1200" dirty="0">
                <a:latin typeface="Gill Sans Infant Std" panose="020B0502020104020203" pitchFamily="34" charset="0"/>
              </a:rPr>
              <a:t>At every transfer / distribution</a:t>
            </a:r>
          </a:p>
        </p:txBody>
      </p:sp>
      <p:sp>
        <p:nvSpPr>
          <p:cNvPr id="16" name="Rectangle 15">
            <a:extLst>
              <a:ext uri="{FF2B5EF4-FFF2-40B4-BE49-F238E27FC236}">
                <a16:creationId xmlns="" xmlns:a16="http://schemas.microsoft.com/office/drawing/2014/main" id="{BF65D6D7-50C4-407F-B621-5200C939EFFA}"/>
              </a:ext>
            </a:extLst>
          </p:cNvPr>
          <p:cNvSpPr/>
          <p:nvPr/>
        </p:nvSpPr>
        <p:spPr>
          <a:xfrm>
            <a:off x="8400257" y="1255757"/>
            <a:ext cx="2083903" cy="4571261"/>
          </a:xfrm>
          <a:prstGeom prst="rect">
            <a:avLst/>
          </a:prstGeom>
          <a:solidFill>
            <a:srgbClr val="7F1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Gill Sans Infant Std" panose="020B0502020104020203" pitchFamily="34" charset="0"/>
              </a:rPr>
              <a:t>RISK MONITORING</a:t>
            </a:r>
          </a:p>
          <a:p>
            <a:pPr algn="ctr"/>
            <a:endParaRPr lang="en-GB" dirty="0">
              <a:solidFill>
                <a:schemeClr val="bg1"/>
              </a:solidFill>
              <a:latin typeface="Gill Sans Infant Std" panose="020B0502020104020203" pitchFamily="34" charset="0"/>
            </a:endParaRPr>
          </a:p>
          <a:p>
            <a:pPr algn="ctr"/>
            <a:r>
              <a:rPr lang="en-GB" dirty="0">
                <a:solidFill>
                  <a:schemeClr val="bg1"/>
                </a:solidFill>
                <a:latin typeface="Gill Sans Infant Std" panose="020B0502020104020203" pitchFamily="34" charset="0"/>
              </a:rPr>
              <a:t>MARKET MONITORING</a:t>
            </a:r>
          </a:p>
          <a:p>
            <a:pPr algn="ctr"/>
            <a:endParaRPr lang="en-GB" dirty="0">
              <a:solidFill>
                <a:schemeClr val="bg1"/>
              </a:solidFill>
              <a:latin typeface="Gill Sans Infant Std" panose="020B0502020104020203" pitchFamily="34" charset="0"/>
            </a:endParaRPr>
          </a:p>
          <a:p>
            <a:pPr algn="ctr"/>
            <a:r>
              <a:rPr lang="en-GB" dirty="0">
                <a:solidFill>
                  <a:schemeClr val="bg1"/>
                </a:solidFill>
                <a:latin typeface="Gill Sans Infant Std" panose="020B0502020104020203" pitchFamily="34" charset="0"/>
              </a:rPr>
              <a:t>GENDER AND EQUITY MONITORING</a:t>
            </a:r>
          </a:p>
          <a:p>
            <a:pPr algn="ctr"/>
            <a:endParaRPr lang="en-GB" dirty="0">
              <a:solidFill>
                <a:schemeClr val="bg1"/>
              </a:solidFill>
              <a:latin typeface="Gill Sans Infant Std" panose="020B0502020104020203" pitchFamily="34" charset="0"/>
            </a:endParaRPr>
          </a:p>
          <a:p>
            <a:pPr algn="ctr"/>
            <a:r>
              <a:rPr lang="en-GB" dirty="0">
                <a:solidFill>
                  <a:schemeClr val="bg1"/>
                </a:solidFill>
                <a:latin typeface="Gill Sans Infant Std" panose="020B0502020104020203" pitchFamily="34" charset="0"/>
              </a:rPr>
              <a:t>ACCOUNTABILITY</a:t>
            </a:r>
          </a:p>
        </p:txBody>
      </p:sp>
      <p:sp>
        <p:nvSpPr>
          <p:cNvPr id="3" name="Rectangle 2">
            <a:extLst>
              <a:ext uri="{FF2B5EF4-FFF2-40B4-BE49-F238E27FC236}">
                <a16:creationId xmlns="" xmlns:a16="http://schemas.microsoft.com/office/drawing/2014/main" id="{E38B6A4C-4731-4208-8228-E7047BAEC429}"/>
              </a:ext>
            </a:extLst>
          </p:cNvPr>
          <p:cNvSpPr/>
          <p:nvPr/>
        </p:nvSpPr>
        <p:spPr>
          <a:xfrm>
            <a:off x="3739467" y="956081"/>
            <a:ext cx="6744693" cy="20063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PROJECT MONITORING AND ACCOUNTABILITY</a:t>
            </a:r>
          </a:p>
        </p:txBody>
      </p:sp>
      <p:sp>
        <p:nvSpPr>
          <p:cNvPr id="4" name="Rectangle 3">
            <a:extLst>
              <a:ext uri="{FF2B5EF4-FFF2-40B4-BE49-F238E27FC236}">
                <a16:creationId xmlns="" xmlns:a16="http://schemas.microsoft.com/office/drawing/2014/main" id="{324146AC-AB61-4BEF-B9C9-AE248979ADC9}"/>
              </a:ext>
            </a:extLst>
          </p:cNvPr>
          <p:cNvSpPr/>
          <p:nvPr/>
        </p:nvSpPr>
        <p:spPr>
          <a:xfrm>
            <a:off x="1703512" y="956081"/>
            <a:ext cx="1656184" cy="20063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PROJECT LOGIC</a:t>
            </a:r>
          </a:p>
        </p:txBody>
      </p:sp>
      <p:sp>
        <p:nvSpPr>
          <p:cNvPr id="17" name="Rectangle 16">
            <a:extLst>
              <a:ext uri="{FF2B5EF4-FFF2-40B4-BE49-F238E27FC236}">
                <a16:creationId xmlns="" xmlns:a16="http://schemas.microsoft.com/office/drawing/2014/main" id="{2EE0C9E7-A16D-42F9-A515-515A03039F6A}"/>
              </a:ext>
            </a:extLst>
          </p:cNvPr>
          <p:cNvSpPr/>
          <p:nvPr/>
        </p:nvSpPr>
        <p:spPr>
          <a:xfrm>
            <a:off x="8386666" y="6368916"/>
            <a:ext cx="2187778" cy="276999"/>
          </a:xfrm>
          <a:prstGeom prst="rect">
            <a:avLst/>
          </a:prstGeom>
        </p:spPr>
        <p:txBody>
          <a:bodyPr wrap="none">
            <a:spAutoFit/>
          </a:bodyPr>
          <a:lstStyle/>
          <a:p>
            <a:r>
              <a:rPr lang="en-GB" altLang="en-US" sz="1200" dirty="0">
                <a:latin typeface="Gill Sans Infant Std" panose="020B0502020104020203" pitchFamily="34" charset="0"/>
                <a:ea typeface="Gill Sans Infant Std" panose="020B0502020104020203" pitchFamily="34" charset="0"/>
                <a:cs typeface="Gill Sans Infant Std" panose="020B0502020104020203" pitchFamily="34" charset="0"/>
              </a:rPr>
              <a:t>(adapted from </a:t>
            </a:r>
            <a:r>
              <a:rPr lang="en-GB" altLang="en-US" sz="1200" dirty="0" err="1">
                <a:latin typeface="Gill Sans Infant Std" panose="020B0502020104020203" pitchFamily="34" charset="0"/>
                <a:ea typeface="Gill Sans Infant Std" panose="020B0502020104020203" pitchFamily="34" charset="0"/>
                <a:cs typeface="Gill Sans Infant Std" panose="020B0502020104020203" pitchFamily="34" charset="0"/>
              </a:rPr>
              <a:t>CaLP</a:t>
            </a:r>
            <a:r>
              <a:rPr lang="en-GB" altLang="en-US" sz="1200" dirty="0">
                <a:latin typeface="Gill Sans Infant Std" panose="020B0502020104020203" pitchFamily="34" charset="0"/>
                <a:ea typeface="Gill Sans Infant Std" panose="020B0502020104020203" pitchFamily="34" charset="0"/>
                <a:cs typeface="Gill Sans Infant Std" panose="020B0502020104020203" pitchFamily="34" charset="0"/>
              </a:rPr>
              <a:t> 2 training)</a:t>
            </a:r>
            <a:endParaRPr lang="en-GB" sz="1200" dirty="0"/>
          </a:p>
        </p:txBody>
      </p:sp>
      <p:sp>
        <p:nvSpPr>
          <p:cNvPr id="21" name="Rectangle 20">
            <a:extLst>
              <a:ext uri="{FF2B5EF4-FFF2-40B4-BE49-F238E27FC236}">
                <a16:creationId xmlns="" xmlns:a16="http://schemas.microsoft.com/office/drawing/2014/main" id="{45CC8EF1-AE5B-491D-8933-B6A3DDD3A8E3}"/>
              </a:ext>
            </a:extLst>
          </p:cNvPr>
          <p:cNvSpPr/>
          <p:nvPr/>
        </p:nvSpPr>
        <p:spPr>
          <a:xfrm>
            <a:off x="3726358" y="5973360"/>
            <a:ext cx="6744693" cy="47997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rPr>
              <a:t>BASELINE OF KEY INDICATORS</a:t>
            </a:r>
          </a:p>
        </p:txBody>
      </p:sp>
      <p:cxnSp>
        <p:nvCxnSpPr>
          <p:cNvPr id="20" name="Straight Arrow Connector 19">
            <a:extLst>
              <a:ext uri="{FF2B5EF4-FFF2-40B4-BE49-F238E27FC236}">
                <a16:creationId xmlns="" xmlns:a16="http://schemas.microsoft.com/office/drawing/2014/main" id="{FEB5CAC6-CFFB-42B8-A09D-732205CBBFA5}"/>
              </a:ext>
            </a:extLst>
          </p:cNvPr>
          <p:cNvCxnSpPr/>
          <p:nvPr/>
        </p:nvCxnSpPr>
        <p:spPr>
          <a:xfrm>
            <a:off x="3647728" y="6021288"/>
            <a:ext cx="6928534" cy="0"/>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215721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a:extLst>
              <a:ext uri="{FF2B5EF4-FFF2-40B4-BE49-F238E27FC236}">
                <a16:creationId xmlns="" xmlns:a16="http://schemas.microsoft.com/office/drawing/2014/main" id="{DFA69CA8-ED99-4D82-A50E-D49195FE7FA2}"/>
              </a:ext>
            </a:extLst>
          </p:cNvPr>
          <p:cNvSpPr>
            <a:spLocks noGrp="1"/>
          </p:cNvSpPr>
          <p:nvPr>
            <p:ph type="title"/>
          </p:nvPr>
        </p:nvSpPr>
        <p:spPr>
          <a:xfrm>
            <a:off x="1954823" y="588351"/>
            <a:ext cx="8282354" cy="467458"/>
          </a:xfrm>
        </p:spPr>
        <p:txBody>
          <a:bodyPr>
            <a:noAutofit/>
          </a:bodyPr>
          <a:lstStyle/>
          <a:p>
            <a:r>
              <a:rPr lang="en-US" sz="3200" dirty="0"/>
              <a:t>Topic 1 Review: </a:t>
            </a:r>
            <a:r>
              <a:rPr lang="en-US" sz="3200" dirty="0" smtClean="0"/>
              <a:t>CVA </a:t>
            </a:r>
            <a:r>
              <a:rPr lang="en-GB" altLang="en-US" sz="3200" dirty="0" smtClean="0">
                <a:latin typeface="Gill Sans MT" panose="020B0502020104020203" pitchFamily="34" charset="0"/>
                <a:ea typeface="Gill Sans Infant Std" panose="020B0502020104020203" pitchFamily="34" charset="0"/>
                <a:cs typeface="Gill Sans Infant Std" panose="020B0502020104020203" pitchFamily="34" charset="0"/>
              </a:rPr>
              <a:t>Output </a:t>
            </a:r>
            <a:r>
              <a:rPr lang="en-GB" altLang="en-US" sz="3200" dirty="0">
                <a:latin typeface="Gill Sans MT" panose="020B0502020104020203" pitchFamily="34" charset="0"/>
                <a:ea typeface="Gill Sans Infant Std" panose="020B0502020104020203" pitchFamily="34" charset="0"/>
                <a:cs typeface="Gill Sans Infant Std" panose="020B0502020104020203" pitchFamily="34" charset="0"/>
              </a:rPr>
              <a:t>tracking</a:t>
            </a:r>
          </a:p>
        </p:txBody>
      </p:sp>
      <p:graphicFrame>
        <p:nvGraphicFramePr>
          <p:cNvPr id="7" name="Content Placeholder 7">
            <a:extLst>
              <a:ext uri="{FF2B5EF4-FFF2-40B4-BE49-F238E27FC236}">
                <a16:creationId xmlns="" xmlns:a16="http://schemas.microsoft.com/office/drawing/2014/main" id="{AD7CED55-61B3-4EE1-888F-4F546E5FDA99}"/>
              </a:ext>
            </a:extLst>
          </p:cNvPr>
          <p:cNvGraphicFramePr>
            <a:graphicFrameLocks/>
          </p:cNvGraphicFramePr>
          <p:nvPr>
            <p:extLst/>
          </p:nvPr>
        </p:nvGraphicFramePr>
        <p:xfrm>
          <a:off x="1524000" y="1196752"/>
          <a:ext cx="9144000" cy="3839210"/>
        </p:xfrm>
        <a:graphic>
          <a:graphicData uri="http://schemas.openxmlformats.org/drawingml/2006/table">
            <a:tbl>
              <a:tblPr firstRow="1" bandRow="1">
                <a:tableStyleId>{5C22544A-7EE6-4342-B048-85BDC9FD1C3A}</a:tableStyleId>
              </a:tblPr>
              <a:tblGrid>
                <a:gridCol w="1872208">
                  <a:extLst>
                    <a:ext uri="{9D8B030D-6E8A-4147-A177-3AD203B41FA5}">
                      <a16:colId xmlns="" xmlns:a16="http://schemas.microsoft.com/office/drawing/2014/main" val="523453803"/>
                    </a:ext>
                  </a:extLst>
                </a:gridCol>
                <a:gridCol w="7271792">
                  <a:extLst>
                    <a:ext uri="{9D8B030D-6E8A-4147-A177-3AD203B41FA5}">
                      <a16:colId xmlns="" xmlns:a16="http://schemas.microsoft.com/office/drawing/2014/main" val="1347285544"/>
                    </a:ext>
                  </a:extLst>
                </a:gridCol>
              </a:tblGrid>
              <a:tr h="370840">
                <a:tc>
                  <a:txBody>
                    <a:bodyPr/>
                    <a:lstStyle/>
                    <a:p>
                      <a:r>
                        <a:rPr lang="en-GB" sz="2000" dirty="0">
                          <a:latin typeface="Gill Sans Infant Std" panose="020B0502020104020203" pitchFamily="34" charset="0"/>
                        </a:rPr>
                        <a:t>Variable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i="0" dirty="0">
                          <a:latin typeface="Gill Sans Infant Std" panose="020B0502020104020203" pitchFamily="34" charset="0"/>
                        </a:rPr>
                        <a:t>Overview </a:t>
                      </a:r>
                    </a:p>
                  </a:txBody>
                  <a:tcPr/>
                </a:tc>
                <a:extLst>
                  <a:ext uri="{0D108BD9-81ED-4DB2-BD59-A6C34878D82A}">
                    <a16:rowId xmlns="" xmlns:a16="http://schemas.microsoft.com/office/drawing/2014/main" val="597655023"/>
                  </a:ext>
                </a:extLst>
              </a:tr>
              <a:tr h="370840">
                <a:tc>
                  <a:txBody>
                    <a:bodyPr/>
                    <a:lstStyle/>
                    <a:p>
                      <a:r>
                        <a:rPr lang="en-GB" sz="1900" b="1" dirty="0">
                          <a:latin typeface="Gill Sans Infant Std" panose="020B0502020104020203" pitchFamily="34" charset="0"/>
                        </a:rPr>
                        <a:t>What</a:t>
                      </a:r>
                    </a:p>
                  </a:txBody>
                  <a:tcPr/>
                </a:tc>
                <a:tc>
                  <a:txBody>
                    <a:bodyPr/>
                    <a:lstStyle/>
                    <a:p>
                      <a:r>
                        <a:rPr lang="en-GB" altLang="en-US" sz="2000" dirty="0">
                          <a:latin typeface="Gill Sans MT" panose="020B0502020104020203" pitchFamily="34" charset="0"/>
                          <a:ea typeface="Gill Sans Infant Std" panose="020B0502020104020203" pitchFamily="34" charset="0"/>
                          <a:cs typeface="Gill Sans Infant Std" panose="020B0502020104020203" pitchFamily="34" charset="0"/>
                        </a:rPr>
                        <a:t>How close / far we are from our targets</a:t>
                      </a:r>
                      <a:endParaRPr lang="en-GB" sz="1900" dirty="0">
                        <a:latin typeface="Gill Sans Infant Std" panose="020B0502020104020203" pitchFamily="34" charset="0"/>
                      </a:endParaRPr>
                    </a:p>
                  </a:txBody>
                  <a:tcPr/>
                </a:tc>
                <a:extLst>
                  <a:ext uri="{0D108BD9-81ED-4DB2-BD59-A6C34878D82A}">
                    <a16:rowId xmlns="" xmlns:a16="http://schemas.microsoft.com/office/drawing/2014/main" val="3986287132"/>
                  </a:ext>
                </a:extLst>
              </a:tr>
              <a:tr h="426477">
                <a:tc>
                  <a:txBody>
                    <a:bodyPr/>
                    <a:lstStyle/>
                    <a:p>
                      <a:r>
                        <a:rPr lang="en-GB" sz="1900" b="1" dirty="0">
                          <a:latin typeface="Gill Sans Infant Std" panose="020B0502020104020203" pitchFamily="34" charset="0"/>
                        </a:rPr>
                        <a:t>Of what</a:t>
                      </a:r>
                    </a:p>
                  </a:txBody>
                  <a:tcPr/>
                </a:tc>
                <a:tc>
                  <a:txBody>
                    <a:bodyPr/>
                    <a:lstStyle/>
                    <a:p>
                      <a:pPr marL="0" lvl="2" indent="0" algn="just">
                        <a:spcAft>
                          <a:spcPct val="0"/>
                        </a:spcAft>
                        <a:buFont typeface="Wingdings" panose="05000000000000000000" pitchFamily="2" charset="2"/>
                        <a:buNone/>
                      </a:pPr>
                      <a:r>
                        <a:rPr lang="es-ES" sz="2000" dirty="0">
                          <a:latin typeface="Gill Sans Infant Std" panose="020B0502020104020203" pitchFamily="34" charset="0"/>
                        </a:rPr>
                        <a:t>Access </a:t>
                      </a:r>
                      <a:r>
                        <a:rPr lang="es-ES" sz="2000" dirty="0" err="1">
                          <a:latin typeface="Gill Sans Infant Std" panose="020B0502020104020203" pitchFamily="34" charset="0"/>
                        </a:rPr>
                        <a:t>to</a:t>
                      </a:r>
                      <a:r>
                        <a:rPr lang="es-ES" sz="2000" dirty="0">
                          <a:latin typeface="Gill Sans Infant Std" panose="020B0502020104020203" pitchFamily="34" charset="0"/>
                        </a:rPr>
                        <a:t> </a:t>
                      </a:r>
                      <a:r>
                        <a:rPr lang="es-ES" sz="2000" dirty="0" err="1">
                          <a:latin typeface="Gill Sans Infant Std" panose="020B0502020104020203" pitchFamily="34" charset="0"/>
                        </a:rPr>
                        <a:t>assistance</a:t>
                      </a:r>
                      <a:endParaRPr lang="es-ES" sz="2000" dirty="0">
                        <a:latin typeface="Gill Sans Infant Std" panose="020B0502020104020203" pitchFamily="34" charset="0"/>
                      </a:endParaRPr>
                    </a:p>
                    <a:p>
                      <a:pPr marL="633062" lvl="2" indent="-263776" algn="just">
                        <a:spcAft>
                          <a:spcPct val="0"/>
                        </a:spcAft>
                        <a:buFont typeface="Wingdings" panose="05000000000000000000" pitchFamily="2" charset="2"/>
                        <a:buChar char="ü"/>
                      </a:pPr>
                      <a:r>
                        <a:rPr lang="en-GB" altLang="en-US" sz="2000" dirty="0">
                          <a:latin typeface="Gill Sans Infant Std" panose="020B0502020104020203" pitchFamily="34" charset="0"/>
                          <a:ea typeface="Gill Sans Infant Std" panose="020B0502020104020203" pitchFamily="34" charset="0"/>
                          <a:cs typeface="Gill Sans Infant Std" panose="020B0502020104020203" pitchFamily="34" charset="0"/>
                        </a:rPr>
                        <a:t># of households and individuals reached; </a:t>
                      </a:r>
                    </a:p>
                    <a:p>
                      <a:pPr marL="633062" lvl="2" indent="-263776" algn="just">
                        <a:spcAft>
                          <a:spcPct val="0"/>
                        </a:spcAft>
                        <a:buFont typeface="Wingdings" panose="05000000000000000000" pitchFamily="2" charset="2"/>
                        <a:buChar char="ü"/>
                      </a:pPr>
                      <a:r>
                        <a:rPr lang="en-GB" altLang="en-US" sz="2000" dirty="0">
                          <a:latin typeface="Gill Sans Infant Std" panose="020B0502020104020203" pitchFamily="34" charset="0"/>
                          <a:ea typeface="Gill Sans Infant Std" panose="020B0502020104020203" pitchFamily="34" charset="0"/>
                          <a:cs typeface="Gill Sans Infant Std" panose="020B0502020104020203" pitchFamily="34" charset="0"/>
                        </a:rPr>
                        <a:t># transfers made; </a:t>
                      </a:r>
                    </a:p>
                    <a:p>
                      <a:pPr marL="633062" lvl="2" indent="-263776" algn="just">
                        <a:spcAft>
                          <a:spcPct val="0"/>
                        </a:spcAft>
                        <a:buFont typeface="Wingdings" panose="05000000000000000000" pitchFamily="2" charset="2"/>
                        <a:buChar char="ü"/>
                      </a:pPr>
                      <a:r>
                        <a:rPr lang="en-GB" altLang="en-US" sz="2000" dirty="0">
                          <a:latin typeface="Gill Sans Infant Std" panose="020B0502020104020203" pitchFamily="34" charset="0"/>
                          <a:ea typeface="Gill Sans Infant Std" panose="020B0502020104020203" pitchFamily="34" charset="0"/>
                          <a:cs typeface="Gill Sans Infant Std" panose="020B0502020104020203" pitchFamily="34" charset="0"/>
                        </a:rPr>
                        <a:t>Amount of cash actually received / withdrawn / value or commodities that have been redeemed</a:t>
                      </a:r>
                    </a:p>
                  </a:txBody>
                  <a:tcPr/>
                </a:tc>
                <a:extLst>
                  <a:ext uri="{0D108BD9-81ED-4DB2-BD59-A6C34878D82A}">
                    <a16:rowId xmlns="" xmlns:a16="http://schemas.microsoft.com/office/drawing/2014/main" val="2657745214"/>
                  </a:ext>
                </a:extLst>
              </a:tr>
              <a:tr h="370840">
                <a:tc>
                  <a:txBody>
                    <a:bodyPr/>
                    <a:lstStyle/>
                    <a:p>
                      <a:r>
                        <a:rPr lang="en-GB" sz="1900" b="1" dirty="0">
                          <a:latin typeface="Gill Sans Infant Std" panose="020B0502020104020203" pitchFamily="34" charset="0"/>
                        </a:rPr>
                        <a:t>For what</a:t>
                      </a:r>
                    </a:p>
                  </a:txBody>
                  <a:tcPr/>
                </a:tc>
                <a:tc>
                  <a:txBody>
                    <a:bodyPr/>
                    <a:lstStyle/>
                    <a:p>
                      <a:pPr marL="0" lvl="2" indent="0" algn="just">
                        <a:spcBef>
                          <a:spcPts val="0"/>
                        </a:spcBef>
                        <a:buFont typeface="Wingdings" panose="05000000000000000000" pitchFamily="2" charset="2"/>
                        <a:buNone/>
                        <a:defRPr/>
                      </a:pPr>
                      <a:r>
                        <a:rPr lang="es-ES" altLang="en-US" sz="2000" dirty="0" err="1">
                          <a:latin typeface="Gill Sans MT" panose="020B0502020104020203" pitchFamily="34" charset="0"/>
                          <a:ea typeface="Gill Sans Infant Std" panose="020B0502020104020203" pitchFamily="34" charset="0"/>
                          <a:cs typeface="Gill Sans Infant Std" panose="020B0502020104020203" pitchFamily="34" charset="0"/>
                        </a:rPr>
                        <a:t>To</a:t>
                      </a:r>
                      <a:r>
                        <a:rPr lang="es-ES" altLang="en-US" sz="2000" dirty="0">
                          <a:latin typeface="Gill Sans MT" panose="020B0502020104020203" pitchFamily="34" charset="0"/>
                          <a:ea typeface="Gill Sans Infant Std" panose="020B0502020104020203" pitchFamily="34" charset="0"/>
                          <a:cs typeface="Gill Sans Infant Std" panose="020B0502020104020203" pitchFamily="34" charset="0"/>
                        </a:rPr>
                        <a:t> </a:t>
                      </a:r>
                      <a:r>
                        <a:rPr lang="en-GB" altLang="en-US" sz="2000" dirty="0">
                          <a:latin typeface="Gill Sans MT" panose="020B0502020104020203" pitchFamily="34" charset="0"/>
                          <a:ea typeface="Gill Sans Infant Std" panose="020B0502020104020203" pitchFamily="34" charset="0"/>
                          <a:cs typeface="Gill Sans Infant Std" panose="020B0502020104020203" pitchFamily="34" charset="0"/>
                        </a:rPr>
                        <a:t>ensure our action proceeds as per schedule</a:t>
                      </a:r>
                      <a:endParaRPr lang="en-GB" sz="1900" kern="1200" dirty="0">
                        <a:solidFill>
                          <a:schemeClr val="dk1"/>
                        </a:solidFill>
                        <a:latin typeface="Gill Sans Infant Std" panose="020B0502020104020203" pitchFamily="34" charset="0"/>
                        <a:ea typeface="+mn-ea"/>
                        <a:cs typeface="+mn-cs"/>
                      </a:endParaRPr>
                    </a:p>
                  </a:txBody>
                  <a:tcPr/>
                </a:tc>
                <a:extLst>
                  <a:ext uri="{0D108BD9-81ED-4DB2-BD59-A6C34878D82A}">
                    <a16:rowId xmlns="" xmlns:a16="http://schemas.microsoft.com/office/drawing/2014/main" val="12259063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b="1" dirty="0">
                          <a:latin typeface="Gill Sans Infant Std" panose="020B0502020104020203" pitchFamily="34" charset="0"/>
                        </a:rPr>
                        <a:t>How </a:t>
                      </a:r>
                    </a:p>
                  </a:txBody>
                  <a:tcPr/>
                </a:tc>
                <a:tc>
                  <a:txBody>
                    <a:bodyPr/>
                    <a:lstStyle/>
                    <a:p>
                      <a:pPr marL="633062" lvl="2" indent="-263776" algn="just">
                        <a:spcAft>
                          <a:spcPct val="0"/>
                        </a:spcAft>
                        <a:buFont typeface="Wingdings" panose="05000000000000000000" pitchFamily="2" charset="2"/>
                        <a:buChar char="ü"/>
                      </a:pPr>
                      <a:r>
                        <a:rPr lang="en-GB" altLang="en-US" sz="1846" dirty="0">
                          <a:latin typeface="Gill Sans MT" panose="020B0502020104020203" pitchFamily="34" charset="0"/>
                          <a:ea typeface="Gill Sans Infant Std" panose="020B0502020104020203" pitchFamily="34" charset="0"/>
                          <a:cs typeface="Gill Sans Infant Std" panose="020B0502020104020203" pitchFamily="34" charset="0"/>
                        </a:rPr>
                        <a:t>Reconciliation documents from Finance</a:t>
                      </a:r>
                    </a:p>
                    <a:p>
                      <a:pPr marL="633062" lvl="2" indent="-263776" algn="just">
                        <a:spcAft>
                          <a:spcPct val="0"/>
                        </a:spcAft>
                        <a:buFont typeface="Wingdings" panose="05000000000000000000" pitchFamily="2" charset="2"/>
                        <a:buChar char="ü"/>
                      </a:pPr>
                      <a:r>
                        <a:rPr lang="en-GB" altLang="en-US" sz="1846" dirty="0">
                          <a:latin typeface="Gill Sans MT" panose="020B0502020104020203" pitchFamily="34" charset="0"/>
                          <a:ea typeface="Gill Sans Infant Std" panose="020B0502020104020203" pitchFamily="34" charset="0"/>
                          <a:cs typeface="Gill Sans Infant Std" panose="020B0502020104020203" pitchFamily="34" charset="0"/>
                        </a:rPr>
                        <a:t>Redeemed vouchers</a:t>
                      </a:r>
                    </a:p>
                  </a:txBody>
                  <a:tcPr/>
                </a:tc>
                <a:extLst>
                  <a:ext uri="{0D108BD9-81ED-4DB2-BD59-A6C34878D82A}">
                    <a16:rowId xmlns="" xmlns:a16="http://schemas.microsoft.com/office/drawing/2014/main" val="330779367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b="1" dirty="0">
                          <a:latin typeface="Gill Sans Infant Std" panose="020B0502020104020203" pitchFamily="34" charset="0"/>
                        </a:rPr>
                        <a:t>Observations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900" kern="1200" dirty="0">
                        <a:solidFill>
                          <a:schemeClr val="dk1"/>
                        </a:solidFill>
                        <a:latin typeface="Gill Sans Infant Std" panose="020B0502020104020203" pitchFamily="34" charset="0"/>
                        <a:ea typeface="+mn-ea"/>
                        <a:cs typeface="+mn-cs"/>
                      </a:endParaRPr>
                    </a:p>
                  </a:txBody>
                  <a:tcPr/>
                </a:tc>
                <a:extLst>
                  <a:ext uri="{0D108BD9-81ED-4DB2-BD59-A6C34878D82A}">
                    <a16:rowId xmlns="" xmlns:a16="http://schemas.microsoft.com/office/drawing/2014/main" val="2805406476"/>
                  </a:ext>
                </a:extLst>
              </a:tr>
            </a:tbl>
          </a:graphicData>
        </a:graphic>
      </p:graphicFrame>
    </p:spTree>
    <p:extLst>
      <p:ext uri="{BB962C8B-B14F-4D97-AF65-F5344CB8AC3E}">
        <p14:creationId xmlns:p14="http://schemas.microsoft.com/office/powerpoint/2010/main" val="1882039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a:extLst>
              <a:ext uri="{FF2B5EF4-FFF2-40B4-BE49-F238E27FC236}">
                <a16:creationId xmlns="" xmlns:a16="http://schemas.microsoft.com/office/drawing/2014/main" id="{DFA69CA8-ED99-4D82-A50E-D49195FE7FA2}"/>
              </a:ext>
            </a:extLst>
          </p:cNvPr>
          <p:cNvSpPr>
            <a:spLocks noGrp="1"/>
          </p:cNvSpPr>
          <p:nvPr>
            <p:ph type="title"/>
          </p:nvPr>
        </p:nvSpPr>
        <p:spPr>
          <a:xfrm>
            <a:off x="1197429" y="588351"/>
            <a:ext cx="10101942" cy="467458"/>
          </a:xfrm>
        </p:spPr>
        <p:txBody>
          <a:bodyPr>
            <a:noAutofit/>
          </a:bodyPr>
          <a:lstStyle/>
          <a:p>
            <a:r>
              <a:rPr lang="en-US" sz="3200" dirty="0"/>
              <a:t>Topic 1 Review: </a:t>
            </a:r>
            <a:r>
              <a:rPr lang="en-US" sz="3200" dirty="0" smtClean="0"/>
              <a:t>CVA </a:t>
            </a:r>
            <a:r>
              <a:rPr lang="en-GB" altLang="en-US" sz="3200" dirty="0" smtClean="0">
                <a:latin typeface="Gill Sans MT" panose="020B0502020104020203" pitchFamily="34" charset="0"/>
                <a:ea typeface="Gill Sans Infant Std" panose="020B0502020104020203" pitchFamily="34" charset="0"/>
                <a:cs typeface="Gill Sans Infant Std" panose="020B0502020104020203" pitchFamily="34" charset="0"/>
              </a:rPr>
              <a:t>Monitoring </a:t>
            </a:r>
            <a:r>
              <a:rPr lang="en-GB" altLang="en-US" sz="3200" dirty="0">
                <a:latin typeface="Gill Sans MT" panose="020B0502020104020203" pitchFamily="34" charset="0"/>
                <a:ea typeface="Gill Sans Infant Std" panose="020B0502020104020203" pitchFamily="34" charset="0"/>
                <a:cs typeface="Gill Sans Infant Std" panose="020B0502020104020203" pitchFamily="34" charset="0"/>
              </a:rPr>
              <a:t>of outcomes</a:t>
            </a:r>
          </a:p>
        </p:txBody>
      </p:sp>
      <p:graphicFrame>
        <p:nvGraphicFramePr>
          <p:cNvPr id="4" name="Content Placeholder 7">
            <a:extLst>
              <a:ext uri="{FF2B5EF4-FFF2-40B4-BE49-F238E27FC236}">
                <a16:creationId xmlns="" xmlns:a16="http://schemas.microsoft.com/office/drawing/2014/main" id="{9203B4B7-35AF-46A1-B902-30827244CE58}"/>
              </a:ext>
            </a:extLst>
          </p:cNvPr>
          <p:cNvGraphicFramePr>
            <a:graphicFrameLocks/>
          </p:cNvGraphicFramePr>
          <p:nvPr>
            <p:extLst/>
          </p:nvPr>
        </p:nvGraphicFramePr>
        <p:xfrm>
          <a:off x="1524000" y="1196752"/>
          <a:ext cx="9144000" cy="3855720"/>
        </p:xfrm>
        <a:graphic>
          <a:graphicData uri="http://schemas.openxmlformats.org/drawingml/2006/table">
            <a:tbl>
              <a:tblPr firstRow="1" bandRow="1">
                <a:tableStyleId>{5C22544A-7EE6-4342-B048-85BDC9FD1C3A}</a:tableStyleId>
              </a:tblPr>
              <a:tblGrid>
                <a:gridCol w="1872208">
                  <a:extLst>
                    <a:ext uri="{9D8B030D-6E8A-4147-A177-3AD203B41FA5}">
                      <a16:colId xmlns="" xmlns:a16="http://schemas.microsoft.com/office/drawing/2014/main" val="523453803"/>
                    </a:ext>
                  </a:extLst>
                </a:gridCol>
                <a:gridCol w="7271792">
                  <a:extLst>
                    <a:ext uri="{9D8B030D-6E8A-4147-A177-3AD203B41FA5}">
                      <a16:colId xmlns="" xmlns:a16="http://schemas.microsoft.com/office/drawing/2014/main" val="1347285544"/>
                    </a:ext>
                  </a:extLst>
                </a:gridCol>
              </a:tblGrid>
              <a:tr h="370840">
                <a:tc>
                  <a:txBody>
                    <a:bodyPr/>
                    <a:lstStyle/>
                    <a:p>
                      <a:r>
                        <a:rPr lang="en-GB" sz="2000" dirty="0">
                          <a:latin typeface="Gill Sans Infant Std" panose="020B0502020104020203" pitchFamily="34" charset="0"/>
                        </a:rPr>
                        <a:t>Variable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i="0" dirty="0">
                          <a:latin typeface="Gill Sans Infant Std" panose="020B0502020104020203" pitchFamily="34" charset="0"/>
                        </a:rPr>
                        <a:t>Overview </a:t>
                      </a:r>
                    </a:p>
                  </a:txBody>
                  <a:tcPr/>
                </a:tc>
                <a:extLst>
                  <a:ext uri="{0D108BD9-81ED-4DB2-BD59-A6C34878D82A}">
                    <a16:rowId xmlns="" xmlns:a16="http://schemas.microsoft.com/office/drawing/2014/main" val="597655023"/>
                  </a:ext>
                </a:extLst>
              </a:tr>
              <a:tr h="370840">
                <a:tc>
                  <a:txBody>
                    <a:bodyPr/>
                    <a:lstStyle/>
                    <a:p>
                      <a:r>
                        <a:rPr lang="en-GB" sz="1900" b="1" dirty="0">
                          <a:latin typeface="Gill Sans Infant Std" panose="020B0502020104020203" pitchFamily="34" charset="0"/>
                        </a:rPr>
                        <a:t>What</a:t>
                      </a:r>
                    </a:p>
                  </a:txBody>
                  <a:tcPr/>
                </a:tc>
                <a:tc>
                  <a:txBody>
                    <a:bodyPr/>
                    <a:lstStyle/>
                    <a:p>
                      <a:r>
                        <a:rPr lang="en-GB"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To what extent we have achieved the desired outcomes</a:t>
                      </a:r>
                      <a:endParaRPr lang="en-GB" sz="1800" dirty="0">
                        <a:latin typeface="Gill Sans Infant Std" panose="020B0502020104020203" pitchFamily="34" charset="0"/>
                      </a:endParaRPr>
                    </a:p>
                  </a:txBody>
                  <a:tcPr/>
                </a:tc>
                <a:extLst>
                  <a:ext uri="{0D108BD9-81ED-4DB2-BD59-A6C34878D82A}">
                    <a16:rowId xmlns="" xmlns:a16="http://schemas.microsoft.com/office/drawing/2014/main" val="3986287132"/>
                  </a:ext>
                </a:extLst>
              </a:tr>
              <a:tr h="426477">
                <a:tc>
                  <a:txBody>
                    <a:bodyPr/>
                    <a:lstStyle/>
                    <a:p>
                      <a:r>
                        <a:rPr lang="en-GB" sz="1900" b="1" dirty="0">
                          <a:latin typeface="Gill Sans Infant Std" panose="020B0502020104020203" pitchFamily="34" charset="0"/>
                        </a:rPr>
                        <a:t>Of what</a:t>
                      </a:r>
                    </a:p>
                  </a:txBody>
                  <a:tcPr/>
                </a:tc>
                <a:tc>
                  <a:txBody>
                    <a:bodyPr/>
                    <a:lstStyle/>
                    <a:p>
                      <a:pPr marL="633062" lvl="2" indent="-263776" algn="just">
                        <a:spcAft>
                          <a:spcPct val="0"/>
                        </a:spcAft>
                        <a:buFont typeface="Wingdings" panose="05000000000000000000" pitchFamily="2" charset="2"/>
                        <a:buChar char="ü"/>
                      </a:pPr>
                      <a:r>
                        <a:rPr lang="en-GB"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Expenditures / use of cash, including on undesired purchases </a:t>
                      </a:r>
                    </a:p>
                    <a:p>
                      <a:pPr marL="633062" lvl="2" indent="-263776" algn="just">
                        <a:spcAft>
                          <a:spcPct val="0"/>
                        </a:spcAft>
                        <a:buFont typeface="Wingdings" panose="05000000000000000000" pitchFamily="2" charset="2"/>
                        <a:buChar char="ü"/>
                      </a:pPr>
                      <a:r>
                        <a:rPr lang="en-GB"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Coping mechanisms to address lack of money</a:t>
                      </a:r>
                    </a:p>
                    <a:p>
                      <a:pPr marL="633062" lvl="2" indent="-263776" algn="just">
                        <a:spcAft>
                          <a:spcPct val="0"/>
                        </a:spcAft>
                        <a:buFont typeface="Wingdings" panose="05000000000000000000" pitchFamily="2" charset="2"/>
                        <a:buChar char="ü"/>
                      </a:pPr>
                      <a:r>
                        <a:rPr lang="en-GB"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Sector specific outcomes</a:t>
                      </a:r>
                    </a:p>
                    <a:p>
                      <a:pPr marL="633062" lvl="2" indent="-263776" algn="just">
                        <a:spcAft>
                          <a:spcPct val="0"/>
                        </a:spcAft>
                        <a:buFont typeface="Wingdings" panose="05000000000000000000" pitchFamily="2" charset="2"/>
                        <a:buChar char="ü"/>
                      </a:pPr>
                      <a:r>
                        <a:rPr lang="en-GB"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Intra-household relationships</a:t>
                      </a:r>
                    </a:p>
                    <a:p>
                      <a:pPr marL="633062" lvl="2" indent="-263776" algn="just">
                        <a:spcAft>
                          <a:spcPct val="0"/>
                        </a:spcAft>
                        <a:buFont typeface="Wingdings" panose="05000000000000000000" pitchFamily="2" charset="2"/>
                        <a:buChar char="ü"/>
                      </a:pPr>
                      <a:r>
                        <a:rPr lang="en-GB"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Perceptions around community interactions: sense of security, trust, incidents</a:t>
                      </a:r>
                      <a:endParaRPr lang="es-ES" sz="1800" dirty="0">
                        <a:latin typeface="Gill Sans Infant Std" panose="020B0502020104020203" pitchFamily="34" charset="0"/>
                      </a:endParaRPr>
                    </a:p>
                  </a:txBody>
                  <a:tcPr/>
                </a:tc>
                <a:extLst>
                  <a:ext uri="{0D108BD9-81ED-4DB2-BD59-A6C34878D82A}">
                    <a16:rowId xmlns="" xmlns:a16="http://schemas.microsoft.com/office/drawing/2014/main" val="2657745214"/>
                  </a:ext>
                </a:extLst>
              </a:tr>
              <a:tr h="370840">
                <a:tc>
                  <a:txBody>
                    <a:bodyPr/>
                    <a:lstStyle/>
                    <a:p>
                      <a:r>
                        <a:rPr lang="en-GB" sz="1900" b="1" dirty="0">
                          <a:latin typeface="Gill Sans Infant Std" panose="020B0502020104020203" pitchFamily="34" charset="0"/>
                        </a:rPr>
                        <a:t>For what</a:t>
                      </a:r>
                    </a:p>
                  </a:txBody>
                  <a:tcPr/>
                </a:tc>
                <a:tc>
                  <a:txBody>
                    <a:bodyPr/>
                    <a:lstStyle/>
                    <a:p>
                      <a:pPr marL="369286" marR="0" lvl="2"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To</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n-GB"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ensure our action is relevant</a:t>
                      </a:r>
                      <a:endPar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endParaRPr>
                    </a:p>
                  </a:txBody>
                  <a:tcPr/>
                </a:tc>
                <a:extLst>
                  <a:ext uri="{0D108BD9-81ED-4DB2-BD59-A6C34878D82A}">
                    <a16:rowId xmlns="" xmlns:a16="http://schemas.microsoft.com/office/drawing/2014/main" val="12259063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b="1" dirty="0">
                          <a:latin typeface="Gill Sans Infant Std" panose="020B0502020104020203" pitchFamily="34" charset="0"/>
                        </a:rPr>
                        <a:t>How </a:t>
                      </a:r>
                    </a:p>
                  </a:txBody>
                  <a:tcPr/>
                </a:tc>
                <a:tc>
                  <a:txBody>
                    <a:bodyPr/>
                    <a:lstStyle/>
                    <a:p>
                      <a:pPr marL="633062" lvl="2" indent="-263776" algn="just">
                        <a:spcAft>
                          <a:spcPct val="0"/>
                        </a:spcAft>
                        <a:buFont typeface="Wingdings" panose="05000000000000000000" pitchFamily="2" charset="2"/>
                        <a:buChar char="ü"/>
                      </a:pPr>
                      <a:r>
                        <a:rPr lang="en-GB" altLang="en-US" sz="1600" dirty="0">
                          <a:latin typeface="Gill Sans Infant Std" panose="020B0502020104020203" pitchFamily="34" charset="0"/>
                          <a:ea typeface="Gill Sans Infant Std" panose="020B0502020104020203" pitchFamily="34" charset="0"/>
                          <a:cs typeface="Gill Sans Infant Std" panose="020B0502020104020203" pitchFamily="34" charset="0"/>
                        </a:rPr>
                        <a:t>Household surveys at midline and </a:t>
                      </a:r>
                      <a:r>
                        <a:rPr lang="en-GB" altLang="en-US" sz="1600" dirty="0" err="1">
                          <a:latin typeface="Gill Sans Infant Std" panose="020B0502020104020203" pitchFamily="34" charset="0"/>
                          <a:ea typeface="Gill Sans Infant Std" panose="020B0502020104020203" pitchFamily="34" charset="0"/>
                          <a:cs typeface="Gill Sans Infant Std" panose="020B0502020104020203" pitchFamily="34" charset="0"/>
                        </a:rPr>
                        <a:t>endline</a:t>
                      </a:r>
                      <a:endParaRPr lang="en-GB" altLang="en-US" sz="1600" dirty="0">
                        <a:latin typeface="Gill Sans Infant Std" panose="020B0502020104020203" pitchFamily="34" charset="0"/>
                        <a:ea typeface="Gill Sans Infant Std" panose="020B0502020104020203" pitchFamily="34" charset="0"/>
                        <a:cs typeface="Gill Sans Infant Std" panose="020B0502020104020203" pitchFamily="34" charset="0"/>
                      </a:endParaRPr>
                    </a:p>
                    <a:p>
                      <a:pPr marL="633062" lvl="2" indent="-263776" algn="just">
                        <a:spcAft>
                          <a:spcPct val="0"/>
                        </a:spcAft>
                        <a:buFont typeface="Wingdings" panose="05000000000000000000" pitchFamily="2" charset="2"/>
                        <a:buChar char="ü"/>
                      </a:pPr>
                      <a:r>
                        <a:rPr lang="en-GB" altLang="en-US" sz="1600" dirty="0">
                          <a:latin typeface="Gill Sans Infant Std" panose="020B0502020104020203" pitchFamily="34" charset="0"/>
                          <a:ea typeface="Gill Sans Infant Std" panose="020B0502020104020203" pitchFamily="34" charset="0"/>
                          <a:cs typeface="Gill Sans Infant Std" panose="020B0502020104020203" pitchFamily="34" charset="0"/>
                        </a:rPr>
                        <a:t>Focus Group Discussions with community members</a:t>
                      </a:r>
                    </a:p>
                  </a:txBody>
                  <a:tcPr/>
                </a:tc>
                <a:extLst>
                  <a:ext uri="{0D108BD9-81ED-4DB2-BD59-A6C34878D82A}">
                    <a16:rowId xmlns="" xmlns:a16="http://schemas.microsoft.com/office/drawing/2014/main" val="330779367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b="1" dirty="0">
                          <a:latin typeface="Gill Sans Infant Std" panose="020B0502020104020203" pitchFamily="34" charset="0"/>
                        </a:rPr>
                        <a:t>Observations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Gill Sans Infant Std" panose="020B0502020104020203" pitchFamily="34" charset="0"/>
                          <a:ea typeface="+mn-ea"/>
                          <a:cs typeface="+mn-cs"/>
                        </a:rPr>
                        <a:t>Does not need to be repeated frequently</a:t>
                      </a:r>
                    </a:p>
                  </a:txBody>
                  <a:tcPr/>
                </a:tc>
                <a:extLst>
                  <a:ext uri="{0D108BD9-81ED-4DB2-BD59-A6C34878D82A}">
                    <a16:rowId xmlns="" xmlns:a16="http://schemas.microsoft.com/office/drawing/2014/main" val="2805406476"/>
                  </a:ext>
                </a:extLst>
              </a:tr>
            </a:tbl>
          </a:graphicData>
        </a:graphic>
      </p:graphicFrame>
    </p:spTree>
    <p:extLst>
      <p:ext uri="{BB962C8B-B14F-4D97-AF65-F5344CB8AC3E}">
        <p14:creationId xmlns:p14="http://schemas.microsoft.com/office/powerpoint/2010/main" val="242978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363210"/>
            <a:ext cx="10972800" cy="1143000"/>
          </a:xfrm>
        </p:spPr>
        <p:txBody>
          <a:bodyPr>
            <a:normAutofit fontScale="90000"/>
          </a:bodyPr>
          <a:lstStyle/>
          <a:p>
            <a:r>
              <a:rPr lang="en-US" dirty="0" smtClean="0"/>
              <a:t>Topic 1</a:t>
            </a:r>
            <a:r>
              <a:rPr lang="en-US" dirty="0"/>
              <a:t>: Review of state-of-the-art of Cluster M&amp;E indicators and methods incorporating CVA programming</a:t>
            </a:r>
            <a:br>
              <a:rPr lang="en-US" dirty="0"/>
            </a:b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13</a:t>
            </a:fld>
            <a:endParaRPr lang="en-GB"/>
          </a:p>
        </p:txBody>
      </p:sp>
    </p:spTree>
    <p:extLst>
      <p:ext uri="{BB962C8B-B14F-4D97-AF65-F5344CB8AC3E}">
        <p14:creationId xmlns:p14="http://schemas.microsoft.com/office/powerpoint/2010/main" val="1660488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034A88-590A-4475-805E-D6D16EA37DC4}"/>
              </a:ext>
            </a:extLst>
          </p:cNvPr>
          <p:cNvSpPr>
            <a:spLocks noGrp="1"/>
          </p:cNvSpPr>
          <p:nvPr>
            <p:ph type="title"/>
          </p:nvPr>
        </p:nvSpPr>
        <p:spPr/>
        <p:txBody>
          <a:bodyPr>
            <a:normAutofit fontScale="90000"/>
          </a:bodyPr>
          <a:lstStyle/>
          <a:p>
            <a:r>
              <a:rPr lang="en-US" dirty="0"/>
              <a:t>Topic 1: </a:t>
            </a:r>
            <a:r>
              <a:rPr lang="en-US" i="1" dirty="0" err="1" smtClean="0"/>
              <a:t>Programme</a:t>
            </a:r>
            <a:r>
              <a:rPr lang="en-US" dirty="0" smtClean="0"/>
              <a:t> outcome monitoring examples </a:t>
            </a:r>
            <a:r>
              <a:rPr lang="mr-IN" dirty="0" smtClean="0"/>
              <a:t>–</a:t>
            </a:r>
            <a:r>
              <a:rPr lang="en-US" dirty="0" smtClean="0"/>
              <a:t> </a:t>
            </a:r>
            <a:r>
              <a:rPr lang="en-GB" dirty="0" smtClean="0"/>
              <a:t>Cash </a:t>
            </a:r>
            <a:r>
              <a:rPr lang="en-GB" dirty="0"/>
              <a:t>for shelter repairs/rebuild</a:t>
            </a:r>
          </a:p>
        </p:txBody>
      </p:sp>
      <p:sp>
        <p:nvSpPr>
          <p:cNvPr id="3" name="Content Placeholder 2">
            <a:extLst>
              <a:ext uri="{FF2B5EF4-FFF2-40B4-BE49-F238E27FC236}">
                <a16:creationId xmlns="" xmlns:a16="http://schemas.microsoft.com/office/drawing/2014/main" id="{B864891B-76AE-410C-8667-31F16847286D}"/>
              </a:ext>
            </a:extLst>
          </p:cNvPr>
          <p:cNvSpPr>
            <a:spLocks noGrp="1"/>
          </p:cNvSpPr>
          <p:nvPr>
            <p:ph idx="1"/>
          </p:nvPr>
        </p:nvSpPr>
        <p:spPr/>
        <p:txBody>
          <a:bodyPr/>
          <a:lstStyle/>
          <a:p>
            <a:r>
              <a:rPr lang="en-GB" dirty="0" smtClean="0"/>
              <a:t># of households who have built or repaired to expected technical standards (incl. size, quality of material, safety, climate protection, </a:t>
            </a:r>
            <a:r>
              <a:rPr lang="en-GB" dirty="0" err="1" smtClean="0"/>
              <a:t>etc</a:t>
            </a:r>
            <a:r>
              <a:rPr lang="en-GB" dirty="0" smtClean="0"/>
              <a:t>)</a:t>
            </a:r>
          </a:p>
          <a:p>
            <a:r>
              <a:rPr lang="en-GB" dirty="0" smtClean="0"/>
              <a:t># of households who have been able to provide themselves with improved shelter according to the expected time frame</a:t>
            </a:r>
          </a:p>
          <a:p>
            <a:r>
              <a:rPr lang="en-GB" dirty="0" smtClean="0"/>
              <a:t># of households who have been able to negotiate more secure tenure, through the undertaking of the housing repairs</a:t>
            </a:r>
          </a:p>
          <a:p>
            <a:r>
              <a:rPr lang="en-GB" i="1" dirty="0" smtClean="0"/>
              <a:t>Others, from your own experience?</a:t>
            </a:r>
            <a:endParaRPr lang="en-GB" i="1" dirty="0"/>
          </a:p>
        </p:txBody>
      </p:sp>
      <p:sp>
        <p:nvSpPr>
          <p:cNvPr id="4" name="Slide Number Placeholder 3">
            <a:extLst>
              <a:ext uri="{FF2B5EF4-FFF2-40B4-BE49-F238E27FC236}">
                <a16:creationId xmlns="" xmlns:a16="http://schemas.microsoft.com/office/drawing/2014/main" id="{DD4ED394-140C-4649-A508-92AAB2D6DE1C}"/>
              </a:ext>
            </a:extLst>
          </p:cNvPr>
          <p:cNvSpPr>
            <a:spLocks noGrp="1"/>
          </p:cNvSpPr>
          <p:nvPr>
            <p:ph type="sldNum" sz="quarter" idx="12"/>
          </p:nvPr>
        </p:nvSpPr>
        <p:spPr/>
        <p:txBody>
          <a:bodyPr/>
          <a:lstStyle/>
          <a:p>
            <a:fld id="{1327C452-0D12-48F3-BB65-BBA3E6350F2C}" type="slidenum">
              <a:rPr lang="en-GB" smtClean="0"/>
              <a:t>14</a:t>
            </a:fld>
            <a:endParaRPr lang="en-GB"/>
          </a:p>
        </p:txBody>
      </p:sp>
    </p:spTree>
    <p:extLst>
      <p:ext uri="{BB962C8B-B14F-4D97-AF65-F5344CB8AC3E}">
        <p14:creationId xmlns:p14="http://schemas.microsoft.com/office/powerpoint/2010/main" val="946272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034A88-590A-4475-805E-D6D16EA37DC4}"/>
              </a:ext>
            </a:extLst>
          </p:cNvPr>
          <p:cNvSpPr>
            <a:spLocks noGrp="1"/>
          </p:cNvSpPr>
          <p:nvPr>
            <p:ph type="title"/>
          </p:nvPr>
        </p:nvSpPr>
        <p:spPr/>
        <p:txBody>
          <a:bodyPr>
            <a:normAutofit fontScale="90000"/>
          </a:bodyPr>
          <a:lstStyle/>
          <a:p>
            <a:r>
              <a:rPr lang="en-US" dirty="0"/>
              <a:t>Topic 1: </a:t>
            </a:r>
            <a:r>
              <a:rPr lang="en-US" i="1" dirty="0" err="1"/>
              <a:t>Programme</a:t>
            </a:r>
            <a:r>
              <a:rPr lang="en-US" dirty="0"/>
              <a:t> outcome</a:t>
            </a:r>
            <a:r>
              <a:rPr lang="en-US" dirty="0" smtClean="0"/>
              <a:t> monitoring examples </a:t>
            </a:r>
            <a:r>
              <a:rPr lang="mr-IN" dirty="0"/>
              <a:t>–</a:t>
            </a:r>
            <a:r>
              <a:rPr lang="en-US" dirty="0"/>
              <a:t> </a:t>
            </a:r>
            <a:r>
              <a:rPr lang="en-GB" dirty="0" smtClean="0"/>
              <a:t>Vouchers </a:t>
            </a:r>
            <a:r>
              <a:rPr lang="en-GB" dirty="0"/>
              <a:t>or cash for </a:t>
            </a:r>
            <a:r>
              <a:rPr lang="en-GB" dirty="0" smtClean="0"/>
              <a:t>NFI’s/shelter kits/winterisation kits</a:t>
            </a:r>
            <a:endParaRPr lang="en-GB" dirty="0"/>
          </a:p>
        </p:txBody>
      </p:sp>
      <p:sp>
        <p:nvSpPr>
          <p:cNvPr id="3" name="Content Placeholder 2">
            <a:extLst>
              <a:ext uri="{FF2B5EF4-FFF2-40B4-BE49-F238E27FC236}">
                <a16:creationId xmlns="" xmlns:a16="http://schemas.microsoft.com/office/drawing/2014/main" id="{B864891B-76AE-410C-8667-31F16847286D}"/>
              </a:ext>
            </a:extLst>
          </p:cNvPr>
          <p:cNvSpPr>
            <a:spLocks noGrp="1"/>
          </p:cNvSpPr>
          <p:nvPr>
            <p:ph idx="1"/>
          </p:nvPr>
        </p:nvSpPr>
        <p:spPr/>
        <p:txBody>
          <a:bodyPr>
            <a:normAutofit/>
          </a:bodyPr>
          <a:lstStyle/>
          <a:p>
            <a:r>
              <a:rPr lang="en-GB" dirty="0" smtClean="0"/>
              <a:t># of households who have improved shelter according to agreed standards (for warmth, privacy, </a:t>
            </a:r>
            <a:r>
              <a:rPr lang="en-GB" dirty="0" err="1" smtClean="0"/>
              <a:t>etc</a:t>
            </a:r>
            <a:r>
              <a:rPr lang="en-GB" dirty="0" smtClean="0"/>
              <a:t>)</a:t>
            </a:r>
          </a:p>
          <a:p>
            <a:r>
              <a:rPr lang="en-GB" dirty="0" smtClean="0"/>
              <a:t># of households who were able to effectively use all of the materials selected, in order to reach agreed standards of shelter</a:t>
            </a:r>
          </a:p>
          <a:p>
            <a:r>
              <a:rPr lang="en-GB" dirty="0" smtClean="0"/>
              <a:t># of households who were able to improve their </a:t>
            </a:r>
            <a:r>
              <a:rPr lang="en-GB" dirty="0"/>
              <a:t>shelter according to agreed </a:t>
            </a:r>
            <a:r>
              <a:rPr lang="en-GB" dirty="0" smtClean="0"/>
              <a:t>standards, within an expected timeframe</a:t>
            </a:r>
          </a:p>
          <a:p>
            <a:r>
              <a:rPr lang="en-GB" i="1" dirty="0"/>
              <a:t>Others, from your own experience</a:t>
            </a:r>
            <a:r>
              <a:rPr lang="en-GB" i="1" dirty="0" smtClean="0"/>
              <a:t>?</a:t>
            </a:r>
            <a:r>
              <a:rPr lang="en-GB" dirty="0" smtClean="0"/>
              <a:t> </a:t>
            </a:r>
            <a:endParaRPr lang="en-GB" dirty="0"/>
          </a:p>
        </p:txBody>
      </p:sp>
      <p:sp>
        <p:nvSpPr>
          <p:cNvPr id="4" name="Slide Number Placeholder 3">
            <a:extLst>
              <a:ext uri="{FF2B5EF4-FFF2-40B4-BE49-F238E27FC236}">
                <a16:creationId xmlns="" xmlns:a16="http://schemas.microsoft.com/office/drawing/2014/main" id="{DD4ED394-140C-4649-A508-92AAB2D6DE1C}"/>
              </a:ext>
            </a:extLst>
          </p:cNvPr>
          <p:cNvSpPr>
            <a:spLocks noGrp="1"/>
          </p:cNvSpPr>
          <p:nvPr>
            <p:ph type="sldNum" sz="quarter" idx="12"/>
          </p:nvPr>
        </p:nvSpPr>
        <p:spPr/>
        <p:txBody>
          <a:bodyPr/>
          <a:lstStyle/>
          <a:p>
            <a:fld id="{1327C452-0D12-48F3-BB65-BBA3E6350F2C}" type="slidenum">
              <a:rPr lang="en-GB" smtClean="0"/>
              <a:t>15</a:t>
            </a:fld>
            <a:endParaRPr lang="en-GB"/>
          </a:p>
        </p:txBody>
      </p:sp>
    </p:spTree>
    <p:extLst>
      <p:ext uri="{BB962C8B-B14F-4D97-AF65-F5344CB8AC3E}">
        <p14:creationId xmlns:p14="http://schemas.microsoft.com/office/powerpoint/2010/main" val="18836022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034A88-590A-4475-805E-D6D16EA37DC4}"/>
              </a:ext>
            </a:extLst>
          </p:cNvPr>
          <p:cNvSpPr>
            <a:spLocks noGrp="1"/>
          </p:cNvSpPr>
          <p:nvPr>
            <p:ph type="title"/>
          </p:nvPr>
        </p:nvSpPr>
        <p:spPr/>
        <p:txBody>
          <a:bodyPr>
            <a:normAutofit fontScale="90000"/>
          </a:bodyPr>
          <a:lstStyle/>
          <a:p>
            <a:r>
              <a:rPr lang="en-US" dirty="0"/>
              <a:t>Topic 1: </a:t>
            </a:r>
            <a:r>
              <a:rPr lang="en-US" i="1" dirty="0" err="1"/>
              <a:t>Programme</a:t>
            </a:r>
            <a:r>
              <a:rPr lang="en-US" dirty="0"/>
              <a:t> outcome</a:t>
            </a:r>
            <a:r>
              <a:rPr lang="en-US" dirty="0" smtClean="0"/>
              <a:t> monitoring examples </a:t>
            </a:r>
            <a:r>
              <a:rPr lang="mr-IN" dirty="0"/>
              <a:t>–</a:t>
            </a:r>
            <a:r>
              <a:rPr lang="en-US" dirty="0"/>
              <a:t> </a:t>
            </a:r>
            <a:r>
              <a:rPr lang="en-GB" dirty="0" smtClean="0"/>
              <a:t>Cash </a:t>
            </a:r>
            <a:r>
              <a:rPr lang="en-GB" dirty="0"/>
              <a:t>for rent</a:t>
            </a:r>
          </a:p>
        </p:txBody>
      </p:sp>
      <p:sp>
        <p:nvSpPr>
          <p:cNvPr id="3" name="Content Placeholder 2">
            <a:extLst>
              <a:ext uri="{FF2B5EF4-FFF2-40B4-BE49-F238E27FC236}">
                <a16:creationId xmlns="" xmlns:a16="http://schemas.microsoft.com/office/drawing/2014/main" id="{B864891B-76AE-410C-8667-31F16847286D}"/>
              </a:ext>
            </a:extLst>
          </p:cNvPr>
          <p:cNvSpPr>
            <a:spLocks noGrp="1"/>
          </p:cNvSpPr>
          <p:nvPr>
            <p:ph idx="1"/>
          </p:nvPr>
        </p:nvSpPr>
        <p:spPr/>
        <p:txBody>
          <a:bodyPr/>
          <a:lstStyle/>
          <a:p>
            <a:r>
              <a:rPr lang="en-GB" dirty="0"/>
              <a:t># of households who have improved shelter according to agreed standards (for warmth, privacy, </a:t>
            </a:r>
            <a:r>
              <a:rPr lang="en-GB" dirty="0" err="1"/>
              <a:t>etc</a:t>
            </a:r>
            <a:r>
              <a:rPr lang="en-GB" dirty="0" smtClean="0"/>
              <a:t>)</a:t>
            </a:r>
          </a:p>
          <a:p>
            <a:r>
              <a:rPr lang="en-GB" dirty="0" smtClean="0"/>
              <a:t># of households remaining in the shelter without (threat of) forced eviction for the agreed time period</a:t>
            </a:r>
          </a:p>
          <a:p>
            <a:r>
              <a:rPr lang="en-GB" dirty="0" smtClean="0"/>
              <a:t># of households able to negotiate independent extensions of the rental, after the rental support time period has been completed</a:t>
            </a:r>
          </a:p>
          <a:p>
            <a:r>
              <a:rPr lang="en-GB" i="1" dirty="0"/>
              <a:t>Others, from your own experience?</a:t>
            </a:r>
            <a:r>
              <a:rPr lang="en-GB" dirty="0"/>
              <a:t> </a:t>
            </a:r>
          </a:p>
        </p:txBody>
      </p:sp>
      <p:sp>
        <p:nvSpPr>
          <p:cNvPr id="4" name="Slide Number Placeholder 3">
            <a:extLst>
              <a:ext uri="{FF2B5EF4-FFF2-40B4-BE49-F238E27FC236}">
                <a16:creationId xmlns="" xmlns:a16="http://schemas.microsoft.com/office/drawing/2014/main" id="{DD4ED394-140C-4649-A508-92AAB2D6DE1C}"/>
              </a:ext>
            </a:extLst>
          </p:cNvPr>
          <p:cNvSpPr>
            <a:spLocks noGrp="1"/>
          </p:cNvSpPr>
          <p:nvPr>
            <p:ph type="sldNum" sz="quarter" idx="12"/>
          </p:nvPr>
        </p:nvSpPr>
        <p:spPr/>
        <p:txBody>
          <a:bodyPr/>
          <a:lstStyle/>
          <a:p>
            <a:fld id="{1327C452-0D12-48F3-BB65-BBA3E6350F2C}" type="slidenum">
              <a:rPr lang="en-GB" smtClean="0"/>
              <a:t>16</a:t>
            </a:fld>
            <a:endParaRPr lang="en-GB"/>
          </a:p>
        </p:txBody>
      </p:sp>
    </p:spTree>
    <p:extLst>
      <p:ext uri="{BB962C8B-B14F-4D97-AF65-F5344CB8AC3E}">
        <p14:creationId xmlns:p14="http://schemas.microsoft.com/office/powerpoint/2010/main" val="16469786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034A88-590A-4475-805E-D6D16EA37DC4}"/>
              </a:ext>
            </a:extLst>
          </p:cNvPr>
          <p:cNvSpPr>
            <a:spLocks noGrp="1"/>
          </p:cNvSpPr>
          <p:nvPr>
            <p:ph type="title"/>
          </p:nvPr>
        </p:nvSpPr>
        <p:spPr/>
        <p:txBody>
          <a:bodyPr>
            <a:normAutofit fontScale="90000"/>
          </a:bodyPr>
          <a:lstStyle/>
          <a:p>
            <a:r>
              <a:rPr lang="en-US" dirty="0"/>
              <a:t>Topic 1: </a:t>
            </a:r>
            <a:r>
              <a:rPr lang="de-DE" dirty="0" smtClean="0"/>
              <a:t>Nepal </a:t>
            </a:r>
            <a:r>
              <a:rPr lang="de-DE" dirty="0" err="1" smtClean="0"/>
              <a:t>Shelter</a:t>
            </a:r>
            <a:r>
              <a:rPr lang="de-DE" dirty="0" smtClean="0"/>
              <a:t> Cluster (2015) Post-Distribution Monitoring </a:t>
            </a:r>
            <a:r>
              <a:rPr lang="de-DE" dirty="0" err="1" smtClean="0"/>
              <a:t>Questions</a:t>
            </a:r>
            <a:r>
              <a:rPr lang="de-DE" dirty="0" smtClean="0"/>
              <a:t> </a:t>
            </a:r>
            <a:r>
              <a:rPr lang="mr-IN" dirty="0" smtClean="0"/>
              <a:t>–</a:t>
            </a:r>
            <a:r>
              <a:rPr lang="de-DE" dirty="0" smtClean="0"/>
              <a:t> EXCERPT </a:t>
            </a:r>
            <a:endParaRPr lang="en-GB" dirty="0"/>
          </a:p>
        </p:txBody>
      </p:sp>
      <p:sp>
        <p:nvSpPr>
          <p:cNvPr id="3" name="Content Placeholder 2">
            <a:extLst>
              <a:ext uri="{FF2B5EF4-FFF2-40B4-BE49-F238E27FC236}">
                <a16:creationId xmlns="" xmlns:a16="http://schemas.microsoft.com/office/drawing/2014/main" id="{B864891B-76AE-410C-8667-31F16847286D}"/>
              </a:ext>
            </a:extLst>
          </p:cNvPr>
          <p:cNvSpPr>
            <a:spLocks noGrp="1"/>
          </p:cNvSpPr>
          <p:nvPr>
            <p:ph idx="1"/>
          </p:nvPr>
        </p:nvSpPr>
        <p:spPr/>
        <p:txBody>
          <a:bodyPr>
            <a:normAutofit/>
          </a:bodyPr>
          <a:lstStyle/>
          <a:p>
            <a:pPr marL="0" indent="0">
              <a:buNone/>
            </a:pPr>
            <a:r>
              <a:rPr lang="en-GB" b="1" i="1" dirty="0" smtClean="0"/>
              <a:t>Section 3 </a:t>
            </a:r>
            <a:r>
              <a:rPr lang="mr-IN" b="1" i="1" dirty="0" smtClean="0"/>
              <a:t>–</a:t>
            </a:r>
            <a:r>
              <a:rPr lang="en-GB" b="1" i="1" dirty="0" smtClean="0"/>
              <a:t> Distribution Process</a:t>
            </a:r>
          </a:p>
          <a:p>
            <a:r>
              <a:rPr lang="en-GB" dirty="0"/>
              <a:t>When did you receive the assistance from [agency name</a:t>
            </a:r>
            <a:r>
              <a:rPr lang="en-GB" dirty="0" smtClean="0"/>
              <a:t>]?</a:t>
            </a:r>
          </a:p>
          <a:p>
            <a:r>
              <a:rPr lang="en-GB" dirty="0"/>
              <a:t>What kind of assistance did you receive from [agency name</a:t>
            </a:r>
            <a:r>
              <a:rPr lang="en-GB" dirty="0" smtClean="0"/>
              <a:t>]?</a:t>
            </a:r>
          </a:p>
          <a:p>
            <a:r>
              <a:rPr lang="en-GB" dirty="0"/>
              <a:t>[If chosen shelter materials</a:t>
            </a:r>
            <a:r>
              <a:rPr lang="en-GB" dirty="0" smtClean="0"/>
              <a:t>] </a:t>
            </a:r>
            <a:r>
              <a:rPr lang="mr-IN" dirty="0"/>
              <a:t>–</a:t>
            </a:r>
            <a:r>
              <a:rPr lang="en-GB" dirty="0"/>
              <a:t> list the </a:t>
            </a:r>
            <a:r>
              <a:rPr lang="en-GB" dirty="0" smtClean="0"/>
              <a:t>items</a:t>
            </a:r>
          </a:p>
          <a:p>
            <a:r>
              <a:rPr lang="en-GB" dirty="0"/>
              <a:t>[If chosen personal and HH items</a:t>
            </a:r>
            <a:r>
              <a:rPr lang="en-GB" dirty="0" smtClean="0"/>
              <a:t>] </a:t>
            </a:r>
            <a:r>
              <a:rPr lang="mr-IN" dirty="0" smtClean="0"/>
              <a:t>–</a:t>
            </a:r>
            <a:r>
              <a:rPr lang="en-GB" dirty="0" smtClean="0"/>
              <a:t> list the items</a:t>
            </a:r>
          </a:p>
          <a:p>
            <a:r>
              <a:rPr lang="en-GB" dirty="0"/>
              <a:t>Did you experience any problems during the distribution process</a:t>
            </a:r>
            <a:r>
              <a:rPr lang="en-GB" dirty="0" smtClean="0"/>
              <a:t>?</a:t>
            </a:r>
          </a:p>
          <a:p>
            <a:endParaRPr lang="en-GB" dirty="0"/>
          </a:p>
        </p:txBody>
      </p:sp>
      <p:sp>
        <p:nvSpPr>
          <p:cNvPr id="4" name="Slide Number Placeholder 3">
            <a:extLst>
              <a:ext uri="{FF2B5EF4-FFF2-40B4-BE49-F238E27FC236}">
                <a16:creationId xmlns="" xmlns:a16="http://schemas.microsoft.com/office/drawing/2014/main" id="{DD4ED394-140C-4649-A508-92AAB2D6DE1C}"/>
              </a:ext>
            </a:extLst>
          </p:cNvPr>
          <p:cNvSpPr>
            <a:spLocks noGrp="1"/>
          </p:cNvSpPr>
          <p:nvPr>
            <p:ph type="sldNum" sz="quarter" idx="12"/>
          </p:nvPr>
        </p:nvSpPr>
        <p:spPr/>
        <p:txBody>
          <a:bodyPr/>
          <a:lstStyle/>
          <a:p>
            <a:fld id="{1327C452-0D12-48F3-BB65-BBA3E6350F2C}" type="slidenum">
              <a:rPr lang="en-GB" smtClean="0"/>
              <a:t>17</a:t>
            </a:fld>
            <a:endParaRPr lang="en-GB"/>
          </a:p>
        </p:txBody>
      </p:sp>
    </p:spTree>
    <p:extLst>
      <p:ext uri="{BB962C8B-B14F-4D97-AF65-F5344CB8AC3E}">
        <p14:creationId xmlns:p14="http://schemas.microsoft.com/office/powerpoint/2010/main" val="6876916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034A88-590A-4475-805E-D6D16EA37DC4}"/>
              </a:ext>
            </a:extLst>
          </p:cNvPr>
          <p:cNvSpPr>
            <a:spLocks noGrp="1"/>
          </p:cNvSpPr>
          <p:nvPr>
            <p:ph type="title"/>
          </p:nvPr>
        </p:nvSpPr>
        <p:spPr/>
        <p:txBody>
          <a:bodyPr>
            <a:normAutofit fontScale="90000"/>
          </a:bodyPr>
          <a:lstStyle/>
          <a:p>
            <a:r>
              <a:rPr lang="en-US" dirty="0"/>
              <a:t>Topic 1: </a:t>
            </a:r>
            <a:r>
              <a:rPr lang="de-DE" dirty="0" smtClean="0"/>
              <a:t>Nepal </a:t>
            </a:r>
            <a:r>
              <a:rPr lang="de-DE" dirty="0" err="1" smtClean="0"/>
              <a:t>Shelter</a:t>
            </a:r>
            <a:r>
              <a:rPr lang="de-DE" dirty="0" smtClean="0"/>
              <a:t> Cluster (2015) Post-Distribution Monitoring </a:t>
            </a:r>
            <a:r>
              <a:rPr lang="de-DE" dirty="0" err="1" smtClean="0"/>
              <a:t>Questions</a:t>
            </a:r>
            <a:r>
              <a:rPr lang="de-DE" dirty="0" smtClean="0"/>
              <a:t> </a:t>
            </a:r>
            <a:r>
              <a:rPr lang="mr-IN" dirty="0" smtClean="0"/>
              <a:t>–</a:t>
            </a:r>
            <a:r>
              <a:rPr lang="de-DE" dirty="0" smtClean="0"/>
              <a:t> EXCERPT </a:t>
            </a:r>
            <a:endParaRPr lang="en-GB" dirty="0"/>
          </a:p>
        </p:txBody>
      </p:sp>
      <p:sp>
        <p:nvSpPr>
          <p:cNvPr id="3" name="Content Placeholder 2">
            <a:extLst>
              <a:ext uri="{FF2B5EF4-FFF2-40B4-BE49-F238E27FC236}">
                <a16:creationId xmlns="" xmlns:a16="http://schemas.microsoft.com/office/drawing/2014/main" id="{B864891B-76AE-410C-8667-31F16847286D}"/>
              </a:ext>
            </a:extLst>
          </p:cNvPr>
          <p:cNvSpPr>
            <a:spLocks noGrp="1"/>
          </p:cNvSpPr>
          <p:nvPr>
            <p:ph idx="1"/>
          </p:nvPr>
        </p:nvSpPr>
        <p:spPr/>
        <p:txBody>
          <a:bodyPr>
            <a:normAutofit/>
          </a:bodyPr>
          <a:lstStyle/>
          <a:p>
            <a:pPr marL="0" indent="0">
              <a:buNone/>
            </a:pPr>
            <a:r>
              <a:rPr lang="de-DE" dirty="0" smtClean="0"/>
              <a:t>Work in Groups:</a:t>
            </a:r>
            <a:endParaRPr lang="en-GB" dirty="0" smtClean="0"/>
          </a:p>
          <a:p>
            <a:r>
              <a:rPr lang="en-GB" dirty="0" smtClean="0"/>
              <a:t>How many of the questions in the previous slide could provide monitoring information about CVA for the shelter interventions?</a:t>
            </a:r>
          </a:p>
          <a:p>
            <a:r>
              <a:rPr lang="en-GB" dirty="0" smtClean="0"/>
              <a:t>How could those questions be re-written, in order to make those connections more explicit?</a:t>
            </a:r>
          </a:p>
          <a:p>
            <a:pPr marL="400050" lvl="1" indent="0">
              <a:buNone/>
            </a:pPr>
            <a:r>
              <a:rPr lang="en-GB" sz="3200" b="1" dirty="0" smtClean="0"/>
              <a:t>REPORT BACK IN PLENARY</a:t>
            </a:r>
            <a:endParaRPr lang="en-GB" sz="3200" b="1" dirty="0"/>
          </a:p>
        </p:txBody>
      </p:sp>
      <p:sp>
        <p:nvSpPr>
          <p:cNvPr id="4" name="Slide Number Placeholder 3">
            <a:extLst>
              <a:ext uri="{FF2B5EF4-FFF2-40B4-BE49-F238E27FC236}">
                <a16:creationId xmlns="" xmlns:a16="http://schemas.microsoft.com/office/drawing/2014/main" id="{DD4ED394-140C-4649-A508-92AAB2D6DE1C}"/>
              </a:ext>
            </a:extLst>
          </p:cNvPr>
          <p:cNvSpPr>
            <a:spLocks noGrp="1"/>
          </p:cNvSpPr>
          <p:nvPr>
            <p:ph type="sldNum" sz="quarter" idx="12"/>
          </p:nvPr>
        </p:nvSpPr>
        <p:spPr/>
        <p:txBody>
          <a:bodyPr/>
          <a:lstStyle/>
          <a:p>
            <a:fld id="{1327C452-0D12-48F3-BB65-BBA3E6350F2C}" type="slidenum">
              <a:rPr lang="en-GB" smtClean="0"/>
              <a:t>18</a:t>
            </a:fld>
            <a:endParaRPr lang="en-GB"/>
          </a:p>
        </p:txBody>
      </p:sp>
    </p:spTree>
    <p:extLst>
      <p:ext uri="{BB962C8B-B14F-4D97-AF65-F5344CB8AC3E}">
        <p14:creationId xmlns:p14="http://schemas.microsoft.com/office/powerpoint/2010/main" val="20859889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034A88-590A-4475-805E-D6D16EA37DC4}"/>
              </a:ext>
            </a:extLst>
          </p:cNvPr>
          <p:cNvSpPr>
            <a:spLocks noGrp="1"/>
          </p:cNvSpPr>
          <p:nvPr>
            <p:ph type="title"/>
          </p:nvPr>
        </p:nvSpPr>
        <p:spPr/>
        <p:txBody>
          <a:bodyPr>
            <a:normAutofit fontScale="90000"/>
          </a:bodyPr>
          <a:lstStyle/>
          <a:p>
            <a:r>
              <a:rPr lang="en-US" dirty="0"/>
              <a:t>Topic 1: </a:t>
            </a:r>
            <a:r>
              <a:rPr lang="de-DE" dirty="0" smtClean="0"/>
              <a:t>Nepal </a:t>
            </a:r>
            <a:r>
              <a:rPr lang="de-DE" dirty="0" err="1" smtClean="0"/>
              <a:t>Shelter</a:t>
            </a:r>
            <a:r>
              <a:rPr lang="de-DE" dirty="0" smtClean="0"/>
              <a:t> Cluster (2015) Post-Distribution Monitoring </a:t>
            </a:r>
            <a:r>
              <a:rPr lang="de-DE" dirty="0" err="1" smtClean="0"/>
              <a:t>Questions</a:t>
            </a:r>
            <a:r>
              <a:rPr lang="de-DE" dirty="0" smtClean="0"/>
              <a:t> </a:t>
            </a:r>
            <a:r>
              <a:rPr lang="mr-IN" dirty="0" smtClean="0"/>
              <a:t>–</a:t>
            </a:r>
            <a:r>
              <a:rPr lang="de-DE" dirty="0" smtClean="0"/>
              <a:t> EXCERPT, </a:t>
            </a:r>
            <a:r>
              <a:rPr lang="de-DE" dirty="0" err="1" smtClean="0"/>
              <a:t>cont</a:t>
            </a:r>
            <a:r>
              <a:rPr lang="de-DE" dirty="0" smtClean="0"/>
              <a:t>. </a:t>
            </a:r>
            <a:endParaRPr lang="en-GB" dirty="0"/>
          </a:p>
        </p:txBody>
      </p:sp>
      <p:sp>
        <p:nvSpPr>
          <p:cNvPr id="3" name="Content Placeholder 2">
            <a:extLst>
              <a:ext uri="{FF2B5EF4-FFF2-40B4-BE49-F238E27FC236}">
                <a16:creationId xmlns="" xmlns:a16="http://schemas.microsoft.com/office/drawing/2014/main" id="{B864891B-76AE-410C-8667-31F16847286D}"/>
              </a:ext>
            </a:extLst>
          </p:cNvPr>
          <p:cNvSpPr>
            <a:spLocks noGrp="1"/>
          </p:cNvSpPr>
          <p:nvPr>
            <p:ph idx="1"/>
          </p:nvPr>
        </p:nvSpPr>
        <p:spPr/>
        <p:txBody>
          <a:bodyPr>
            <a:normAutofit fontScale="92500"/>
          </a:bodyPr>
          <a:lstStyle/>
          <a:p>
            <a:pPr marL="0" indent="0">
              <a:buNone/>
            </a:pPr>
            <a:r>
              <a:rPr lang="en-GB" b="1" i="1" dirty="0" smtClean="0"/>
              <a:t>Section 4 </a:t>
            </a:r>
            <a:r>
              <a:rPr lang="mr-IN" b="1" i="1" dirty="0" smtClean="0"/>
              <a:t>–</a:t>
            </a:r>
            <a:r>
              <a:rPr lang="en-GB" b="1" i="1" dirty="0" smtClean="0"/>
              <a:t> Transport</a:t>
            </a:r>
          </a:p>
          <a:p>
            <a:r>
              <a:rPr lang="en-GB" dirty="0"/>
              <a:t>How long did it take to get from the distribution point back to your home</a:t>
            </a:r>
            <a:r>
              <a:rPr lang="en-GB" dirty="0" smtClean="0"/>
              <a:t>?</a:t>
            </a:r>
          </a:p>
          <a:p>
            <a:r>
              <a:rPr lang="en-GB" dirty="0"/>
              <a:t>What was the main mode of transportation from the distribution point to your </a:t>
            </a:r>
            <a:r>
              <a:rPr lang="en-GB" dirty="0" smtClean="0"/>
              <a:t>home?</a:t>
            </a:r>
          </a:p>
          <a:p>
            <a:r>
              <a:rPr lang="en-GB" dirty="0"/>
              <a:t>Did you pay for transportation on the return trip</a:t>
            </a:r>
            <a:r>
              <a:rPr lang="en-GB" dirty="0" smtClean="0"/>
              <a:t>?</a:t>
            </a:r>
          </a:p>
          <a:p>
            <a:r>
              <a:rPr lang="en-GB" dirty="0"/>
              <a:t>In your opinion, was the length of time spent traveling acceptable</a:t>
            </a:r>
            <a:r>
              <a:rPr lang="en-GB" dirty="0" smtClean="0"/>
              <a:t>?</a:t>
            </a:r>
          </a:p>
          <a:p>
            <a:r>
              <a:rPr lang="en-GB" dirty="0"/>
              <a:t>Did you have any problems transporting the items home?</a:t>
            </a:r>
          </a:p>
        </p:txBody>
      </p:sp>
      <p:sp>
        <p:nvSpPr>
          <p:cNvPr id="4" name="Slide Number Placeholder 3">
            <a:extLst>
              <a:ext uri="{FF2B5EF4-FFF2-40B4-BE49-F238E27FC236}">
                <a16:creationId xmlns="" xmlns:a16="http://schemas.microsoft.com/office/drawing/2014/main" id="{DD4ED394-140C-4649-A508-92AAB2D6DE1C}"/>
              </a:ext>
            </a:extLst>
          </p:cNvPr>
          <p:cNvSpPr>
            <a:spLocks noGrp="1"/>
          </p:cNvSpPr>
          <p:nvPr>
            <p:ph type="sldNum" sz="quarter" idx="12"/>
          </p:nvPr>
        </p:nvSpPr>
        <p:spPr/>
        <p:txBody>
          <a:bodyPr/>
          <a:lstStyle/>
          <a:p>
            <a:fld id="{1327C452-0D12-48F3-BB65-BBA3E6350F2C}" type="slidenum">
              <a:rPr lang="en-GB" smtClean="0"/>
              <a:t>19</a:t>
            </a:fld>
            <a:endParaRPr lang="en-GB"/>
          </a:p>
        </p:txBody>
      </p:sp>
    </p:spTree>
    <p:extLst>
      <p:ext uri="{BB962C8B-B14F-4D97-AF65-F5344CB8AC3E}">
        <p14:creationId xmlns:p14="http://schemas.microsoft.com/office/powerpoint/2010/main" val="198957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for Day 3</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1387638694"/>
              </p:ext>
            </p:extLst>
          </p:nvPr>
        </p:nvGraphicFramePr>
        <p:xfrm>
          <a:off x="3434080" y="1251016"/>
          <a:ext cx="5516880" cy="5280078"/>
        </p:xfrm>
        <a:graphic>
          <a:graphicData uri="http://schemas.openxmlformats.org/drawingml/2006/table">
            <a:tbl>
              <a:tblPr>
                <a:tableStyleId>{5C22544A-7EE6-4342-B048-85BDC9FD1C3A}</a:tableStyleId>
              </a:tblPr>
              <a:tblGrid>
                <a:gridCol w="1666557"/>
                <a:gridCol w="3850323"/>
              </a:tblGrid>
              <a:tr h="251639">
                <a:tc>
                  <a:txBody>
                    <a:bodyPr/>
                    <a:lstStyle/>
                    <a:p>
                      <a:pPr algn="l" fontAlgn="b"/>
                      <a:endParaRPr lang="en-US" sz="1600" b="0" i="0" u="none" strike="noStrike" dirty="0">
                        <a:solidFill>
                          <a:srgbClr val="000000"/>
                        </a:solidFill>
                        <a:effectLst/>
                        <a:latin typeface="Calibri" charset="0"/>
                      </a:endParaRPr>
                    </a:p>
                  </a:txBody>
                  <a:tcPr marL="6350" marR="6350" marT="6350" marB="0" anchor="b"/>
                </a:tc>
                <a:tc>
                  <a:txBody>
                    <a:bodyPr/>
                    <a:lstStyle/>
                    <a:p>
                      <a:pPr algn="l" fontAlgn="b"/>
                      <a:r>
                        <a:rPr lang="en-US" sz="1600" u="none" strike="noStrike" dirty="0">
                          <a:effectLst/>
                        </a:rPr>
                        <a:t>Day </a:t>
                      </a:r>
                      <a:r>
                        <a:rPr lang="en-US" sz="1600" u="none" strike="noStrike" dirty="0" smtClean="0">
                          <a:effectLst/>
                        </a:rPr>
                        <a:t>3</a:t>
                      </a:r>
                      <a:endParaRPr lang="en-US" sz="1600" b="1" i="0" u="none" strike="noStrike" dirty="0">
                        <a:solidFill>
                          <a:srgbClr val="000000"/>
                        </a:solidFill>
                        <a:effectLst/>
                        <a:latin typeface="Calibri" charset="0"/>
                      </a:endParaRPr>
                    </a:p>
                  </a:txBody>
                  <a:tcPr marL="6350" marR="6350" marT="6350" marB="0" anchor="b"/>
                </a:tc>
              </a:tr>
              <a:tr h="947348">
                <a:tc>
                  <a:txBody>
                    <a:bodyPr/>
                    <a:lstStyle/>
                    <a:p>
                      <a:pPr algn="l" fontAlgn="b"/>
                      <a:r>
                        <a:rPr lang="en-US" sz="1600" u="none" strike="noStrike" dirty="0">
                          <a:effectLst/>
                        </a:rPr>
                        <a:t>Session </a:t>
                      </a:r>
                      <a:r>
                        <a:rPr lang="en-US" sz="1600" u="none" strike="noStrike" dirty="0" smtClean="0">
                          <a:effectLst/>
                        </a:rPr>
                        <a:t>1 </a:t>
                      </a:r>
                      <a:r>
                        <a:rPr lang="en-US" sz="1600" i="1" u="none" strike="noStrike" dirty="0" smtClean="0">
                          <a:effectLst/>
                        </a:rPr>
                        <a:t>(add</a:t>
                      </a:r>
                      <a:r>
                        <a:rPr lang="en-US" sz="1600" i="1" u="none" strike="noStrike" baseline="0" dirty="0" smtClean="0">
                          <a:effectLst/>
                        </a:rPr>
                        <a:t> specific times)</a:t>
                      </a:r>
                      <a:endParaRPr lang="en-US" sz="1600" b="0" i="1" u="none" strike="noStrike" dirty="0">
                        <a:solidFill>
                          <a:srgbClr val="000000"/>
                        </a:solidFill>
                        <a:effectLst/>
                        <a:latin typeface="Calibri" charset="0"/>
                      </a:endParaRPr>
                    </a:p>
                  </a:txBody>
                  <a:tcPr marL="6350" marR="6350" marT="6350" marB="0"/>
                </a:tc>
                <a:tc>
                  <a:txBody>
                    <a:bodyPr/>
                    <a:lstStyle/>
                    <a:p>
                      <a:pPr algn="l" fontAlgn="t"/>
                      <a:r>
                        <a:rPr lang="en-US" sz="1600" u="none" strike="noStrike" dirty="0" smtClean="0">
                          <a:effectLst/>
                        </a:rPr>
                        <a:t>Cluster coordinating of M&amp;E for Shelter and Cash programming</a:t>
                      </a:r>
                      <a:endParaRPr lang="en-US" sz="1600" b="1" i="1" u="none" strike="noStrike" dirty="0">
                        <a:solidFill>
                          <a:srgbClr val="000000"/>
                        </a:solidFill>
                        <a:effectLst/>
                        <a:latin typeface="Calibri" charset="0"/>
                      </a:endParaRPr>
                    </a:p>
                  </a:txBody>
                  <a:tcPr marL="6350" marR="6350" marT="6350" marB="0"/>
                </a:tc>
              </a:tr>
              <a:tr h="236837">
                <a:tc>
                  <a:txBody>
                    <a:bodyPr/>
                    <a:lstStyle/>
                    <a:p>
                      <a:pPr algn="l" fontAlgn="b"/>
                      <a:endParaRPr lang="en-US" sz="1600" b="0" i="0" u="none" strike="noStrike" dirty="0">
                        <a:solidFill>
                          <a:srgbClr val="000000"/>
                        </a:solidFill>
                        <a:effectLst/>
                        <a:latin typeface="Calibri" charset="0"/>
                      </a:endParaRPr>
                    </a:p>
                  </a:txBody>
                  <a:tcPr marL="6350" marR="6350" marT="6350" marB="0" anchor="b"/>
                </a:tc>
                <a:tc>
                  <a:txBody>
                    <a:bodyPr/>
                    <a:lstStyle/>
                    <a:p>
                      <a:pPr algn="l" fontAlgn="t"/>
                      <a:r>
                        <a:rPr lang="sk-SK" sz="1600" u="none" strike="noStrike" dirty="0">
                          <a:effectLst/>
                        </a:rPr>
                        <a:t> </a:t>
                      </a:r>
                      <a:endParaRPr lang="sk-SK" sz="1600" b="1" i="1" u="none" strike="noStrike" dirty="0">
                        <a:solidFill>
                          <a:srgbClr val="000000"/>
                        </a:solidFill>
                        <a:effectLst/>
                        <a:latin typeface="Calibri" charset="0"/>
                      </a:endParaRPr>
                    </a:p>
                  </a:txBody>
                  <a:tcPr marL="6350" marR="6350" marT="6350" marB="0"/>
                </a:tc>
              </a:tr>
              <a:tr h="947348">
                <a:tc>
                  <a:txBody>
                    <a:bodyPr/>
                    <a:lstStyle/>
                    <a:p>
                      <a:pPr algn="l" fontAlgn="b"/>
                      <a:r>
                        <a:rPr lang="en-US" sz="1600" u="none" strike="noStrike" dirty="0">
                          <a:effectLst/>
                        </a:rPr>
                        <a:t>Session </a:t>
                      </a:r>
                      <a:r>
                        <a:rPr lang="en-US" sz="1600" u="none" strike="noStrike" dirty="0" smtClean="0">
                          <a:effectLst/>
                        </a:rPr>
                        <a:t>2 </a:t>
                      </a:r>
                      <a:r>
                        <a:rPr lang="en-US" sz="1600" i="1" u="none" strike="noStrike" dirty="0" smtClean="0">
                          <a:effectLst/>
                        </a:rPr>
                        <a:t>(add</a:t>
                      </a:r>
                      <a:r>
                        <a:rPr lang="en-US" sz="1600" i="1" u="none" strike="noStrike" baseline="0" dirty="0" smtClean="0">
                          <a:effectLst/>
                        </a:rPr>
                        <a:t> specific times)</a:t>
                      </a:r>
                      <a:endParaRPr lang="en-US" sz="1600" b="0" i="0" u="none" strike="noStrike" dirty="0">
                        <a:solidFill>
                          <a:srgbClr val="000000"/>
                        </a:solidFill>
                        <a:effectLst/>
                        <a:latin typeface="Calibri" charset="0"/>
                      </a:endParaRPr>
                    </a:p>
                  </a:txBody>
                  <a:tcPr marL="6350" marR="6350" marT="6350" marB="0"/>
                </a:tc>
                <a:tc>
                  <a:txBody>
                    <a:bodyPr/>
                    <a:lstStyle/>
                    <a:p>
                      <a:pPr algn="l" fontAlgn="t"/>
                      <a:r>
                        <a:rPr lang="en-US" sz="1600" u="none" strike="noStrike" dirty="0" smtClean="0">
                          <a:effectLst/>
                        </a:rPr>
                        <a:t>Shelter, Cash and Settlements</a:t>
                      </a:r>
                      <a:endParaRPr lang="en-US" sz="1600" b="1" i="1" u="none" strike="noStrike" dirty="0">
                        <a:solidFill>
                          <a:srgbClr val="000000"/>
                        </a:solidFill>
                        <a:effectLst/>
                        <a:latin typeface="Calibri" charset="0"/>
                      </a:endParaRPr>
                    </a:p>
                  </a:txBody>
                  <a:tcPr marL="6350" marR="6350" marT="6350" marB="0"/>
                </a:tc>
              </a:tr>
              <a:tr h="236837">
                <a:tc>
                  <a:txBody>
                    <a:bodyPr/>
                    <a:lstStyle/>
                    <a:p>
                      <a:pPr algn="l" fontAlgn="b"/>
                      <a:r>
                        <a:rPr lang="en-US" sz="1600" u="none" strike="noStrike" dirty="0">
                          <a:effectLst/>
                        </a:rPr>
                        <a:t>Lunch</a:t>
                      </a:r>
                      <a:endParaRPr lang="en-US" sz="1600" b="0" i="1" u="none" strike="noStrike" dirty="0">
                        <a:solidFill>
                          <a:srgbClr val="000000"/>
                        </a:solidFill>
                        <a:effectLst/>
                        <a:latin typeface="Calibri" charset="0"/>
                      </a:endParaRPr>
                    </a:p>
                  </a:txBody>
                  <a:tcPr marL="6350" marR="6350" marT="6350" marB="0" anchor="b"/>
                </a:tc>
                <a:tc>
                  <a:txBody>
                    <a:bodyPr/>
                    <a:lstStyle/>
                    <a:p>
                      <a:pPr algn="l" fontAlgn="t"/>
                      <a:r>
                        <a:rPr lang="sk-SK" sz="1600" u="none" strike="noStrike" dirty="0">
                          <a:effectLst/>
                        </a:rPr>
                        <a:t> </a:t>
                      </a:r>
                      <a:endParaRPr lang="sk-SK" sz="1600" b="0" i="0" u="none" strike="noStrike" dirty="0">
                        <a:solidFill>
                          <a:srgbClr val="000000"/>
                        </a:solidFill>
                        <a:effectLst/>
                        <a:latin typeface="Calibri" charset="0"/>
                      </a:endParaRPr>
                    </a:p>
                  </a:txBody>
                  <a:tcPr marL="6350" marR="6350" marT="6350" marB="0"/>
                </a:tc>
              </a:tr>
              <a:tr h="1184185">
                <a:tc>
                  <a:txBody>
                    <a:bodyPr/>
                    <a:lstStyle/>
                    <a:p>
                      <a:pPr algn="l" fontAlgn="b"/>
                      <a:r>
                        <a:rPr lang="en-US" sz="1600" u="none" strike="noStrike" dirty="0">
                          <a:effectLst/>
                        </a:rPr>
                        <a:t>Session </a:t>
                      </a:r>
                      <a:r>
                        <a:rPr lang="en-US" sz="1600" u="none" strike="noStrike" dirty="0" smtClean="0">
                          <a:effectLst/>
                        </a:rPr>
                        <a:t>3 </a:t>
                      </a:r>
                      <a:r>
                        <a:rPr lang="en-US" sz="1600" i="1" u="none" strike="noStrike" dirty="0" smtClean="0">
                          <a:effectLst/>
                        </a:rPr>
                        <a:t>(add</a:t>
                      </a:r>
                      <a:r>
                        <a:rPr lang="en-US" sz="1600" i="1" u="none" strike="noStrike" baseline="0" dirty="0" smtClean="0">
                          <a:effectLst/>
                        </a:rPr>
                        <a:t> specific times)</a:t>
                      </a:r>
                      <a:endParaRPr lang="en-US" sz="1600" b="0" i="0" u="none" strike="noStrike" dirty="0">
                        <a:solidFill>
                          <a:srgbClr val="000000"/>
                        </a:solidFill>
                        <a:effectLst/>
                        <a:latin typeface="Calibri" charset="0"/>
                      </a:endParaRPr>
                    </a:p>
                  </a:txBody>
                  <a:tcPr marL="6350" marR="6350" marT="6350" marB="0"/>
                </a:tc>
                <a:tc>
                  <a:txBody>
                    <a:bodyPr/>
                    <a:lstStyle/>
                    <a:p>
                      <a:pPr algn="l" fontAlgn="t"/>
                      <a:r>
                        <a:rPr lang="en-US" sz="1600" i="1" u="none" strike="noStrike" dirty="0" smtClean="0">
                          <a:effectLst/>
                        </a:rPr>
                        <a:t>Scenario Work: </a:t>
                      </a:r>
                      <a:r>
                        <a:rPr lang="en-US" sz="1600" i="0" u="none" strike="noStrike" dirty="0" smtClean="0">
                          <a:effectLst/>
                        </a:rPr>
                        <a:t>Phasing Shelter and CVA M&amp;E in a changing environment</a:t>
                      </a:r>
                      <a:endParaRPr lang="en-US" sz="1600" b="0" i="0" u="none" strike="noStrike" dirty="0">
                        <a:solidFill>
                          <a:srgbClr val="000000"/>
                        </a:solidFill>
                        <a:effectLst/>
                        <a:latin typeface="Calibri" charset="0"/>
                      </a:endParaRPr>
                    </a:p>
                  </a:txBody>
                  <a:tcPr marL="6350" marR="6350" marT="6350" marB="0"/>
                </a:tc>
              </a:tr>
              <a:tr h="236837">
                <a:tc>
                  <a:txBody>
                    <a:bodyPr/>
                    <a:lstStyle/>
                    <a:p>
                      <a:pPr algn="l" fontAlgn="b"/>
                      <a:endParaRPr lang="en-US" sz="1600" b="0" i="0" u="none" strike="noStrike" dirty="0">
                        <a:solidFill>
                          <a:srgbClr val="000000"/>
                        </a:solidFill>
                        <a:effectLst/>
                        <a:latin typeface="Calibri" charset="0"/>
                      </a:endParaRPr>
                    </a:p>
                  </a:txBody>
                  <a:tcPr marL="6350" marR="6350" marT="6350" marB="0" anchor="b"/>
                </a:tc>
                <a:tc>
                  <a:txBody>
                    <a:bodyPr/>
                    <a:lstStyle/>
                    <a:p>
                      <a:pPr algn="l" fontAlgn="t"/>
                      <a:r>
                        <a:rPr lang="sk-SK" sz="1600" u="none" strike="noStrike" dirty="0">
                          <a:effectLst/>
                        </a:rPr>
                        <a:t> </a:t>
                      </a:r>
                      <a:endParaRPr lang="sk-SK" sz="1600" b="0" i="0" u="none" strike="noStrike" dirty="0">
                        <a:solidFill>
                          <a:srgbClr val="000000"/>
                        </a:solidFill>
                        <a:effectLst/>
                        <a:latin typeface="Calibri" charset="0"/>
                      </a:endParaRPr>
                    </a:p>
                  </a:txBody>
                  <a:tcPr marL="6350" marR="6350" marT="6350" marB="0"/>
                </a:tc>
              </a:tr>
              <a:tr h="1198988">
                <a:tc>
                  <a:txBody>
                    <a:bodyPr/>
                    <a:lstStyle/>
                    <a:p>
                      <a:pPr algn="l" fontAlgn="b"/>
                      <a:r>
                        <a:rPr lang="en-US" sz="1600" u="none" strike="noStrike" dirty="0">
                          <a:effectLst/>
                        </a:rPr>
                        <a:t>Session </a:t>
                      </a:r>
                      <a:r>
                        <a:rPr lang="en-US" sz="1600" u="none" strike="noStrike" dirty="0" smtClean="0">
                          <a:effectLst/>
                        </a:rPr>
                        <a:t>4 </a:t>
                      </a:r>
                      <a:r>
                        <a:rPr lang="en-US" sz="1600" i="1" u="none" strike="noStrike" dirty="0" smtClean="0">
                          <a:effectLst/>
                        </a:rPr>
                        <a:t>(add</a:t>
                      </a:r>
                      <a:r>
                        <a:rPr lang="en-US" sz="1600" i="1" u="none" strike="noStrike" baseline="0" dirty="0" smtClean="0">
                          <a:effectLst/>
                        </a:rPr>
                        <a:t> specific times)</a:t>
                      </a:r>
                      <a:endParaRPr lang="en-US" sz="1600" b="0" i="0" u="none" strike="noStrike" dirty="0">
                        <a:solidFill>
                          <a:srgbClr val="000000"/>
                        </a:solidFill>
                        <a:effectLst/>
                        <a:latin typeface="Calibri" charset="0"/>
                      </a:endParaRPr>
                    </a:p>
                  </a:txBody>
                  <a:tcPr marL="6350" marR="6350" marT="6350" marB="0"/>
                </a:tc>
                <a:tc>
                  <a:txBody>
                    <a:bodyPr/>
                    <a:lstStyle/>
                    <a:p>
                      <a:pPr algn="l" fontAlgn="t"/>
                      <a:r>
                        <a:rPr lang="en-US" sz="1600" i="1" u="none" strike="noStrike" dirty="0" smtClean="0">
                          <a:effectLst/>
                        </a:rPr>
                        <a:t>Scenario Work: </a:t>
                      </a:r>
                      <a:r>
                        <a:rPr lang="en-US" sz="1600" i="0" u="none" strike="noStrike" dirty="0" smtClean="0">
                          <a:effectLst/>
                        </a:rPr>
                        <a:t>Coordinating Shelter and CVA within communities and settlements</a:t>
                      </a:r>
                      <a:endParaRPr lang="en-US" sz="1600" b="0" i="0" u="none" strike="noStrike" dirty="0">
                        <a:solidFill>
                          <a:srgbClr val="000000"/>
                        </a:solidFill>
                        <a:effectLst/>
                        <a:latin typeface="Calibri" charset="0"/>
                      </a:endParaRPr>
                    </a:p>
                  </a:txBody>
                  <a:tcPr marL="6350" marR="6350" marT="6350" marB="0"/>
                </a:tc>
              </a:tr>
            </a:tbl>
          </a:graphicData>
        </a:graphic>
      </p:graphicFrame>
    </p:spTree>
    <p:extLst>
      <p:ext uri="{BB962C8B-B14F-4D97-AF65-F5344CB8AC3E}">
        <p14:creationId xmlns:p14="http://schemas.microsoft.com/office/powerpoint/2010/main" val="1974674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034A88-590A-4475-805E-D6D16EA37DC4}"/>
              </a:ext>
            </a:extLst>
          </p:cNvPr>
          <p:cNvSpPr>
            <a:spLocks noGrp="1"/>
          </p:cNvSpPr>
          <p:nvPr>
            <p:ph type="title"/>
          </p:nvPr>
        </p:nvSpPr>
        <p:spPr/>
        <p:txBody>
          <a:bodyPr>
            <a:normAutofit fontScale="90000"/>
          </a:bodyPr>
          <a:lstStyle/>
          <a:p>
            <a:r>
              <a:rPr lang="en-US" dirty="0"/>
              <a:t>Topic 1: </a:t>
            </a:r>
            <a:r>
              <a:rPr lang="de-DE" dirty="0" smtClean="0"/>
              <a:t>Nepal </a:t>
            </a:r>
            <a:r>
              <a:rPr lang="de-DE" dirty="0" err="1" smtClean="0"/>
              <a:t>Shelter</a:t>
            </a:r>
            <a:r>
              <a:rPr lang="de-DE" dirty="0" smtClean="0"/>
              <a:t> Cluster (2015) Post-Distribution Monitoring </a:t>
            </a:r>
            <a:r>
              <a:rPr lang="de-DE" dirty="0" err="1" smtClean="0"/>
              <a:t>Questions</a:t>
            </a:r>
            <a:r>
              <a:rPr lang="de-DE" dirty="0" smtClean="0"/>
              <a:t> </a:t>
            </a:r>
            <a:r>
              <a:rPr lang="mr-IN" dirty="0" smtClean="0"/>
              <a:t>–</a:t>
            </a:r>
            <a:r>
              <a:rPr lang="de-DE" dirty="0" smtClean="0"/>
              <a:t> EXCERPT </a:t>
            </a:r>
            <a:endParaRPr lang="en-GB" dirty="0"/>
          </a:p>
        </p:txBody>
      </p:sp>
      <p:sp>
        <p:nvSpPr>
          <p:cNvPr id="3" name="Content Placeholder 2">
            <a:extLst>
              <a:ext uri="{FF2B5EF4-FFF2-40B4-BE49-F238E27FC236}">
                <a16:creationId xmlns="" xmlns:a16="http://schemas.microsoft.com/office/drawing/2014/main" id="{B864891B-76AE-410C-8667-31F16847286D}"/>
              </a:ext>
            </a:extLst>
          </p:cNvPr>
          <p:cNvSpPr>
            <a:spLocks noGrp="1"/>
          </p:cNvSpPr>
          <p:nvPr>
            <p:ph idx="1"/>
          </p:nvPr>
        </p:nvSpPr>
        <p:spPr/>
        <p:txBody>
          <a:bodyPr>
            <a:normAutofit/>
          </a:bodyPr>
          <a:lstStyle/>
          <a:p>
            <a:pPr marL="0" indent="0">
              <a:buNone/>
            </a:pPr>
            <a:r>
              <a:rPr lang="de-DE" dirty="0" smtClean="0"/>
              <a:t>Work in Groups </a:t>
            </a:r>
            <a:r>
              <a:rPr lang="mr-IN" dirty="0" smtClean="0"/>
              <a:t>–</a:t>
            </a:r>
            <a:r>
              <a:rPr lang="de-DE" dirty="0" smtClean="0"/>
              <a:t> </a:t>
            </a:r>
            <a:r>
              <a:rPr lang="de-DE" dirty="0" err="1" smtClean="0"/>
              <a:t>cont</a:t>
            </a:r>
            <a:r>
              <a:rPr lang="de-DE" dirty="0" smtClean="0"/>
              <a:t>.:</a:t>
            </a:r>
            <a:endParaRPr lang="en-GB" dirty="0" smtClean="0"/>
          </a:p>
          <a:p>
            <a:r>
              <a:rPr lang="en-GB" dirty="0" smtClean="0"/>
              <a:t>How many of the questions in the previous slide could provide monitoring information about CVA for the shelter interventions?</a:t>
            </a:r>
          </a:p>
          <a:p>
            <a:r>
              <a:rPr lang="en-GB" dirty="0" smtClean="0"/>
              <a:t>How could those questions be re-written, in order to make those connections more explicit?</a:t>
            </a:r>
          </a:p>
          <a:p>
            <a:pPr marL="400050" lvl="1" indent="0">
              <a:buNone/>
            </a:pPr>
            <a:r>
              <a:rPr lang="en-GB" sz="3200" b="1" dirty="0" smtClean="0"/>
              <a:t>REPORT BACK IN PLENARY</a:t>
            </a:r>
            <a:endParaRPr lang="en-GB" sz="3200" b="1" dirty="0"/>
          </a:p>
        </p:txBody>
      </p:sp>
      <p:sp>
        <p:nvSpPr>
          <p:cNvPr id="4" name="Slide Number Placeholder 3">
            <a:extLst>
              <a:ext uri="{FF2B5EF4-FFF2-40B4-BE49-F238E27FC236}">
                <a16:creationId xmlns="" xmlns:a16="http://schemas.microsoft.com/office/drawing/2014/main" id="{DD4ED394-140C-4649-A508-92AAB2D6DE1C}"/>
              </a:ext>
            </a:extLst>
          </p:cNvPr>
          <p:cNvSpPr>
            <a:spLocks noGrp="1"/>
          </p:cNvSpPr>
          <p:nvPr>
            <p:ph type="sldNum" sz="quarter" idx="12"/>
          </p:nvPr>
        </p:nvSpPr>
        <p:spPr/>
        <p:txBody>
          <a:bodyPr/>
          <a:lstStyle/>
          <a:p>
            <a:fld id="{1327C452-0D12-48F3-BB65-BBA3E6350F2C}" type="slidenum">
              <a:rPr lang="en-GB" smtClean="0"/>
              <a:t>20</a:t>
            </a:fld>
            <a:endParaRPr lang="en-GB"/>
          </a:p>
        </p:txBody>
      </p:sp>
    </p:spTree>
    <p:extLst>
      <p:ext uri="{BB962C8B-B14F-4D97-AF65-F5344CB8AC3E}">
        <p14:creationId xmlns:p14="http://schemas.microsoft.com/office/powerpoint/2010/main" val="5986022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034A88-590A-4475-805E-D6D16EA37DC4}"/>
              </a:ext>
            </a:extLst>
          </p:cNvPr>
          <p:cNvSpPr>
            <a:spLocks noGrp="1"/>
          </p:cNvSpPr>
          <p:nvPr>
            <p:ph type="title"/>
          </p:nvPr>
        </p:nvSpPr>
        <p:spPr/>
        <p:txBody>
          <a:bodyPr>
            <a:normAutofit fontScale="90000"/>
          </a:bodyPr>
          <a:lstStyle/>
          <a:p>
            <a:r>
              <a:rPr lang="en-US" dirty="0"/>
              <a:t>Topic 1: </a:t>
            </a:r>
            <a:r>
              <a:rPr lang="de-DE" dirty="0" smtClean="0"/>
              <a:t>Nepal </a:t>
            </a:r>
            <a:r>
              <a:rPr lang="de-DE" dirty="0" err="1" smtClean="0"/>
              <a:t>Shelter</a:t>
            </a:r>
            <a:r>
              <a:rPr lang="de-DE" dirty="0" smtClean="0"/>
              <a:t> Cluster (2015) Post-Distribution Monitoring </a:t>
            </a:r>
            <a:r>
              <a:rPr lang="de-DE" dirty="0" err="1" smtClean="0"/>
              <a:t>Questions</a:t>
            </a:r>
            <a:r>
              <a:rPr lang="de-DE" dirty="0" smtClean="0"/>
              <a:t> </a:t>
            </a:r>
            <a:r>
              <a:rPr lang="mr-IN" dirty="0" smtClean="0"/>
              <a:t>–</a:t>
            </a:r>
            <a:r>
              <a:rPr lang="de-DE" dirty="0" smtClean="0"/>
              <a:t> EXCERPT, </a:t>
            </a:r>
            <a:r>
              <a:rPr lang="de-DE" dirty="0" err="1" smtClean="0"/>
              <a:t>cont</a:t>
            </a:r>
            <a:r>
              <a:rPr lang="de-DE" dirty="0" smtClean="0"/>
              <a:t>. </a:t>
            </a:r>
            <a:endParaRPr lang="en-GB" dirty="0"/>
          </a:p>
        </p:txBody>
      </p:sp>
      <p:sp>
        <p:nvSpPr>
          <p:cNvPr id="3" name="Content Placeholder 2">
            <a:extLst>
              <a:ext uri="{FF2B5EF4-FFF2-40B4-BE49-F238E27FC236}">
                <a16:creationId xmlns="" xmlns:a16="http://schemas.microsoft.com/office/drawing/2014/main" id="{B864891B-76AE-410C-8667-31F16847286D}"/>
              </a:ext>
            </a:extLst>
          </p:cNvPr>
          <p:cNvSpPr>
            <a:spLocks noGrp="1"/>
          </p:cNvSpPr>
          <p:nvPr>
            <p:ph idx="1"/>
          </p:nvPr>
        </p:nvSpPr>
        <p:spPr/>
        <p:txBody>
          <a:bodyPr>
            <a:normAutofit fontScale="77500" lnSpcReduction="20000"/>
          </a:bodyPr>
          <a:lstStyle/>
          <a:p>
            <a:pPr marL="0" indent="0">
              <a:buNone/>
            </a:pPr>
            <a:r>
              <a:rPr lang="en-GB" b="1" i="1" dirty="0" smtClean="0"/>
              <a:t>BUT, SOME SECTIONS OF THIS QUESTIONNAIRE SEEM TO HIGHLIGHT THE PITFALLS OF </a:t>
            </a:r>
            <a:r>
              <a:rPr lang="en-GB" b="1" u="sng" dirty="0" smtClean="0"/>
              <a:t>NOT</a:t>
            </a:r>
            <a:r>
              <a:rPr lang="en-GB" b="1" i="1" dirty="0" smtClean="0"/>
              <a:t> CONSIDERING CVA FOR IMPLEMENTATION</a:t>
            </a:r>
          </a:p>
          <a:p>
            <a:pPr marL="0" indent="0">
              <a:buNone/>
            </a:pPr>
            <a:r>
              <a:rPr lang="en-GB" b="1" i="1" dirty="0"/>
              <a:t>Section 7a </a:t>
            </a:r>
            <a:r>
              <a:rPr lang="en-GB" b="1" i="1" dirty="0" smtClean="0"/>
              <a:t> -- Outcomes </a:t>
            </a:r>
            <a:r>
              <a:rPr lang="en-GB" b="1" i="1" dirty="0"/>
              <a:t>items usage </a:t>
            </a:r>
            <a:r>
              <a:rPr lang="en-GB" i="1" dirty="0" smtClean="0"/>
              <a:t>(Excerpt)</a:t>
            </a:r>
            <a:endParaRPr lang="en-GB" b="1" i="1" dirty="0" smtClean="0"/>
          </a:p>
          <a:p>
            <a:r>
              <a:rPr lang="en-GB" dirty="0"/>
              <a:t>Have you sold any of the items you have received from [agency name]? </a:t>
            </a:r>
            <a:endParaRPr lang="en-GB" dirty="0" smtClean="0"/>
          </a:p>
          <a:p>
            <a:r>
              <a:rPr lang="en-GB" dirty="0"/>
              <a:t>[If yes]  What type of items?</a:t>
            </a:r>
            <a:endParaRPr lang="en-GB" dirty="0" smtClean="0"/>
          </a:p>
          <a:p>
            <a:r>
              <a:rPr lang="en-GB" dirty="0"/>
              <a:t>[If yes]  Can you estimate what ratio of items received from [agency name] were sold/given? </a:t>
            </a:r>
            <a:endParaRPr lang="en-GB" dirty="0" smtClean="0"/>
          </a:p>
          <a:p>
            <a:r>
              <a:rPr lang="en-GB" dirty="0"/>
              <a:t>Have you  exchanged or given away any of the items you have received from [agency name]? </a:t>
            </a:r>
            <a:endParaRPr lang="en-GB" dirty="0" smtClean="0"/>
          </a:p>
          <a:p>
            <a:r>
              <a:rPr lang="en-GB" dirty="0"/>
              <a:t>Are there any materials </a:t>
            </a:r>
            <a:r>
              <a:rPr lang="en-GB" dirty="0" err="1"/>
              <a:t>rthat</a:t>
            </a:r>
            <a:r>
              <a:rPr lang="en-GB" dirty="0"/>
              <a:t> your household haven’t used so far but is planning to use in the future, for shelter purposes</a:t>
            </a:r>
            <a:r>
              <a:rPr lang="en-GB" dirty="0" smtClean="0"/>
              <a:t>?</a:t>
            </a:r>
          </a:p>
          <a:p>
            <a:r>
              <a:rPr lang="en-GB" dirty="0"/>
              <a:t>Did you face any problems with using the materials given?</a:t>
            </a:r>
          </a:p>
        </p:txBody>
      </p:sp>
      <p:sp>
        <p:nvSpPr>
          <p:cNvPr id="4" name="Slide Number Placeholder 3">
            <a:extLst>
              <a:ext uri="{FF2B5EF4-FFF2-40B4-BE49-F238E27FC236}">
                <a16:creationId xmlns="" xmlns:a16="http://schemas.microsoft.com/office/drawing/2014/main" id="{DD4ED394-140C-4649-A508-92AAB2D6DE1C}"/>
              </a:ext>
            </a:extLst>
          </p:cNvPr>
          <p:cNvSpPr>
            <a:spLocks noGrp="1"/>
          </p:cNvSpPr>
          <p:nvPr>
            <p:ph type="sldNum" sz="quarter" idx="12"/>
          </p:nvPr>
        </p:nvSpPr>
        <p:spPr/>
        <p:txBody>
          <a:bodyPr/>
          <a:lstStyle/>
          <a:p>
            <a:fld id="{1327C452-0D12-48F3-BB65-BBA3E6350F2C}" type="slidenum">
              <a:rPr lang="en-GB" smtClean="0"/>
              <a:t>21</a:t>
            </a:fld>
            <a:endParaRPr lang="en-GB"/>
          </a:p>
        </p:txBody>
      </p:sp>
    </p:spTree>
    <p:extLst>
      <p:ext uri="{BB962C8B-B14F-4D97-AF65-F5344CB8AC3E}">
        <p14:creationId xmlns:p14="http://schemas.microsoft.com/office/powerpoint/2010/main" val="35125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034A88-590A-4475-805E-D6D16EA37DC4}"/>
              </a:ext>
            </a:extLst>
          </p:cNvPr>
          <p:cNvSpPr>
            <a:spLocks noGrp="1"/>
          </p:cNvSpPr>
          <p:nvPr>
            <p:ph type="title"/>
          </p:nvPr>
        </p:nvSpPr>
        <p:spPr/>
        <p:txBody>
          <a:bodyPr>
            <a:normAutofit fontScale="90000"/>
          </a:bodyPr>
          <a:lstStyle/>
          <a:p>
            <a:r>
              <a:rPr lang="en-US" dirty="0"/>
              <a:t>Topic 1: </a:t>
            </a:r>
            <a:r>
              <a:rPr lang="de-DE" dirty="0" smtClean="0"/>
              <a:t>Nepal </a:t>
            </a:r>
            <a:r>
              <a:rPr lang="de-DE" dirty="0" err="1" smtClean="0"/>
              <a:t>Shelter</a:t>
            </a:r>
            <a:r>
              <a:rPr lang="de-DE" dirty="0" smtClean="0"/>
              <a:t> Cluster (2015) Post-Distribution Monitoring </a:t>
            </a:r>
            <a:r>
              <a:rPr lang="de-DE" dirty="0" err="1" smtClean="0"/>
              <a:t>Questions</a:t>
            </a:r>
            <a:r>
              <a:rPr lang="de-DE" dirty="0" smtClean="0"/>
              <a:t> </a:t>
            </a:r>
            <a:r>
              <a:rPr lang="mr-IN" dirty="0" smtClean="0"/>
              <a:t>–</a:t>
            </a:r>
            <a:r>
              <a:rPr lang="de-DE" dirty="0" smtClean="0"/>
              <a:t> EXCERPT, </a:t>
            </a:r>
            <a:r>
              <a:rPr lang="de-DE" dirty="0" err="1" smtClean="0"/>
              <a:t>cont</a:t>
            </a:r>
            <a:r>
              <a:rPr lang="de-DE" dirty="0" smtClean="0"/>
              <a:t>. </a:t>
            </a:r>
            <a:endParaRPr lang="en-GB" dirty="0"/>
          </a:p>
        </p:txBody>
      </p:sp>
      <p:sp>
        <p:nvSpPr>
          <p:cNvPr id="3" name="Content Placeholder 2">
            <a:extLst>
              <a:ext uri="{FF2B5EF4-FFF2-40B4-BE49-F238E27FC236}">
                <a16:creationId xmlns="" xmlns:a16="http://schemas.microsoft.com/office/drawing/2014/main" id="{B864891B-76AE-410C-8667-31F16847286D}"/>
              </a:ext>
            </a:extLst>
          </p:cNvPr>
          <p:cNvSpPr>
            <a:spLocks noGrp="1"/>
          </p:cNvSpPr>
          <p:nvPr>
            <p:ph idx="1"/>
          </p:nvPr>
        </p:nvSpPr>
        <p:spPr/>
        <p:txBody>
          <a:bodyPr>
            <a:normAutofit fontScale="77500" lnSpcReduction="20000"/>
          </a:bodyPr>
          <a:lstStyle/>
          <a:p>
            <a:pPr marL="0" indent="0">
              <a:buNone/>
            </a:pPr>
            <a:r>
              <a:rPr lang="en-GB" b="1" i="1" dirty="0" smtClean="0"/>
              <a:t>BUT, SOME SECTIONS OF THIS QUESTIONNAIRE SEEM TO HIGHLIGHT THE PITFALLS OF </a:t>
            </a:r>
            <a:r>
              <a:rPr lang="en-GB" b="1" u="sng" dirty="0" smtClean="0"/>
              <a:t>NOT</a:t>
            </a:r>
            <a:r>
              <a:rPr lang="en-GB" b="1" i="1" dirty="0" smtClean="0"/>
              <a:t> CONSIDERING CVA FOR IMPLEMENTATION </a:t>
            </a:r>
            <a:r>
              <a:rPr lang="mr-IN" b="1" i="1" dirty="0" smtClean="0"/>
              <a:t>–</a:t>
            </a:r>
            <a:r>
              <a:rPr lang="en-GB" b="1" i="1" dirty="0" smtClean="0"/>
              <a:t> cont.</a:t>
            </a:r>
          </a:p>
          <a:p>
            <a:pPr marL="0" indent="0">
              <a:buNone/>
            </a:pPr>
            <a:r>
              <a:rPr lang="en-GB" b="1" i="1" dirty="0"/>
              <a:t>Section 7b </a:t>
            </a:r>
            <a:r>
              <a:rPr lang="en-GB" b="1" i="1" dirty="0" smtClean="0"/>
              <a:t> -- Outcomes </a:t>
            </a:r>
            <a:r>
              <a:rPr lang="en-GB" b="1" i="1" dirty="0"/>
              <a:t>items usage - perception </a:t>
            </a:r>
            <a:r>
              <a:rPr lang="en-GB" i="1" dirty="0" smtClean="0"/>
              <a:t>(Excerpt)</a:t>
            </a:r>
            <a:endParaRPr lang="en-GB" b="1" i="1" dirty="0" smtClean="0"/>
          </a:p>
          <a:p>
            <a:r>
              <a:rPr lang="en-GB" dirty="0"/>
              <a:t>Overall, how do you rate the quality of the items you received</a:t>
            </a:r>
            <a:r>
              <a:rPr lang="en-GB" dirty="0" smtClean="0"/>
              <a:t>?</a:t>
            </a:r>
          </a:p>
          <a:p>
            <a:r>
              <a:rPr lang="en-GB" dirty="0"/>
              <a:t>Were there any items that were particularly poor quality? [select as many as necessary</a:t>
            </a:r>
            <a:r>
              <a:rPr lang="en-GB" dirty="0" smtClean="0"/>
              <a:t>]</a:t>
            </a:r>
          </a:p>
          <a:p>
            <a:r>
              <a:rPr lang="en-GB" dirty="0"/>
              <a:t>Are there any items that were particularly useful? [select as many as necessary</a:t>
            </a:r>
            <a:r>
              <a:rPr lang="en-GB" dirty="0" smtClean="0"/>
              <a:t>]</a:t>
            </a:r>
          </a:p>
          <a:p>
            <a:r>
              <a:rPr lang="en-GB" dirty="0"/>
              <a:t>Are there items that were particularly </a:t>
            </a:r>
            <a:r>
              <a:rPr lang="en-GB" dirty="0" err="1" smtClean="0"/>
              <a:t>unuseful</a:t>
            </a:r>
            <a:r>
              <a:rPr lang="en-GB" dirty="0"/>
              <a:t>? [select as many as necessary</a:t>
            </a:r>
            <a:r>
              <a:rPr lang="en-GB" dirty="0" smtClean="0"/>
              <a:t>]</a:t>
            </a:r>
          </a:p>
          <a:p>
            <a:r>
              <a:rPr lang="en-GB" dirty="0"/>
              <a:t>Did you feel that you received the items at the right time</a:t>
            </a:r>
            <a:r>
              <a:rPr lang="en-GB" dirty="0" smtClean="0"/>
              <a:t>?</a:t>
            </a:r>
          </a:p>
          <a:p>
            <a:r>
              <a:rPr lang="en-GB" dirty="0"/>
              <a:t>If the assistance could have been given over again, would you have preferred, shelter items or cash?</a:t>
            </a:r>
          </a:p>
        </p:txBody>
      </p:sp>
      <p:sp>
        <p:nvSpPr>
          <p:cNvPr id="4" name="Slide Number Placeholder 3">
            <a:extLst>
              <a:ext uri="{FF2B5EF4-FFF2-40B4-BE49-F238E27FC236}">
                <a16:creationId xmlns="" xmlns:a16="http://schemas.microsoft.com/office/drawing/2014/main" id="{DD4ED394-140C-4649-A508-92AAB2D6DE1C}"/>
              </a:ext>
            </a:extLst>
          </p:cNvPr>
          <p:cNvSpPr>
            <a:spLocks noGrp="1"/>
          </p:cNvSpPr>
          <p:nvPr>
            <p:ph type="sldNum" sz="quarter" idx="12"/>
          </p:nvPr>
        </p:nvSpPr>
        <p:spPr/>
        <p:txBody>
          <a:bodyPr/>
          <a:lstStyle/>
          <a:p>
            <a:fld id="{1327C452-0D12-48F3-BB65-BBA3E6350F2C}" type="slidenum">
              <a:rPr lang="en-GB" smtClean="0"/>
              <a:t>22</a:t>
            </a:fld>
            <a:endParaRPr lang="en-GB"/>
          </a:p>
        </p:txBody>
      </p:sp>
    </p:spTree>
    <p:extLst>
      <p:ext uri="{BB962C8B-B14F-4D97-AF65-F5344CB8AC3E}">
        <p14:creationId xmlns:p14="http://schemas.microsoft.com/office/powerpoint/2010/main" val="6698925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a:t>
            </a:r>
            <a:r>
              <a:rPr lang="en-US" dirty="0"/>
              <a:t>: </a:t>
            </a:r>
            <a:r>
              <a:rPr lang="en-US" dirty="0" smtClean="0"/>
              <a:t>Cluster M&amp;E Indicators</a:t>
            </a: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23</a:t>
            </a:fld>
            <a:endParaRPr lang="en-GB"/>
          </a:p>
        </p:txBody>
      </p:sp>
      <p:sp>
        <p:nvSpPr>
          <p:cNvPr id="6" name="Rectangle 5"/>
          <p:cNvSpPr/>
          <p:nvPr/>
        </p:nvSpPr>
        <p:spPr>
          <a:xfrm>
            <a:off x="398980" y="1417638"/>
            <a:ext cx="11394039" cy="4585871"/>
          </a:xfrm>
          <a:prstGeom prst="rect">
            <a:avLst/>
          </a:prstGeom>
        </p:spPr>
        <p:txBody>
          <a:bodyPr wrap="square">
            <a:spAutoFit/>
          </a:bodyPr>
          <a:lstStyle/>
          <a:p>
            <a:r>
              <a:rPr lang="en-US" sz="2800" dirty="0" smtClean="0">
                <a:latin typeface="Arial" charset="0"/>
              </a:rPr>
              <a:t>Things to think about </a:t>
            </a:r>
            <a:r>
              <a:rPr lang="mr-IN" sz="2800" dirty="0" smtClean="0">
                <a:latin typeface="Arial" charset="0"/>
              </a:rPr>
              <a:t>–</a:t>
            </a:r>
            <a:r>
              <a:rPr lang="en-US" sz="2800" dirty="0" smtClean="0">
                <a:latin typeface="Arial" charset="0"/>
              </a:rPr>
              <a:t> 1:</a:t>
            </a:r>
          </a:p>
          <a:p>
            <a:pPr marL="457200" indent="-457200">
              <a:buFont typeface="Arial" charset="0"/>
              <a:buChar char="•"/>
            </a:pPr>
            <a:r>
              <a:rPr lang="en-US" sz="2800" dirty="0" smtClean="0">
                <a:latin typeface="Arial" charset="0"/>
              </a:rPr>
              <a:t>The current Shelter Cluster strategy template does not include ‘Outcomes’ in its Response Plan section</a:t>
            </a:r>
          </a:p>
          <a:p>
            <a:pPr marL="457200" indent="-457200">
              <a:buFont typeface="Arial" charset="0"/>
              <a:buChar char="•"/>
            </a:pPr>
            <a:r>
              <a:rPr lang="en-US" sz="2800" dirty="0" smtClean="0">
                <a:latin typeface="Arial" charset="0"/>
              </a:rPr>
              <a:t>The current Response Plan columns are:</a:t>
            </a:r>
          </a:p>
          <a:p>
            <a:pPr marL="914400" lvl="1" indent="-457200">
              <a:buFont typeface="Arial" charset="0"/>
              <a:buChar char="•"/>
            </a:pPr>
            <a:r>
              <a:rPr lang="en-US" sz="2800" dirty="0" smtClean="0">
                <a:latin typeface="Arial" charset="0"/>
              </a:rPr>
              <a:t>Target Groups </a:t>
            </a:r>
          </a:p>
          <a:p>
            <a:pPr marL="914400" lvl="1" indent="-457200">
              <a:buFont typeface="Arial" charset="0"/>
              <a:buChar char="•"/>
            </a:pPr>
            <a:r>
              <a:rPr lang="en-US" sz="2800" dirty="0" smtClean="0">
                <a:latin typeface="Arial" charset="0"/>
              </a:rPr>
              <a:t>Case Load</a:t>
            </a:r>
          </a:p>
          <a:p>
            <a:pPr marL="914400" lvl="1" indent="-457200">
              <a:buFont typeface="Arial" charset="0"/>
              <a:buChar char="•"/>
            </a:pPr>
            <a:r>
              <a:rPr lang="en-US" sz="2800" dirty="0" smtClean="0">
                <a:latin typeface="Arial" charset="0"/>
              </a:rPr>
              <a:t>Emergency Activities: Target, and Interventions and Standards</a:t>
            </a:r>
          </a:p>
          <a:p>
            <a:pPr marL="914400" lvl="1" indent="-457200">
              <a:buFont typeface="Arial" charset="0"/>
              <a:buChar char="•"/>
            </a:pPr>
            <a:r>
              <a:rPr lang="en-US" sz="2800" dirty="0" smtClean="0">
                <a:latin typeface="Arial" charset="0"/>
              </a:rPr>
              <a:t>Recovery </a:t>
            </a:r>
            <a:r>
              <a:rPr lang="en-US" sz="2800" dirty="0">
                <a:latin typeface="Arial" charset="0"/>
              </a:rPr>
              <a:t>Activities: Target, and Interventions and </a:t>
            </a:r>
            <a:r>
              <a:rPr lang="en-US" sz="2800" dirty="0" smtClean="0">
                <a:latin typeface="Arial" charset="0"/>
              </a:rPr>
              <a:t>Standards</a:t>
            </a:r>
          </a:p>
          <a:p>
            <a:pPr marL="914400" lvl="1" indent="-457200">
              <a:buFont typeface="Arial" charset="0"/>
              <a:buChar char="•"/>
            </a:pPr>
            <a:r>
              <a:rPr lang="en-US" sz="2800" dirty="0" smtClean="0">
                <a:latin typeface="Arial" charset="0"/>
              </a:rPr>
              <a:t>Targets/Assumptions/Notes</a:t>
            </a:r>
            <a:endParaRPr lang="en-US" sz="2800" dirty="0">
              <a:latin typeface="Arial" charset="0"/>
            </a:endParaRPr>
          </a:p>
          <a:p>
            <a:endParaRPr lang="en-US" sz="2000" dirty="0">
              <a:latin typeface="Arial" charset="0"/>
            </a:endParaRPr>
          </a:p>
          <a:p>
            <a:endParaRPr lang="en-US" sz="2000" dirty="0">
              <a:latin typeface="Arial" charset="0"/>
            </a:endParaRPr>
          </a:p>
        </p:txBody>
      </p:sp>
    </p:spTree>
    <p:extLst>
      <p:ext uri="{BB962C8B-B14F-4D97-AF65-F5344CB8AC3E}">
        <p14:creationId xmlns:p14="http://schemas.microsoft.com/office/powerpoint/2010/main" val="18349218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1</a:t>
            </a:r>
            <a:r>
              <a:rPr lang="en-US" dirty="0"/>
              <a:t>: </a:t>
            </a:r>
            <a:r>
              <a:rPr lang="en-US" dirty="0" smtClean="0"/>
              <a:t>Cluster M&amp;E Indicators</a:t>
            </a: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24</a:t>
            </a:fld>
            <a:endParaRPr lang="en-GB"/>
          </a:p>
        </p:txBody>
      </p:sp>
      <p:sp>
        <p:nvSpPr>
          <p:cNvPr id="6" name="Rectangle 5"/>
          <p:cNvSpPr/>
          <p:nvPr/>
        </p:nvSpPr>
        <p:spPr>
          <a:xfrm>
            <a:off x="398980" y="1018893"/>
            <a:ext cx="11394039" cy="5878532"/>
          </a:xfrm>
          <a:prstGeom prst="rect">
            <a:avLst/>
          </a:prstGeom>
        </p:spPr>
        <p:txBody>
          <a:bodyPr wrap="square">
            <a:spAutoFit/>
          </a:bodyPr>
          <a:lstStyle/>
          <a:p>
            <a:r>
              <a:rPr lang="en-US" sz="2400" dirty="0" smtClean="0">
                <a:latin typeface="Arial" charset="0"/>
              </a:rPr>
              <a:t>Things to think about </a:t>
            </a:r>
            <a:r>
              <a:rPr lang="mr-IN" sz="2400" dirty="0" smtClean="0">
                <a:latin typeface="Arial" charset="0"/>
              </a:rPr>
              <a:t>–</a:t>
            </a:r>
            <a:r>
              <a:rPr lang="en-US" sz="2400" dirty="0" smtClean="0">
                <a:latin typeface="Arial" charset="0"/>
              </a:rPr>
              <a:t> 2:</a:t>
            </a:r>
          </a:p>
          <a:p>
            <a:pPr marL="457200" indent="-457200">
              <a:buFont typeface="Arial" charset="0"/>
              <a:buChar char="•"/>
            </a:pPr>
            <a:r>
              <a:rPr lang="en-US" sz="2400" dirty="0" smtClean="0">
                <a:latin typeface="Arial" charset="0"/>
              </a:rPr>
              <a:t>For Shelter Programming M&amp;E, CVA may more commonly inform the following aspects of the outcome indicators:</a:t>
            </a:r>
          </a:p>
          <a:p>
            <a:pPr marL="914400" lvl="1" indent="-457200">
              <a:buFont typeface="Arial" charset="0"/>
              <a:buChar char="•"/>
            </a:pPr>
            <a:r>
              <a:rPr lang="en-US" sz="2400" dirty="0" smtClean="0">
                <a:latin typeface="Arial" charset="0"/>
              </a:rPr>
              <a:t>Timeliness (did using local markets make accessing the items quicker or slower)</a:t>
            </a:r>
          </a:p>
          <a:p>
            <a:pPr marL="914400" lvl="1" indent="-457200">
              <a:buFont typeface="Arial" charset="0"/>
              <a:buChar char="•"/>
            </a:pPr>
            <a:r>
              <a:rPr lang="en-US" sz="2400" dirty="0" smtClean="0">
                <a:latin typeface="Arial" charset="0"/>
              </a:rPr>
              <a:t>Quality of intervention</a:t>
            </a:r>
          </a:p>
          <a:p>
            <a:pPr marL="1371600" lvl="2" indent="-457200">
              <a:buFont typeface="Arial" charset="0"/>
              <a:buChar char="•"/>
            </a:pPr>
            <a:r>
              <a:rPr lang="en-US" sz="2400" dirty="0" smtClean="0">
                <a:latin typeface="Arial" charset="0"/>
              </a:rPr>
              <a:t>(appropriateness and quality of materials selection made by beneficiaries)</a:t>
            </a:r>
          </a:p>
          <a:p>
            <a:pPr marL="1371600" lvl="2" indent="-457200">
              <a:buFont typeface="Arial" charset="0"/>
              <a:buChar char="•"/>
            </a:pPr>
            <a:r>
              <a:rPr lang="en-US" sz="2400" dirty="0" smtClean="0">
                <a:latin typeface="Arial" charset="0"/>
              </a:rPr>
              <a:t>(combination </a:t>
            </a:r>
            <a:r>
              <a:rPr lang="mr-IN" sz="2400" dirty="0" smtClean="0">
                <a:latin typeface="Arial" charset="0"/>
              </a:rPr>
              <a:t>–</a:t>
            </a:r>
            <a:r>
              <a:rPr lang="en-US" sz="2400" dirty="0" smtClean="0">
                <a:latin typeface="Arial" charset="0"/>
              </a:rPr>
              <a:t> or lack of combination </a:t>
            </a:r>
            <a:r>
              <a:rPr lang="mr-IN" sz="2400" dirty="0" smtClean="0">
                <a:latin typeface="Arial" charset="0"/>
              </a:rPr>
              <a:t>–</a:t>
            </a:r>
            <a:r>
              <a:rPr lang="en-US" sz="2400" dirty="0" smtClean="0">
                <a:latin typeface="Arial" charset="0"/>
              </a:rPr>
              <a:t> of materials use with technical know-how)</a:t>
            </a:r>
          </a:p>
          <a:p>
            <a:pPr marL="457200" indent="-457200">
              <a:buFont typeface="Arial" charset="0"/>
              <a:buChar char="•"/>
            </a:pPr>
            <a:r>
              <a:rPr lang="en-US" sz="2400" dirty="0" smtClean="0">
                <a:latin typeface="Arial" charset="0"/>
              </a:rPr>
              <a:t>But it is less likely that the use of cash or vouchers itself will be a stand-alone outcome indicator for Shelter programming, as the use of CVA within shelter programming will be seen as a means to an end, always to be combined with other forms of shelter support</a:t>
            </a:r>
          </a:p>
          <a:p>
            <a:pPr marL="457200" indent="-457200">
              <a:buFont typeface="Arial" charset="0"/>
              <a:buChar char="•"/>
            </a:pPr>
            <a:endParaRPr lang="en-US" sz="2000" dirty="0">
              <a:latin typeface="Arial" charset="0"/>
            </a:endParaRPr>
          </a:p>
          <a:p>
            <a:endParaRPr lang="en-US" sz="2000" dirty="0">
              <a:latin typeface="Arial" charset="0"/>
            </a:endParaRPr>
          </a:p>
        </p:txBody>
      </p:sp>
    </p:spTree>
    <p:extLst>
      <p:ext uri="{BB962C8B-B14F-4D97-AF65-F5344CB8AC3E}">
        <p14:creationId xmlns:p14="http://schemas.microsoft.com/office/powerpoint/2010/main" val="18378048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74077"/>
            <a:ext cx="10972800" cy="1143000"/>
          </a:xfrm>
        </p:spPr>
        <p:txBody>
          <a:bodyPr>
            <a:normAutofit fontScale="90000"/>
          </a:bodyPr>
          <a:lstStyle/>
          <a:p>
            <a:r>
              <a:rPr lang="en-US" dirty="0" smtClean="0"/>
              <a:t>Topic 2</a:t>
            </a:r>
            <a:r>
              <a:rPr lang="en-US" dirty="0"/>
              <a:t>: Negotiating inclusion of Cash indicators for multi-actor M&amp;E tools</a:t>
            </a:r>
            <a:br>
              <a:rPr lang="en-US" dirty="0"/>
            </a:b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25</a:t>
            </a:fld>
            <a:endParaRPr lang="en-GB"/>
          </a:p>
        </p:txBody>
      </p:sp>
      <p:sp>
        <p:nvSpPr>
          <p:cNvPr id="6" name="Rectangle 5"/>
          <p:cNvSpPr/>
          <p:nvPr/>
        </p:nvSpPr>
        <p:spPr>
          <a:xfrm>
            <a:off x="398980" y="1417638"/>
            <a:ext cx="11394039" cy="400110"/>
          </a:xfrm>
          <a:prstGeom prst="rect">
            <a:avLst/>
          </a:prstGeom>
        </p:spPr>
        <p:txBody>
          <a:bodyPr wrap="square">
            <a:spAutoFit/>
          </a:bodyPr>
          <a:lstStyle/>
          <a:p>
            <a:r>
              <a:rPr lang="en-US" sz="2000" dirty="0" smtClean="0">
                <a:latin typeface="Arial" charset="0"/>
              </a:rPr>
              <a:t> </a:t>
            </a:r>
            <a:endParaRPr lang="en-US" sz="2000" dirty="0">
              <a:latin typeface="Arial" charset="0"/>
            </a:endParaRPr>
          </a:p>
        </p:txBody>
      </p:sp>
    </p:spTree>
    <p:extLst>
      <p:ext uri="{BB962C8B-B14F-4D97-AF65-F5344CB8AC3E}">
        <p14:creationId xmlns:p14="http://schemas.microsoft.com/office/powerpoint/2010/main" val="9676155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a:extLst>
              <a:ext uri="{FF2B5EF4-FFF2-40B4-BE49-F238E27FC236}">
                <a16:creationId xmlns="" xmlns:a16="http://schemas.microsoft.com/office/drawing/2014/main" id="{DFA69CA8-ED99-4D82-A50E-D49195FE7FA2}"/>
              </a:ext>
            </a:extLst>
          </p:cNvPr>
          <p:cNvSpPr>
            <a:spLocks noGrp="1"/>
          </p:cNvSpPr>
          <p:nvPr>
            <p:ph type="title"/>
          </p:nvPr>
        </p:nvSpPr>
        <p:spPr>
          <a:xfrm>
            <a:off x="1954823" y="588351"/>
            <a:ext cx="8282354" cy="467458"/>
          </a:xfrm>
        </p:spPr>
        <p:txBody>
          <a:bodyPr>
            <a:normAutofit fontScale="90000"/>
          </a:bodyPr>
          <a:lstStyle/>
          <a:p>
            <a:r>
              <a:rPr lang="en-US" dirty="0"/>
              <a:t>Topic 2: </a:t>
            </a:r>
            <a:r>
              <a:rPr lang="en-GB" altLang="en-US" sz="3692" dirty="0" smtClean="0">
                <a:latin typeface="Gill Sans MT" panose="020B0502020104020203" pitchFamily="34" charset="0"/>
                <a:ea typeface="Gill Sans Infant Std" panose="020B0502020104020203" pitchFamily="34" charset="0"/>
                <a:cs typeface="Gill Sans Infant Std" panose="020B0502020104020203" pitchFamily="34" charset="0"/>
              </a:rPr>
              <a:t>Monitoring </a:t>
            </a:r>
            <a:r>
              <a:rPr lang="en-GB" altLang="en-US" sz="3692" dirty="0">
                <a:latin typeface="Gill Sans MT" panose="020B0502020104020203" pitchFamily="34" charset="0"/>
                <a:ea typeface="Gill Sans Infant Std" panose="020B0502020104020203" pitchFamily="34" charset="0"/>
                <a:cs typeface="Gill Sans Infant Std" panose="020B0502020104020203" pitchFamily="34" charset="0"/>
              </a:rPr>
              <a:t>of </a:t>
            </a:r>
            <a:r>
              <a:rPr lang="en-GB" altLang="en-US" sz="3692" dirty="0" smtClean="0">
                <a:latin typeface="Gill Sans MT" panose="020B0502020104020203" pitchFamily="34" charset="0"/>
                <a:ea typeface="Gill Sans Infant Std" panose="020B0502020104020203" pitchFamily="34" charset="0"/>
                <a:cs typeface="Gill Sans Infant Std" panose="020B0502020104020203" pitchFamily="34" charset="0"/>
              </a:rPr>
              <a:t>outcomes for MPG</a:t>
            </a:r>
            <a:endParaRPr lang="en-GB" altLang="en-US" sz="3692" dirty="0">
              <a:latin typeface="Gill Sans MT" panose="020B0502020104020203" pitchFamily="34" charset="0"/>
              <a:ea typeface="Gill Sans Infant Std" panose="020B0502020104020203" pitchFamily="34" charset="0"/>
              <a:cs typeface="Gill Sans Infant Std" panose="020B0502020104020203" pitchFamily="34" charset="0"/>
            </a:endParaRPr>
          </a:p>
        </p:txBody>
      </p:sp>
      <p:graphicFrame>
        <p:nvGraphicFramePr>
          <p:cNvPr id="4" name="Content Placeholder 7">
            <a:extLst>
              <a:ext uri="{FF2B5EF4-FFF2-40B4-BE49-F238E27FC236}">
                <a16:creationId xmlns="" xmlns:a16="http://schemas.microsoft.com/office/drawing/2014/main" id="{9203B4B7-35AF-46A1-B902-30827244CE58}"/>
              </a:ext>
            </a:extLst>
          </p:cNvPr>
          <p:cNvGraphicFramePr>
            <a:graphicFrameLocks/>
          </p:cNvGraphicFramePr>
          <p:nvPr>
            <p:extLst>
              <p:ext uri="{D42A27DB-BD31-4B8C-83A1-F6EECF244321}">
                <p14:modId xmlns:p14="http://schemas.microsoft.com/office/powerpoint/2010/main" val="1815241137"/>
              </p:ext>
            </p:extLst>
          </p:nvPr>
        </p:nvGraphicFramePr>
        <p:xfrm>
          <a:off x="1524000" y="1686609"/>
          <a:ext cx="9677400" cy="4398504"/>
        </p:xfrm>
        <a:graphic>
          <a:graphicData uri="http://schemas.openxmlformats.org/drawingml/2006/table">
            <a:tbl>
              <a:tblPr firstRow="1" bandRow="1">
                <a:tableStyleId>{5C22544A-7EE6-4342-B048-85BDC9FD1C3A}</a:tableStyleId>
              </a:tblPr>
              <a:tblGrid>
                <a:gridCol w="1981420">
                  <a:extLst>
                    <a:ext uri="{9D8B030D-6E8A-4147-A177-3AD203B41FA5}">
                      <a16:colId xmlns="" xmlns:a16="http://schemas.microsoft.com/office/drawing/2014/main" val="523453803"/>
                    </a:ext>
                  </a:extLst>
                </a:gridCol>
                <a:gridCol w="7695980">
                  <a:extLst>
                    <a:ext uri="{9D8B030D-6E8A-4147-A177-3AD203B41FA5}">
                      <a16:colId xmlns="" xmlns:a16="http://schemas.microsoft.com/office/drawing/2014/main" val="1347285544"/>
                    </a:ext>
                  </a:extLst>
                </a:gridCol>
              </a:tblGrid>
              <a:tr h="452020">
                <a:tc>
                  <a:txBody>
                    <a:bodyPr/>
                    <a:lstStyle/>
                    <a:p>
                      <a:r>
                        <a:rPr lang="en-GB" sz="2000" dirty="0">
                          <a:latin typeface="Gill Sans Infant Std" panose="020B0502020104020203" pitchFamily="34" charset="0"/>
                        </a:rPr>
                        <a:t>Variable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i="0" dirty="0">
                          <a:latin typeface="Gill Sans Infant Std" panose="020B0502020104020203" pitchFamily="34" charset="0"/>
                        </a:rPr>
                        <a:t>Overview </a:t>
                      </a:r>
                    </a:p>
                  </a:txBody>
                  <a:tcPr/>
                </a:tc>
                <a:extLst>
                  <a:ext uri="{0D108BD9-81ED-4DB2-BD59-A6C34878D82A}">
                    <a16:rowId xmlns="" xmlns:a16="http://schemas.microsoft.com/office/drawing/2014/main" val="597655023"/>
                  </a:ext>
                </a:extLst>
              </a:tr>
              <a:tr h="434635">
                <a:tc>
                  <a:txBody>
                    <a:bodyPr/>
                    <a:lstStyle/>
                    <a:p>
                      <a:r>
                        <a:rPr lang="en-GB" sz="1900" b="1" dirty="0">
                          <a:latin typeface="Gill Sans Infant Std" panose="020B0502020104020203" pitchFamily="34" charset="0"/>
                        </a:rPr>
                        <a:t>What</a:t>
                      </a:r>
                    </a:p>
                  </a:txBody>
                  <a:tcPr/>
                </a:tc>
                <a:tc>
                  <a:txBody>
                    <a:bodyPr/>
                    <a:lstStyle/>
                    <a:p>
                      <a:r>
                        <a:rPr lang="en-GB"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To what extent we have achieved the desired outcomes</a:t>
                      </a:r>
                      <a:endParaRPr lang="en-GB" sz="1800" dirty="0">
                        <a:latin typeface="Gill Sans Infant Std" panose="020B0502020104020203" pitchFamily="34" charset="0"/>
                      </a:endParaRPr>
                    </a:p>
                  </a:txBody>
                  <a:tcPr/>
                </a:tc>
                <a:extLst>
                  <a:ext uri="{0D108BD9-81ED-4DB2-BD59-A6C34878D82A}">
                    <a16:rowId xmlns="" xmlns:a16="http://schemas.microsoft.com/office/drawing/2014/main" val="3986287132"/>
                  </a:ext>
                </a:extLst>
              </a:tr>
              <a:tr h="1981934">
                <a:tc>
                  <a:txBody>
                    <a:bodyPr/>
                    <a:lstStyle/>
                    <a:p>
                      <a:r>
                        <a:rPr lang="en-GB" sz="1900" b="1" dirty="0">
                          <a:latin typeface="Gill Sans Infant Std" panose="020B0502020104020203" pitchFamily="34" charset="0"/>
                        </a:rPr>
                        <a:t>Of what</a:t>
                      </a:r>
                    </a:p>
                  </a:txBody>
                  <a:tcPr/>
                </a:tc>
                <a:tc>
                  <a:txBody>
                    <a:bodyPr/>
                    <a:lstStyle/>
                    <a:p>
                      <a:pPr marL="633062" lvl="2" indent="-263776" algn="just">
                        <a:spcAft>
                          <a:spcPct val="0"/>
                        </a:spcAft>
                        <a:buFont typeface="Wingdings" panose="05000000000000000000" pitchFamily="2" charset="2"/>
                        <a:buChar char="ü"/>
                      </a:pPr>
                      <a:r>
                        <a:rPr lang="en-GB"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Expenditures / use of cash, including on undesired purchases </a:t>
                      </a:r>
                    </a:p>
                    <a:p>
                      <a:pPr marL="633062" lvl="2" indent="-263776" algn="just">
                        <a:spcAft>
                          <a:spcPct val="0"/>
                        </a:spcAft>
                        <a:buFont typeface="Wingdings" panose="05000000000000000000" pitchFamily="2" charset="2"/>
                        <a:buChar char="ü"/>
                      </a:pPr>
                      <a:r>
                        <a:rPr lang="en-GB"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Coping mechanisms to address lack of money</a:t>
                      </a:r>
                    </a:p>
                    <a:p>
                      <a:pPr marL="633062" lvl="2" indent="-263776" algn="just">
                        <a:spcAft>
                          <a:spcPct val="0"/>
                        </a:spcAft>
                        <a:buFont typeface="Wingdings" panose="05000000000000000000" pitchFamily="2" charset="2"/>
                        <a:buChar char="ü"/>
                      </a:pPr>
                      <a:r>
                        <a:rPr lang="en-GB"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Sector specific outcomes</a:t>
                      </a:r>
                    </a:p>
                    <a:p>
                      <a:pPr marL="633062" lvl="2" indent="-263776" algn="just">
                        <a:spcAft>
                          <a:spcPct val="0"/>
                        </a:spcAft>
                        <a:buFont typeface="Wingdings" panose="05000000000000000000" pitchFamily="2" charset="2"/>
                        <a:buChar char="ü"/>
                      </a:pPr>
                      <a:r>
                        <a:rPr lang="en-GB"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Intra-household relationships</a:t>
                      </a:r>
                    </a:p>
                    <a:p>
                      <a:pPr marL="633062" lvl="2" indent="-263776" algn="just">
                        <a:spcAft>
                          <a:spcPct val="0"/>
                        </a:spcAft>
                        <a:buFont typeface="Wingdings" panose="05000000000000000000" pitchFamily="2" charset="2"/>
                        <a:buChar char="ü"/>
                      </a:pPr>
                      <a:r>
                        <a:rPr lang="en-GB"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Perceptions around community interactions: sense of security, trust, incidents</a:t>
                      </a:r>
                      <a:endParaRPr lang="es-ES" sz="1800" dirty="0">
                        <a:latin typeface="Gill Sans Infant Std" panose="020B0502020104020203" pitchFamily="34" charset="0"/>
                      </a:endParaRPr>
                    </a:p>
                  </a:txBody>
                  <a:tcPr/>
                </a:tc>
                <a:extLst>
                  <a:ext uri="{0D108BD9-81ED-4DB2-BD59-A6C34878D82A}">
                    <a16:rowId xmlns="" xmlns:a16="http://schemas.microsoft.com/office/drawing/2014/main" val="2657745214"/>
                  </a:ext>
                </a:extLst>
              </a:tr>
              <a:tr h="434635">
                <a:tc>
                  <a:txBody>
                    <a:bodyPr/>
                    <a:lstStyle/>
                    <a:p>
                      <a:r>
                        <a:rPr lang="en-GB" sz="1900" b="1" dirty="0">
                          <a:latin typeface="Gill Sans Infant Std" panose="020B0502020104020203" pitchFamily="34" charset="0"/>
                        </a:rPr>
                        <a:t>For what</a:t>
                      </a:r>
                    </a:p>
                  </a:txBody>
                  <a:tcPr/>
                </a:tc>
                <a:tc>
                  <a:txBody>
                    <a:bodyPr/>
                    <a:lstStyle/>
                    <a:p>
                      <a:pPr marL="369286" marR="0" lvl="2"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To</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n-GB"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ensure our action is relevant</a:t>
                      </a:r>
                      <a:endPar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endParaRPr>
                    </a:p>
                  </a:txBody>
                  <a:tcPr/>
                </a:tc>
                <a:extLst>
                  <a:ext uri="{0D108BD9-81ED-4DB2-BD59-A6C34878D82A}">
                    <a16:rowId xmlns="" xmlns:a16="http://schemas.microsoft.com/office/drawing/2014/main" val="122590635"/>
                  </a:ext>
                </a:extLst>
              </a:tr>
              <a:tr h="6606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b="1" dirty="0">
                          <a:latin typeface="Gill Sans Infant Std" panose="020B0502020104020203" pitchFamily="34" charset="0"/>
                        </a:rPr>
                        <a:t>How </a:t>
                      </a:r>
                    </a:p>
                  </a:txBody>
                  <a:tcPr/>
                </a:tc>
                <a:tc>
                  <a:txBody>
                    <a:bodyPr/>
                    <a:lstStyle/>
                    <a:p>
                      <a:pPr marL="633062" lvl="2" indent="-263776" algn="just">
                        <a:spcAft>
                          <a:spcPct val="0"/>
                        </a:spcAft>
                        <a:buFont typeface="Wingdings" panose="05000000000000000000" pitchFamily="2" charset="2"/>
                        <a:buChar char="ü"/>
                      </a:pPr>
                      <a:r>
                        <a:rPr lang="en-GB" altLang="en-US" sz="1600" dirty="0">
                          <a:latin typeface="Gill Sans Infant Std" panose="020B0502020104020203" pitchFamily="34" charset="0"/>
                          <a:ea typeface="Gill Sans Infant Std" panose="020B0502020104020203" pitchFamily="34" charset="0"/>
                          <a:cs typeface="Gill Sans Infant Std" panose="020B0502020104020203" pitchFamily="34" charset="0"/>
                        </a:rPr>
                        <a:t>Household surveys at midline and </a:t>
                      </a:r>
                      <a:r>
                        <a:rPr lang="en-GB" altLang="en-US" sz="1600" dirty="0" err="1">
                          <a:latin typeface="Gill Sans Infant Std" panose="020B0502020104020203" pitchFamily="34" charset="0"/>
                          <a:ea typeface="Gill Sans Infant Std" panose="020B0502020104020203" pitchFamily="34" charset="0"/>
                          <a:cs typeface="Gill Sans Infant Std" panose="020B0502020104020203" pitchFamily="34" charset="0"/>
                        </a:rPr>
                        <a:t>endline</a:t>
                      </a:r>
                      <a:endParaRPr lang="en-GB" altLang="en-US" sz="1600" dirty="0">
                        <a:latin typeface="Gill Sans Infant Std" panose="020B0502020104020203" pitchFamily="34" charset="0"/>
                        <a:ea typeface="Gill Sans Infant Std" panose="020B0502020104020203" pitchFamily="34" charset="0"/>
                        <a:cs typeface="Gill Sans Infant Std" panose="020B0502020104020203" pitchFamily="34" charset="0"/>
                      </a:endParaRPr>
                    </a:p>
                    <a:p>
                      <a:pPr marL="633062" lvl="2" indent="-263776" algn="just">
                        <a:spcAft>
                          <a:spcPct val="0"/>
                        </a:spcAft>
                        <a:buFont typeface="Wingdings" panose="05000000000000000000" pitchFamily="2" charset="2"/>
                        <a:buChar char="ü"/>
                      </a:pPr>
                      <a:r>
                        <a:rPr lang="en-GB" altLang="en-US" sz="1600" dirty="0">
                          <a:latin typeface="Gill Sans Infant Std" panose="020B0502020104020203" pitchFamily="34" charset="0"/>
                          <a:ea typeface="Gill Sans Infant Std" panose="020B0502020104020203" pitchFamily="34" charset="0"/>
                          <a:cs typeface="Gill Sans Infant Std" panose="020B0502020104020203" pitchFamily="34" charset="0"/>
                        </a:rPr>
                        <a:t>Focus Group Discussions with community members</a:t>
                      </a:r>
                    </a:p>
                  </a:txBody>
                  <a:tcPr/>
                </a:tc>
                <a:extLst>
                  <a:ext uri="{0D108BD9-81ED-4DB2-BD59-A6C34878D82A}">
                    <a16:rowId xmlns="" xmlns:a16="http://schemas.microsoft.com/office/drawing/2014/main" val="3307793675"/>
                  </a:ext>
                </a:extLst>
              </a:tr>
              <a:tr h="43463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b="1" dirty="0">
                          <a:latin typeface="Gill Sans Infant Std" panose="020B0502020104020203" pitchFamily="34" charset="0"/>
                        </a:rPr>
                        <a:t>Observations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latin typeface="Gill Sans Infant Std" panose="020B0502020104020203" pitchFamily="34" charset="0"/>
                          <a:ea typeface="+mn-ea"/>
                          <a:cs typeface="+mn-cs"/>
                        </a:rPr>
                        <a:t>Does not need to be repeated frequently</a:t>
                      </a:r>
                    </a:p>
                  </a:txBody>
                  <a:tcPr/>
                </a:tc>
                <a:extLst>
                  <a:ext uri="{0D108BD9-81ED-4DB2-BD59-A6C34878D82A}">
                    <a16:rowId xmlns="" xmlns:a16="http://schemas.microsoft.com/office/drawing/2014/main" val="2805406476"/>
                  </a:ext>
                </a:extLst>
              </a:tr>
            </a:tbl>
          </a:graphicData>
        </a:graphic>
      </p:graphicFrame>
    </p:spTree>
    <p:extLst>
      <p:ext uri="{BB962C8B-B14F-4D97-AF65-F5344CB8AC3E}">
        <p14:creationId xmlns:p14="http://schemas.microsoft.com/office/powerpoint/2010/main" val="5145840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74077"/>
            <a:ext cx="10972800" cy="1143000"/>
          </a:xfrm>
        </p:spPr>
        <p:txBody>
          <a:bodyPr>
            <a:normAutofit fontScale="90000"/>
          </a:bodyPr>
          <a:lstStyle/>
          <a:p>
            <a:r>
              <a:rPr lang="en-US" dirty="0" smtClean="0"/>
              <a:t>Topic 2</a:t>
            </a:r>
            <a:r>
              <a:rPr lang="en-US" dirty="0"/>
              <a:t>: Negotiating inclusion of Cash indicators for multi-actor M&amp;E tools</a:t>
            </a:r>
            <a:br>
              <a:rPr lang="en-US" dirty="0"/>
            </a:br>
            <a:r>
              <a:rPr lang="en-US" dirty="0"/>
              <a:t/>
            </a:r>
            <a:br>
              <a:rPr lang="en-US" dirty="0"/>
            </a:br>
            <a:r>
              <a:rPr lang="en-US" dirty="0" smtClean="0"/>
              <a:t> </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27</a:t>
            </a:fld>
            <a:endParaRPr lang="en-GB"/>
          </a:p>
        </p:txBody>
      </p:sp>
      <p:sp>
        <p:nvSpPr>
          <p:cNvPr id="6" name="Rectangle 5"/>
          <p:cNvSpPr/>
          <p:nvPr/>
        </p:nvSpPr>
        <p:spPr>
          <a:xfrm>
            <a:off x="398980" y="1417638"/>
            <a:ext cx="11394039" cy="400110"/>
          </a:xfrm>
          <a:prstGeom prst="rect">
            <a:avLst/>
          </a:prstGeom>
        </p:spPr>
        <p:txBody>
          <a:bodyPr wrap="square">
            <a:spAutoFit/>
          </a:bodyPr>
          <a:lstStyle/>
          <a:p>
            <a:r>
              <a:rPr lang="en-US" sz="2000" dirty="0" smtClean="0">
                <a:latin typeface="Arial" charset="0"/>
              </a:rPr>
              <a:t> </a:t>
            </a:r>
            <a:endParaRPr lang="en-US" sz="2000" dirty="0">
              <a:latin typeface="Arial" charset="0"/>
            </a:endParaRPr>
          </a:p>
        </p:txBody>
      </p:sp>
      <p:sp>
        <p:nvSpPr>
          <p:cNvPr id="5" name="Rectangle 4"/>
          <p:cNvSpPr/>
          <p:nvPr/>
        </p:nvSpPr>
        <p:spPr>
          <a:xfrm>
            <a:off x="398980" y="1417638"/>
            <a:ext cx="11394039" cy="4216539"/>
          </a:xfrm>
          <a:prstGeom prst="rect">
            <a:avLst/>
          </a:prstGeom>
        </p:spPr>
        <p:txBody>
          <a:bodyPr wrap="square">
            <a:spAutoFit/>
          </a:bodyPr>
          <a:lstStyle/>
          <a:p>
            <a:r>
              <a:rPr lang="de-DE" sz="3200" dirty="0" smtClean="0">
                <a:latin typeface="Arial" charset="0"/>
              </a:rPr>
              <a:t>Group Work:</a:t>
            </a:r>
          </a:p>
          <a:p>
            <a:pPr marL="457200" indent="-457200">
              <a:buFont typeface="Arial" charset="0"/>
              <a:buChar char="•"/>
            </a:pPr>
            <a:r>
              <a:rPr lang="en-US" sz="3200" dirty="0" smtClean="0"/>
              <a:t>Review the four non-sector specific ‘Of what’ points (so, not including the ‘sector specific outcomes’ point) in the previous slide</a:t>
            </a:r>
          </a:p>
          <a:p>
            <a:pPr marL="457200" indent="-457200">
              <a:buFont typeface="Arial" charset="0"/>
              <a:buChar char="•"/>
            </a:pPr>
            <a:r>
              <a:rPr lang="en-US" sz="3200" dirty="0" smtClean="0"/>
              <a:t>Come up with Shelter-related proxy indicators for all of the four points </a:t>
            </a:r>
          </a:p>
          <a:p>
            <a:pPr lvl="1"/>
            <a:r>
              <a:rPr lang="en-US" sz="3200" b="1" dirty="0" smtClean="0"/>
              <a:t>REPORT BACK IN PLENARY</a:t>
            </a:r>
            <a:endParaRPr lang="en-US" sz="3200" b="1" dirty="0"/>
          </a:p>
          <a:p>
            <a:endParaRPr lang="en-US" sz="2400" dirty="0"/>
          </a:p>
          <a:p>
            <a:r>
              <a:rPr lang="en-US" sz="2000" dirty="0" smtClean="0">
                <a:latin typeface="Arial" charset="0"/>
              </a:rPr>
              <a:t> </a:t>
            </a:r>
            <a:endParaRPr lang="en-US" sz="2000" dirty="0">
              <a:latin typeface="Arial" charset="0"/>
            </a:endParaRPr>
          </a:p>
        </p:txBody>
      </p:sp>
    </p:spTree>
    <p:extLst>
      <p:ext uri="{BB962C8B-B14F-4D97-AF65-F5344CB8AC3E}">
        <p14:creationId xmlns:p14="http://schemas.microsoft.com/office/powerpoint/2010/main" val="736677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Topic </a:t>
            </a:r>
            <a:r>
              <a:rPr lang="en-US" dirty="0" smtClean="0"/>
              <a:t>3: M&amp;E Coordination for Markets monitoring</a:t>
            </a:r>
            <a:r>
              <a:rPr lang="en-US" dirty="0"/>
              <a:t/>
            </a:r>
            <a:br>
              <a:rPr lang="en-US" dirty="0"/>
            </a:br>
            <a:r>
              <a:rPr lang="en-US" dirty="0"/>
              <a:t> </a:t>
            </a:r>
          </a:p>
        </p:txBody>
      </p:sp>
      <p:sp>
        <p:nvSpPr>
          <p:cNvPr id="4" name="Slide Number Placeholder 3"/>
          <p:cNvSpPr>
            <a:spLocks noGrp="1"/>
          </p:cNvSpPr>
          <p:nvPr>
            <p:ph type="sldNum" sz="quarter" idx="12"/>
          </p:nvPr>
        </p:nvSpPr>
        <p:spPr/>
        <p:txBody>
          <a:bodyPr/>
          <a:lstStyle/>
          <a:p>
            <a:fld id="{1327C452-0D12-48F3-BB65-BBA3E6350F2C}" type="slidenum">
              <a:rPr lang="en-GB" smtClean="0"/>
              <a:t>28</a:t>
            </a:fld>
            <a:endParaRPr lang="en-GB"/>
          </a:p>
        </p:txBody>
      </p:sp>
      <p:sp>
        <p:nvSpPr>
          <p:cNvPr id="6" name="Rectangle 5"/>
          <p:cNvSpPr/>
          <p:nvPr/>
        </p:nvSpPr>
        <p:spPr>
          <a:xfrm>
            <a:off x="398980" y="1417638"/>
            <a:ext cx="11394039" cy="4524315"/>
          </a:xfrm>
          <a:prstGeom prst="rect">
            <a:avLst/>
          </a:prstGeom>
        </p:spPr>
        <p:txBody>
          <a:bodyPr wrap="square">
            <a:spAutoFit/>
          </a:bodyPr>
          <a:lstStyle/>
          <a:p>
            <a:r>
              <a:rPr lang="de-DE" sz="3200" dirty="0" smtClean="0">
                <a:latin typeface="Arial" charset="0"/>
              </a:rPr>
              <a:t>M&amp;E </a:t>
            </a:r>
            <a:r>
              <a:rPr lang="de-DE" sz="3200" dirty="0" err="1" smtClean="0">
                <a:latin typeface="Arial" charset="0"/>
              </a:rPr>
              <a:t>is</a:t>
            </a:r>
            <a:r>
              <a:rPr lang="de-DE" sz="3200" dirty="0" smtClean="0">
                <a:latin typeface="Arial" charset="0"/>
              </a:rPr>
              <a:t> </a:t>
            </a:r>
            <a:r>
              <a:rPr lang="de-DE" sz="3200" dirty="0" err="1" smtClean="0">
                <a:latin typeface="Arial" charset="0"/>
              </a:rPr>
              <a:t>of</a:t>
            </a:r>
            <a:r>
              <a:rPr lang="de-DE" sz="3200" dirty="0" smtClean="0">
                <a:latin typeface="Arial" charset="0"/>
              </a:rPr>
              <a:t> </a:t>
            </a:r>
            <a:r>
              <a:rPr lang="de-DE" sz="3200" dirty="0" err="1" smtClean="0">
                <a:latin typeface="Arial" charset="0"/>
              </a:rPr>
              <a:t>course</a:t>
            </a:r>
            <a:r>
              <a:rPr lang="de-DE" sz="3200" dirty="0" smtClean="0">
                <a:latin typeface="Arial" charset="0"/>
              </a:rPr>
              <a:t> not just </a:t>
            </a:r>
            <a:r>
              <a:rPr lang="de-DE" sz="3200" dirty="0" err="1" smtClean="0">
                <a:latin typeface="Arial" charset="0"/>
              </a:rPr>
              <a:t>about</a:t>
            </a:r>
            <a:r>
              <a:rPr lang="de-DE" sz="3200" dirty="0" smtClean="0">
                <a:latin typeface="Arial" charset="0"/>
              </a:rPr>
              <a:t> </a:t>
            </a:r>
            <a:r>
              <a:rPr lang="de-DE" sz="3200" dirty="0" err="1" smtClean="0">
                <a:latin typeface="Arial" charset="0"/>
              </a:rPr>
              <a:t>monitoring</a:t>
            </a:r>
            <a:r>
              <a:rPr lang="de-DE" sz="3200" dirty="0" smtClean="0">
                <a:latin typeface="Arial" charset="0"/>
              </a:rPr>
              <a:t> organisational </a:t>
            </a:r>
            <a:r>
              <a:rPr lang="de-DE" sz="3200" dirty="0" err="1" smtClean="0">
                <a:latin typeface="Arial" charset="0"/>
              </a:rPr>
              <a:t>or</a:t>
            </a:r>
            <a:r>
              <a:rPr lang="de-DE" sz="3200" dirty="0" smtClean="0">
                <a:latin typeface="Arial" charset="0"/>
              </a:rPr>
              <a:t> Cluster </a:t>
            </a:r>
            <a:r>
              <a:rPr lang="de-DE" sz="3200" dirty="0" err="1" smtClean="0">
                <a:latin typeface="Arial" charset="0"/>
              </a:rPr>
              <a:t>progress</a:t>
            </a:r>
            <a:r>
              <a:rPr lang="de-DE" sz="3200" dirty="0" smtClean="0">
                <a:latin typeface="Arial" charset="0"/>
              </a:rPr>
              <a:t>.</a:t>
            </a:r>
          </a:p>
          <a:p>
            <a:endParaRPr lang="de-DE" sz="3200" dirty="0">
              <a:latin typeface="Arial" charset="0"/>
            </a:endParaRPr>
          </a:p>
          <a:p>
            <a:r>
              <a:rPr lang="de-DE" sz="3200" dirty="0" err="1" smtClean="0">
                <a:latin typeface="Arial" charset="0"/>
              </a:rPr>
              <a:t>Equally</a:t>
            </a:r>
            <a:r>
              <a:rPr lang="de-DE" sz="3200" dirty="0" smtClean="0">
                <a:latin typeface="Arial" charset="0"/>
              </a:rPr>
              <a:t> </a:t>
            </a:r>
            <a:r>
              <a:rPr lang="de-DE" sz="3200" dirty="0" err="1" smtClean="0">
                <a:latin typeface="Arial" charset="0"/>
              </a:rPr>
              <a:t>important</a:t>
            </a:r>
            <a:r>
              <a:rPr lang="de-DE" sz="3200" dirty="0" smtClean="0">
                <a:latin typeface="Arial" charset="0"/>
              </a:rPr>
              <a:t> </a:t>
            </a:r>
            <a:r>
              <a:rPr lang="de-DE" sz="3200" dirty="0" err="1" smtClean="0">
                <a:latin typeface="Arial" charset="0"/>
              </a:rPr>
              <a:t>is</a:t>
            </a:r>
            <a:r>
              <a:rPr lang="de-DE" sz="3200" dirty="0">
                <a:latin typeface="Arial" charset="0"/>
              </a:rPr>
              <a:t> </a:t>
            </a:r>
            <a:r>
              <a:rPr lang="de-DE" sz="3200" dirty="0" err="1" smtClean="0">
                <a:latin typeface="Arial" charset="0"/>
              </a:rPr>
              <a:t>monitoring</a:t>
            </a:r>
            <a:r>
              <a:rPr lang="de-DE" sz="3200" dirty="0" smtClean="0">
                <a:latin typeface="Arial" charset="0"/>
              </a:rPr>
              <a:t> </a:t>
            </a:r>
            <a:r>
              <a:rPr lang="de-DE" sz="3200" dirty="0" err="1" smtClean="0">
                <a:latin typeface="Arial" charset="0"/>
              </a:rPr>
              <a:t>the</a:t>
            </a:r>
            <a:r>
              <a:rPr lang="de-DE" sz="3200" dirty="0" smtClean="0">
                <a:latin typeface="Arial" charset="0"/>
              </a:rPr>
              <a:t> </a:t>
            </a:r>
            <a:r>
              <a:rPr lang="de-DE" sz="3200" dirty="0" err="1" smtClean="0">
                <a:latin typeface="Arial" charset="0"/>
              </a:rPr>
              <a:t>changing</a:t>
            </a:r>
            <a:r>
              <a:rPr lang="de-DE" sz="3200" dirty="0" smtClean="0">
                <a:latin typeface="Arial" charset="0"/>
              </a:rPr>
              <a:t> </a:t>
            </a:r>
            <a:r>
              <a:rPr lang="de-DE" sz="3200" dirty="0" err="1" smtClean="0">
                <a:latin typeface="Arial" charset="0"/>
              </a:rPr>
              <a:t>situation</a:t>
            </a:r>
            <a:r>
              <a:rPr lang="de-DE" sz="3200" dirty="0" smtClean="0">
                <a:latin typeface="Arial" charset="0"/>
              </a:rPr>
              <a:t> in </a:t>
            </a:r>
            <a:r>
              <a:rPr lang="de-DE" sz="3200" dirty="0" err="1" smtClean="0">
                <a:latin typeface="Arial" charset="0"/>
              </a:rPr>
              <a:t>the</a:t>
            </a:r>
            <a:r>
              <a:rPr lang="de-DE" sz="3200" dirty="0" smtClean="0">
                <a:latin typeface="Arial" charset="0"/>
              </a:rPr>
              <a:t> </a:t>
            </a:r>
            <a:r>
              <a:rPr lang="de-DE" sz="3200" dirty="0" err="1" smtClean="0">
                <a:latin typeface="Arial" charset="0"/>
              </a:rPr>
              <a:t>field</a:t>
            </a:r>
            <a:r>
              <a:rPr lang="de-DE" sz="3200" dirty="0" smtClean="0">
                <a:latin typeface="Arial" charset="0"/>
              </a:rPr>
              <a:t>.</a:t>
            </a:r>
            <a:endParaRPr lang="en-US" sz="3200" dirty="0"/>
          </a:p>
          <a:p>
            <a:endParaRPr lang="en-US" sz="3200" dirty="0"/>
          </a:p>
          <a:p>
            <a:r>
              <a:rPr lang="en-US" sz="3200" dirty="0" smtClean="0">
                <a:latin typeface="Arial" charset="0"/>
              </a:rPr>
              <a:t>For the coordination of Shelter with CVA programming, much of that involves markets monitoring, including monitoring for emerging risks.</a:t>
            </a:r>
            <a:endParaRPr lang="en-US" sz="3200" dirty="0">
              <a:latin typeface="Arial" charset="0"/>
            </a:endParaRPr>
          </a:p>
        </p:txBody>
      </p:sp>
    </p:spTree>
    <p:extLst>
      <p:ext uri="{BB962C8B-B14F-4D97-AF65-F5344CB8AC3E}">
        <p14:creationId xmlns:p14="http://schemas.microsoft.com/office/powerpoint/2010/main" val="7712153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a:extLst>
              <a:ext uri="{FF2B5EF4-FFF2-40B4-BE49-F238E27FC236}">
                <a16:creationId xmlns:a16="http://schemas.microsoft.com/office/drawing/2014/main" xmlns="" id="{59F887DE-E4AB-4E14-9A65-B9320E4AB4CB}"/>
              </a:ext>
            </a:extLst>
          </p:cNvPr>
          <p:cNvSpPr>
            <a:spLocks noGrp="1"/>
          </p:cNvSpPr>
          <p:nvPr>
            <p:ph type="title"/>
          </p:nvPr>
        </p:nvSpPr>
        <p:spPr>
          <a:xfrm>
            <a:off x="696686" y="419101"/>
            <a:ext cx="11027227" cy="467458"/>
          </a:xfrm>
        </p:spPr>
        <p:txBody>
          <a:bodyPr>
            <a:normAutofit fontScale="90000"/>
          </a:bodyPr>
          <a:lstStyle/>
          <a:p>
            <a:r>
              <a:rPr lang="en-GB" altLang="en-US" sz="3692" dirty="0" smtClean="0">
                <a:latin typeface="Gill Sans MT" panose="020B0502020104020203" pitchFamily="34" charset="0"/>
                <a:ea typeface="Gill Sans Infant Std" panose="020B0502020104020203" pitchFamily="34" charset="0"/>
                <a:cs typeface="Gill Sans Infant Std" panose="020B0502020104020203" pitchFamily="34" charset="0"/>
              </a:rPr>
              <a:t> </a:t>
            </a:r>
            <a:r>
              <a:rPr lang="en-US" dirty="0"/>
              <a:t>Topic </a:t>
            </a:r>
            <a:r>
              <a:rPr lang="en-US" dirty="0" smtClean="0"/>
              <a:t>3 review: </a:t>
            </a:r>
            <a:r>
              <a:rPr lang="en-GB" altLang="en-US" sz="3692" dirty="0" smtClean="0">
                <a:latin typeface="Gill Sans MT" panose="020B0502020104020203" pitchFamily="34" charset="0"/>
                <a:ea typeface="Gill Sans Infant Std" panose="020B0502020104020203" pitchFamily="34" charset="0"/>
                <a:cs typeface="Gill Sans Infant Std" panose="020B0502020104020203" pitchFamily="34" charset="0"/>
              </a:rPr>
              <a:t>Monitoring </a:t>
            </a:r>
            <a:r>
              <a:rPr lang="en-GB" altLang="en-US" sz="3692" dirty="0">
                <a:latin typeface="Gill Sans MT" panose="020B0502020104020203" pitchFamily="34" charset="0"/>
                <a:ea typeface="Gill Sans Infant Std" panose="020B0502020104020203" pitchFamily="34" charset="0"/>
                <a:cs typeface="Gill Sans Infant Std" panose="020B0502020104020203" pitchFamily="34" charset="0"/>
              </a:rPr>
              <a:t>of markets</a:t>
            </a:r>
          </a:p>
        </p:txBody>
      </p:sp>
      <p:graphicFrame>
        <p:nvGraphicFramePr>
          <p:cNvPr id="2" name="Table 1"/>
          <p:cNvGraphicFramePr>
            <a:graphicFrameLocks noGrp="1"/>
          </p:cNvGraphicFramePr>
          <p:nvPr>
            <p:extLst>
              <p:ext uri="{D42A27DB-BD31-4B8C-83A1-F6EECF244321}">
                <p14:modId xmlns:p14="http://schemas.microsoft.com/office/powerpoint/2010/main" val="187192785"/>
              </p:ext>
            </p:extLst>
          </p:nvPr>
        </p:nvGraphicFramePr>
        <p:xfrm>
          <a:off x="609598" y="1600200"/>
          <a:ext cx="10842172" cy="4082143"/>
        </p:xfrm>
        <a:graphic>
          <a:graphicData uri="http://schemas.openxmlformats.org/drawingml/2006/table">
            <a:tbl>
              <a:tblPr firstRow="1" firstCol="1" bandRow="1">
                <a:tableStyleId>{F5AB1C69-6EDB-4FF4-983F-18BD219EF322}</a:tableStyleId>
              </a:tblPr>
              <a:tblGrid>
                <a:gridCol w="5421086"/>
                <a:gridCol w="5421086"/>
              </a:tblGrid>
              <a:tr h="4082143">
                <a:tc>
                  <a:txBody>
                    <a:bodyPr/>
                    <a:lstStyle/>
                    <a:p>
                      <a:pPr>
                        <a:lnSpc>
                          <a:spcPct val="107000"/>
                        </a:lnSpc>
                        <a:spcAft>
                          <a:spcPts val="0"/>
                        </a:spcAft>
                      </a:pPr>
                      <a:r>
                        <a:rPr lang="en-GB" sz="3200" dirty="0">
                          <a:effectLst/>
                        </a:rPr>
                        <a:t>Markets functionality</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lvl="0" indent="-342900">
                        <a:lnSpc>
                          <a:spcPct val="107000"/>
                        </a:lnSpc>
                        <a:spcAft>
                          <a:spcPts val="0"/>
                        </a:spcAft>
                        <a:buFont typeface="Symbol" panose="05050102010706020507" pitchFamily="18" charset="2"/>
                        <a:buChar char=""/>
                      </a:pPr>
                      <a:r>
                        <a:rPr lang="en-GB" sz="2400" dirty="0">
                          <a:effectLst/>
                        </a:rPr>
                        <a:t>Integrated markets that are able to meet demand</a:t>
                      </a:r>
                    </a:p>
                    <a:p>
                      <a:pPr marL="342900" lvl="0" indent="-342900">
                        <a:lnSpc>
                          <a:spcPct val="107000"/>
                        </a:lnSpc>
                        <a:spcAft>
                          <a:spcPts val="0"/>
                        </a:spcAft>
                        <a:buFont typeface="Symbol" panose="05050102010706020507" pitchFamily="18" charset="2"/>
                        <a:buChar char=""/>
                      </a:pPr>
                      <a:r>
                        <a:rPr lang="en-GB" sz="2400" dirty="0">
                          <a:effectLst/>
                        </a:rPr>
                        <a:t>Price variations are not above average </a:t>
                      </a:r>
                    </a:p>
                    <a:p>
                      <a:pPr marL="342900" lvl="0" indent="-342900">
                        <a:lnSpc>
                          <a:spcPct val="107000"/>
                        </a:lnSpc>
                        <a:spcAft>
                          <a:spcPts val="0"/>
                        </a:spcAft>
                        <a:buFont typeface="Symbol" panose="05050102010706020507" pitchFamily="18" charset="2"/>
                        <a:buChar char=""/>
                      </a:pPr>
                      <a:r>
                        <a:rPr lang="en-GB" sz="2400" dirty="0">
                          <a:effectLst/>
                        </a:rPr>
                        <a:t>Items needed to meet immediate needs are locally available in the required country </a:t>
                      </a:r>
                    </a:p>
                    <a:p>
                      <a:pPr marL="342900" lvl="0" indent="-342900">
                        <a:lnSpc>
                          <a:spcPct val="107000"/>
                        </a:lnSpc>
                        <a:spcAft>
                          <a:spcPts val="0"/>
                        </a:spcAft>
                        <a:buFont typeface="Symbol" panose="05050102010706020507" pitchFamily="18" charset="2"/>
                        <a:buChar char=""/>
                      </a:pPr>
                      <a:r>
                        <a:rPr lang="en-GB" sz="2400" dirty="0">
                          <a:effectLst/>
                        </a:rPr>
                        <a:t>Markets are physically accessible, safe, and do not require significant resources to access</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502831657"/>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Session </a:t>
            </a:r>
            <a:r>
              <a:rPr lang="en-US" dirty="0" smtClean="0"/>
              <a:t>5: </a:t>
            </a:r>
            <a:r>
              <a:rPr lang="en-US" dirty="0"/>
              <a:t>Cluster coordinating of M&amp;E for Shelter and Cash programming</a:t>
            </a:r>
            <a:r>
              <a:rPr lang="en-US" i="1" dirty="0">
                <a:solidFill>
                  <a:srgbClr val="000000"/>
                </a:solidFill>
                <a:latin typeface="Calibri" charset="0"/>
              </a:rPr>
              <a:t/>
            </a:r>
            <a:br>
              <a:rPr lang="en-US" i="1" dirty="0">
                <a:solidFill>
                  <a:srgbClr val="000000"/>
                </a:solidFill>
                <a:latin typeface="Calibri" charset="0"/>
              </a:rPr>
            </a:br>
            <a:r>
              <a:rPr lang="en-US" i="1" dirty="0">
                <a:solidFill>
                  <a:srgbClr val="000000"/>
                </a:solidFill>
                <a:latin typeface="Calibri" charset="0"/>
              </a:rPr>
              <a:t/>
            </a:r>
            <a:br>
              <a:rPr lang="en-US" i="1" dirty="0">
                <a:solidFill>
                  <a:srgbClr val="000000"/>
                </a:solidFill>
                <a:latin typeface="Calibri" charset="0"/>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758485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a:extLst>
              <a:ext uri="{FF2B5EF4-FFF2-40B4-BE49-F238E27FC236}">
                <a16:creationId xmlns:a16="http://schemas.microsoft.com/office/drawing/2014/main" xmlns="" id="{24E07AFC-8D09-4B5A-BD25-1249A08A42C7}"/>
              </a:ext>
            </a:extLst>
          </p:cNvPr>
          <p:cNvSpPr>
            <a:spLocks noGrp="1"/>
          </p:cNvSpPr>
          <p:nvPr>
            <p:ph type="title"/>
          </p:nvPr>
        </p:nvSpPr>
        <p:spPr>
          <a:xfrm>
            <a:off x="1948961" y="413239"/>
            <a:ext cx="8282354" cy="467458"/>
          </a:xfrm>
        </p:spPr>
        <p:txBody>
          <a:bodyPr>
            <a:normAutofit fontScale="90000"/>
          </a:bodyPr>
          <a:lstStyle/>
          <a:p>
            <a:r>
              <a:rPr lang="en-US" sz="2800" dirty="0"/>
              <a:t>Topic </a:t>
            </a:r>
            <a:r>
              <a:rPr lang="en-US" sz="2800" dirty="0" smtClean="0"/>
              <a:t>3 Review: </a:t>
            </a:r>
            <a:r>
              <a:rPr lang="en-GB" altLang="en-US" sz="3323" dirty="0" smtClean="0">
                <a:latin typeface="Gill Sans MT" panose="020B0502020104020203" pitchFamily="34" charset="0"/>
                <a:ea typeface="Gill Sans Infant Std" panose="020B0502020104020203" pitchFamily="34" charset="0"/>
                <a:cs typeface="Gill Sans Infant Std" panose="020B0502020104020203" pitchFamily="34" charset="0"/>
              </a:rPr>
              <a:t>Market </a:t>
            </a:r>
            <a:r>
              <a:rPr lang="en-GB" altLang="en-US" sz="3323" dirty="0">
                <a:latin typeface="Gill Sans MT" panose="020B0502020104020203" pitchFamily="34" charset="0"/>
                <a:ea typeface="Gill Sans Infant Std" panose="020B0502020104020203" pitchFamily="34" charset="0"/>
                <a:cs typeface="Gill Sans Infant Std" panose="020B0502020104020203" pitchFamily="34" charset="0"/>
              </a:rPr>
              <a:t>assessment at baseline</a:t>
            </a:r>
          </a:p>
        </p:txBody>
      </p:sp>
      <p:graphicFrame>
        <p:nvGraphicFramePr>
          <p:cNvPr id="7" name="Content Placeholder 7">
            <a:extLst>
              <a:ext uri="{FF2B5EF4-FFF2-40B4-BE49-F238E27FC236}">
                <a16:creationId xmlns:a16="http://schemas.microsoft.com/office/drawing/2014/main" xmlns="" id="{327DA642-1305-4EB1-8278-4CEEC9B6845D}"/>
              </a:ext>
            </a:extLst>
          </p:cNvPr>
          <p:cNvGraphicFramePr>
            <a:graphicFrameLocks/>
          </p:cNvGraphicFramePr>
          <p:nvPr>
            <p:extLst/>
          </p:nvPr>
        </p:nvGraphicFramePr>
        <p:xfrm>
          <a:off x="1523053" y="1052737"/>
          <a:ext cx="9144000" cy="4299585"/>
        </p:xfrm>
        <a:graphic>
          <a:graphicData uri="http://schemas.openxmlformats.org/drawingml/2006/table">
            <a:tbl>
              <a:tblPr firstRow="1" bandRow="1">
                <a:tableStyleId>{5C22544A-7EE6-4342-B048-85BDC9FD1C3A}</a:tableStyleId>
              </a:tblPr>
              <a:tblGrid>
                <a:gridCol w="1872208">
                  <a:extLst>
                    <a:ext uri="{9D8B030D-6E8A-4147-A177-3AD203B41FA5}">
                      <a16:colId xmlns:a16="http://schemas.microsoft.com/office/drawing/2014/main" xmlns="" val="523453803"/>
                    </a:ext>
                  </a:extLst>
                </a:gridCol>
                <a:gridCol w="7271792">
                  <a:extLst>
                    <a:ext uri="{9D8B030D-6E8A-4147-A177-3AD203B41FA5}">
                      <a16:colId xmlns:a16="http://schemas.microsoft.com/office/drawing/2014/main" xmlns="" val="1347285544"/>
                    </a:ext>
                  </a:extLst>
                </a:gridCol>
              </a:tblGrid>
              <a:tr h="370840">
                <a:tc>
                  <a:txBody>
                    <a:bodyPr/>
                    <a:lstStyle/>
                    <a:p>
                      <a:r>
                        <a:rPr lang="en-GB" sz="2000" dirty="0">
                          <a:latin typeface="Gill Sans Infant Std" panose="020B0502020104020203" pitchFamily="34" charset="0"/>
                        </a:rPr>
                        <a:t>Variable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i="0" dirty="0">
                          <a:latin typeface="Gill Sans Infant Std" panose="020B0502020104020203" pitchFamily="34" charset="0"/>
                        </a:rPr>
                        <a:t>Overview </a:t>
                      </a:r>
                    </a:p>
                  </a:txBody>
                  <a:tcPr/>
                </a:tc>
                <a:extLst>
                  <a:ext uri="{0D108BD9-81ED-4DB2-BD59-A6C34878D82A}">
                    <a16:rowId xmlns:a16="http://schemas.microsoft.com/office/drawing/2014/main" xmlns="" val="597655023"/>
                  </a:ext>
                </a:extLst>
              </a:tr>
              <a:tr h="370840">
                <a:tc>
                  <a:txBody>
                    <a:bodyPr/>
                    <a:lstStyle/>
                    <a:p>
                      <a:r>
                        <a:rPr lang="en-GB" sz="1900" b="1" dirty="0">
                          <a:latin typeface="Gill Sans Infant Std" panose="020B0502020104020203" pitchFamily="34" charset="0"/>
                        </a:rPr>
                        <a:t>What</a:t>
                      </a:r>
                    </a:p>
                  </a:txBody>
                  <a:tcPr/>
                </a:tc>
                <a:tc>
                  <a:txBody>
                    <a:bodyPr/>
                    <a:lstStyle/>
                    <a:p>
                      <a:r>
                        <a:rPr lang="es-ES" altLang="en-US" sz="2000" dirty="0">
                          <a:latin typeface="Gill Sans Infant Std" panose="020B0502020104020203" pitchFamily="34" charset="0"/>
                          <a:ea typeface="Gill Sans Infant Std" panose="020B0502020104020203" pitchFamily="34" charset="0"/>
                          <a:cs typeface="Gill Sans Infant Std" panose="020B0502020104020203" pitchFamily="34" charset="0"/>
                        </a:rPr>
                        <a:t>Picture </a:t>
                      </a:r>
                      <a:r>
                        <a:rPr lang="es-ES" altLang="en-US" sz="2000" dirty="0" err="1">
                          <a:latin typeface="Gill Sans Infant Std" panose="020B0502020104020203" pitchFamily="34" charset="0"/>
                          <a:ea typeface="Gill Sans Infant Std" panose="020B0502020104020203" pitchFamily="34" charset="0"/>
                          <a:cs typeface="Gill Sans Infant Std" panose="020B0502020104020203" pitchFamily="34" charset="0"/>
                        </a:rPr>
                        <a:t>of</a:t>
                      </a:r>
                      <a:r>
                        <a:rPr lang="es-ES" altLang="en-US" sz="2000" dirty="0">
                          <a:latin typeface="Gill Sans Infant Std" panose="020B0502020104020203" pitchFamily="34" charset="0"/>
                          <a:ea typeface="Gill Sans Infant Std" panose="020B0502020104020203" pitchFamily="34" charset="0"/>
                          <a:cs typeface="Gill Sans Infant Std" panose="020B0502020104020203" pitchFamily="34" charset="0"/>
                        </a:rPr>
                        <a:t> the </a:t>
                      </a:r>
                      <a:r>
                        <a:rPr lang="es-ES" altLang="en-US" sz="2000" dirty="0" err="1">
                          <a:latin typeface="Gill Sans Infant Std" panose="020B0502020104020203" pitchFamily="34" charset="0"/>
                          <a:ea typeface="Gill Sans Infant Std" panose="020B0502020104020203" pitchFamily="34" charset="0"/>
                          <a:cs typeface="Gill Sans Infant Std" panose="020B0502020104020203" pitchFamily="34" charset="0"/>
                        </a:rPr>
                        <a:t>market</a:t>
                      </a:r>
                      <a:r>
                        <a:rPr lang="es-ES" altLang="en-US" sz="20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2000" dirty="0" err="1">
                          <a:latin typeface="Gill Sans Infant Std" panose="020B0502020104020203" pitchFamily="34" charset="0"/>
                          <a:ea typeface="Gill Sans Infant Std" panose="020B0502020104020203" pitchFamily="34" charset="0"/>
                          <a:cs typeface="Gill Sans Infant Std" panose="020B0502020104020203" pitchFamily="34" charset="0"/>
                        </a:rPr>
                        <a:t>situation</a:t>
                      </a:r>
                      <a:r>
                        <a:rPr lang="es-ES" altLang="en-US" sz="2000" dirty="0">
                          <a:latin typeface="Gill Sans Infant Std" panose="020B0502020104020203" pitchFamily="34" charset="0"/>
                          <a:ea typeface="Gill Sans Infant Std" panose="020B0502020104020203" pitchFamily="34" charset="0"/>
                          <a:cs typeface="Gill Sans Infant Std" panose="020B0502020104020203" pitchFamily="34" charset="0"/>
                        </a:rPr>
                        <a:t> prior </a:t>
                      </a:r>
                      <a:r>
                        <a:rPr lang="es-ES" altLang="en-US" sz="2000" dirty="0" err="1">
                          <a:latin typeface="Gill Sans Infant Std" panose="020B0502020104020203" pitchFamily="34" charset="0"/>
                          <a:ea typeface="Gill Sans Infant Std" panose="020B0502020104020203" pitchFamily="34" charset="0"/>
                          <a:cs typeface="Gill Sans Infant Std" panose="020B0502020104020203" pitchFamily="34" charset="0"/>
                        </a:rPr>
                        <a:t>to</a:t>
                      </a:r>
                      <a:r>
                        <a:rPr lang="es-ES" altLang="en-US" sz="2000" dirty="0">
                          <a:latin typeface="Gill Sans Infant Std" panose="020B0502020104020203" pitchFamily="34" charset="0"/>
                          <a:ea typeface="Gill Sans Infant Std" panose="020B0502020104020203" pitchFamily="34" charset="0"/>
                          <a:cs typeface="Gill Sans Infant Std" panose="020B0502020104020203" pitchFamily="34" charset="0"/>
                        </a:rPr>
                        <a:t> the </a:t>
                      </a:r>
                      <a:r>
                        <a:rPr lang="es-ES" altLang="en-US" sz="2000" dirty="0" err="1">
                          <a:latin typeface="Gill Sans Infant Std" panose="020B0502020104020203" pitchFamily="34" charset="0"/>
                          <a:ea typeface="Gill Sans Infant Std" panose="020B0502020104020203" pitchFamily="34" charset="0"/>
                          <a:cs typeface="Gill Sans Infant Std" panose="020B0502020104020203" pitchFamily="34" charset="0"/>
                        </a:rPr>
                        <a:t>intervention</a:t>
                      </a:r>
                      <a:r>
                        <a:rPr lang="es-ES" altLang="en-US" sz="2000" dirty="0">
                          <a:latin typeface="Gill Sans Infant Std" panose="020B0502020104020203" pitchFamily="34" charset="0"/>
                          <a:ea typeface="Gill Sans Infant Std" panose="020B0502020104020203" pitchFamily="34" charset="0"/>
                          <a:cs typeface="Gill Sans Infant Std" panose="020B0502020104020203" pitchFamily="34" charset="0"/>
                        </a:rPr>
                        <a:t> </a:t>
                      </a:r>
                      <a:endParaRPr lang="en-GB" sz="1900" dirty="0">
                        <a:latin typeface="Gill Sans Infant Std" panose="020B0502020104020203" pitchFamily="34" charset="0"/>
                      </a:endParaRPr>
                    </a:p>
                  </a:txBody>
                  <a:tcPr/>
                </a:tc>
                <a:extLst>
                  <a:ext uri="{0D108BD9-81ED-4DB2-BD59-A6C34878D82A}">
                    <a16:rowId xmlns:a16="http://schemas.microsoft.com/office/drawing/2014/main" xmlns="" val="3986287132"/>
                  </a:ext>
                </a:extLst>
              </a:tr>
              <a:tr h="426477">
                <a:tc>
                  <a:txBody>
                    <a:bodyPr/>
                    <a:lstStyle/>
                    <a:p>
                      <a:r>
                        <a:rPr lang="en-GB" sz="1900" b="1" dirty="0">
                          <a:latin typeface="Gill Sans Infant Std" panose="020B0502020104020203" pitchFamily="34" charset="0"/>
                        </a:rPr>
                        <a:t>Of what</a:t>
                      </a:r>
                    </a:p>
                  </a:txBody>
                  <a:tcPr/>
                </a:tc>
                <a:tc>
                  <a:txBody>
                    <a:bodyPr/>
                    <a:lstStyle/>
                    <a:p>
                      <a:pPr marL="633062" lvl="2" indent="-263776" algn="just">
                        <a:spcAft>
                          <a:spcPct val="0"/>
                        </a:spcAft>
                        <a:buFont typeface="Wingdings" panose="05000000000000000000" pitchFamily="2" charset="2"/>
                        <a:buChar char="ü"/>
                      </a:pPr>
                      <a:r>
                        <a:rPr lang="en-GB" altLang="en-US" sz="1846" dirty="0">
                          <a:latin typeface="Gill Sans Infant Std" panose="020B0502020104020203" pitchFamily="34" charset="0"/>
                          <a:ea typeface="Gill Sans Infant Std" panose="020B0502020104020203" pitchFamily="34" charset="0"/>
                          <a:cs typeface="Gill Sans Infant Std" panose="020B0502020104020203" pitchFamily="34" charset="0"/>
                        </a:rPr>
                        <a:t>Availability of commodities and services locally, at baseline</a:t>
                      </a:r>
                    </a:p>
                    <a:p>
                      <a:pPr marL="633062" lvl="2" indent="-263776" algn="just">
                        <a:spcAft>
                          <a:spcPct val="0"/>
                        </a:spcAft>
                        <a:buFont typeface="Wingdings" panose="05000000000000000000" pitchFamily="2" charset="2"/>
                        <a:buChar char="ü"/>
                      </a:pPr>
                      <a:r>
                        <a:rPr lang="en-GB" altLang="en-US" sz="1846" dirty="0">
                          <a:latin typeface="Gill Sans Infant Std" panose="020B0502020104020203" pitchFamily="34" charset="0"/>
                          <a:ea typeface="Gill Sans Infant Std" panose="020B0502020104020203" pitchFamily="34" charset="0"/>
                          <a:cs typeface="Gill Sans Infant Std" panose="020B0502020104020203" pitchFamily="34" charset="0"/>
                        </a:rPr>
                        <a:t>Prices at baseline</a:t>
                      </a:r>
                    </a:p>
                    <a:p>
                      <a:pPr marL="633062" lvl="2" indent="-263776" algn="just">
                        <a:spcAft>
                          <a:spcPct val="0"/>
                        </a:spcAft>
                        <a:buFont typeface="Wingdings" panose="05000000000000000000" pitchFamily="2" charset="2"/>
                        <a:buChar char="ü"/>
                      </a:pPr>
                      <a:r>
                        <a:rPr lang="en-GB" altLang="en-US" sz="1846" dirty="0">
                          <a:latin typeface="Gill Sans Infant Std" panose="020B0502020104020203" pitchFamily="34" charset="0"/>
                          <a:ea typeface="Gill Sans Infant Std" panose="020B0502020104020203" pitchFamily="34" charset="0"/>
                          <a:cs typeface="Gill Sans Infant Std" panose="020B0502020104020203" pitchFamily="34" charset="0"/>
                        </a:rPr>
                        <a:t>Supply chains and their functioning, at baseline</a:t>
                      </a:r>
                    </a:p>
                  </a:txBody>
                  <a:tcPr/>
                </a:tc>
                <a:extLst>
                  <a:ext uri="{0D108BD9-81ED-4DB2-BD59-A6C34878D82A}">
                    <a16:rowId xmlns:a16="http://schemas.microsoft.com/office/drawing/2014/main" xmlns="" val="2657745214"/>
                  </a:ext>
                </a:extLst>
              </a:tr>
              <a:tr h="370840">
                <a:tc>
                  <a:txBody>
                    <a:bodyPr/>
                    <a:lstStyle/>
                    <a:p>
                      <a:r>
                        <a:rPr lang="en-GB" sz="1900" b="1" dirty="0">
                          <a:latin typeface="Gill Sans Infant Std" panose="020B0502020104020203" pitchFamily="34" charset="0"/>
                        </a:rPr>
                        <a:t>For what</a:t>
                      </a:r>
                    </a:p>
                  </a:txBody>
                  <a:tcPr/>
                </a:tc>
                <a:tc>
                  <a:txBody>
                    <a:bodyPr/>
                    <a:lstStyle/>
                    <a:p>
                      <a:pPr marL="633062" lvl="2" indent="-263776" algn="just" defTabSz="914400" rtl="0" eaLnBrk="1" latinLnBrk="0" hangingPunct="1">
                        <a:spcAft>
                          <a:spcPct val="0"/>
                        </a:spcAft>
                        <a:buFont typeface="Wingdings" panose="05000000000000000000" pitchFamily="2" charset="2"/>
                        <a:buChar char="ü"/>
                      </a:pP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Assess</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whether</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markets</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 are </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functioning</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to</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inform</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 CVA </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go</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/no-</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go</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a:t>
                      </a:r>
                    </a:p>
                    <a:p>
                      <a:pPr marL="633062" lvl="2" indent="-263776" algn="just" defTabSz="914400" rtl="0" eaLnBrk="1" latinLnBrk="0" hangingPunct="1">
                        <a:spcAft>
                          <a:spcPct val="0"/>
                        </a:spcAft>
                        <a:buFont typeface="Wingdings" panose="05000000000000000000" pitchFamily="2" charset="2"/>
                        <a:buChar char="ü"/>
                      </a:pP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Assess</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prices</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of</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commodities</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to</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 be </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tracked</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a:t>
                      </a:r>
                    </a:p>
                    <a:p>
                      <a:pPr marL="633062" lvl="2" indent="-263776" algn="just" defTabSz="914400" rtl="0" eaLnBrk="1" latinLnBrk="0" hangingPunct="1">
                        <a:spcAft>
                          <a:spcPct val="0"/>
                        </a:spcAft>
                        <a:buFont typeface="Wingdings" panose="05000000000000000000" pitchFamily="2" charset="2"/>
                        <a:buChar char="ü"/>
                      </a:pP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Assess</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impact</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on</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debt</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 and </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credit</a:t>
                      </a:r>
                      <a:r>
                        <a:rPr lang="es-ES"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46" kern="1200" dirty="0" err="1">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markets</a:t>
                      </a:r>
                      <a:endParaRPr lang="en-GB" sz="1846" kern="1200" dirty="0">
                        <a:solidFill>
                          <a:schemeClr val="dk1"/>
                        </a:solidFill>
                        <a:latin typeface="Gill Sans Infant Std" panose="020B0502020104020203" pitchFamily="34" charset="0"/>
                        <a:ea typeface="+mn-ea"/>
                        <a:cs typeface="+mn-cs"/>
                      </a:endParaRPr>
                    </a:p>
                  </a:txBody>
                  <a:tcPr/>
                </a:tc>
                <a:extLst>
                  <a:ext uri="{0D108BD9-81ED-4DB2-BD59-A6C34878D82A}">
                    <a16:rowId xmlns:a16="http://schemas.microsoft.com/office/drawing/2014/main" xmlns="" val="12259063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b="1" dirty="0">
                          <a:latin typeface="Gill Sans Infant Std" panose="020B0502020104020203" pitchFamily="34" charset="0"/>
                        </a:rPr>
                        <a:t>How </a:t>
                      </a:r>
                    </a:p>
                  </a:txBody>
                  <a:tcPr/>
                </a:tc>
                <a:tc>
                  <a:txBody>
                    <a:bodyPr/>
                    <a:lstStyle/>
                    <a:p>
                      <a:pPr marL="633062" lvl="2" indent="-263776" algn="just" defTabSz="914400" rtl="0" eaLnBrk="1" latinLnBrk="0" hangingPunct="1">
                        <a:spcAft>
                          <a:spcPct val="0"/>
                        </a:spcAft>
                        <a:buFont typeface="Wingdings" panose="05000000000000000000" pitchFamily="2" charset="2"/>
                        <a:buChar char="ü"/>
                      </a:pPr>
                      <a:r>
                        <a:rPr lang="en-GB"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Primary data collection: different methodologies (EMMA, RAM, etc).</a:t>
                      </a:r>
                    </a:p>
                    <a:p>
                      <a:pPr marL="633062" lvl="2" indent="-263776" algn="just" defTabSz="914400" rtl="0" eaLnBrk="1" latinLnBrk="0" hangingPunct="1">
                        <a:spcAft>
                          <a:spcPct val="0"/>
                        </a:spcAft>
                        <a:buFont typeface="Wingdings" panose="05000000000000000000" pitchFamily="2" charset="2"/>
                        <a:buChar char="ü"/>
                      </a:pPr>
                      <a:r>
                        <a:rPr lang="en-GB" altLang="en-US" sz="1846" kern="1200" dirty="0">
                          <a:solidFill>
                            <a:schemeClr val="dk1"/>
                          </a:solidFill>
                          <a:latin typeface="Gill Sans Infant Std" panose="020B0502020104020203" pitchFamily="34" charset="0"/>
                          <a:ea typeface="Gill Sans Infant Std" panose="020B0502020104020203" pitchFamily="34" charset="0"/>
                          <a:cs typeface="Gill Sans Infant Std" panose="020B0502020104020203" pitchFamily="34" charset="0"/>
                        </a:rPr>
                        <a:t>Secondary information: coordinate and share information with other agencies </a:t>
                      </a:r>
                    </a:p>
                  </a:txBody>
                  <a:tcPr/>
                </a:tc>
                <a:extLst>
                  <a:ext uri="{0D108BD9-81ED-4DB2-BD59-A6C34878D82A}">
                    <a16:rowId xmlns:a16="http://schemas.microsoft.com/office/drawing/2014/main" xmlns="" val="330779367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b="1" dirty="0">
                          <a:latin typeface="Gill Sans Infant Std" panose="020B0502020104020203" pitchFamily="34" charset="0"/>
                        </a:rPr>
                        <a:t>Observations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2000" b="1" dirty="0">
                          <a:latin typeface="Gill Sans Infant Std" panose="020B0502020104020203" pitchFamily="34" charset="0"/>
                          <a:ea typeface="Gill Sans Infant Std" panose="020B0502020104020203" pitchFamily="34" charset="0"/>
                          <a:cs typeface="Gill Sans Infant Std" panose="020B0502020104020203" pitchFamily="34" charset="0"/>
                        </a:rPr>
                        <a:t>Market assessment is compulsory </a:t>
                      </a:r>
                      <a:r>
                        <a:rPr lang="en-US" altLang="en-US" sz="2000" dirty="0">
                          <a:latin typeface="Gill Sans Infant Std" panose="020B0502020104020203" pitchFamily="34" charset="0"/>
                          <a:ea typeface="Gill Sans Infant Std" panose="020B0502020104020203" pitchFamily="34" charset="0"/>
                          <a:cs typeface="Gill Sans Infant Std" panose="020B0502020104020203" pitchFamily="34" charset="0"/>
                        </a:rPr>
                        <a:t>for CVA but may not be for other </a:t>
                      </a:r>
                      <a:r>
                        <a:rPr lang="en-US" altLang="en-US" sz="2000" dirty="0" err="1">
                          <a:latin typeface="Gill Sans Infant Std" panose="020B0502020104020203" pitchFamily="34" charset="0"/>
                          <a:ea typeface="Gill Sans Infant Std" panose="020B0502020104020203" pitchFamily="34" charset="0"/>
                          <a:cs typeface="Gill Sans Infant Std" panose="020B0502020104020203" pitchFamily="34" charset="0"/>
                        </a:rPr>
                        <a:t>programmes</a:t>
                      </a:r>
                      <a:endParaRPr lang="es-ES" altLang="en-US" sz="2000" dirty="0">
                        <a:latin typeface="Gill Sans Infant Std" panose="020B0502020104020203" pitchFamily="34" charset="0"/>
                        <a:ea typeface="Gill Sans Infant Std" panose="020B0502020104020203" pitchFamily="34" charset="0"/>
                        <a:cs typeface="Gill Sans Infant Std" panose="020B0502020104020203" pitchFamily="34" charset="0"/>
                      </a:endParaRPr>
                    </a:p>
                  </a:txBody>
                  <a:tcPr/>
                </a:tc>
                <a:extLst>
                  <a:ext uri="{0D108BD9-81ED-4DB2-BD59-A6C34878D82A}">
                    <a16:rowId xmlns:a16="http://schemas.microsoft.com/office/drawing/2014/main" xmlns="" val="2805406476"/>
                  </a:ext>
                </a:extLst>
              </a:tr>
            </a:tbl>
          </a:graphicData>
        </a:graphic>
      </p:graphicFrame>
    </p:spTree>
    <p:extLst>
      <p:ext uri="{BB962C8B-B14F-4D97-AF65-F5344CB8AC3E}">
        <p14:creationId xmlns:p14="http://schemas.microsoft.com/office/powerpoint/2010/main" val="1064459203"/>
      </p:ext>
    </p:extLst>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a:extLst>
              <a:ext uri="{FF2B5EF4-FFF2-40B4-BE49-F238E27FC236}">
                <a16:creationId xmlns:a16="http://schemas.microsoft.com/office/drawing/2014/main" xmlns="" id="{59F887DE-E4AB-4E14-9A65-B9320E4AB4CB}"/>
              </a:ext>
            </a:extLst>
          </p:cNvPr>
          <p:cNvSpPr>
            <a:spLocks noGrp="1"/>
          </p:cNvSpPr>
          <p:nvPr>
            <p:ph type="title"/>
          </p:nvPr>
        </p:nvSpPr>
        <p:spPr>
          <a:xfrm>
            <a:off x="1948961" y="419101"/>
            <a:ext cx="8282354" cy="467458"/>
          </a:xfrm>
        </p:spPr>
        <p:txBody>
          <a:bodyPr>
            <a:normAutofit fontScale="90000"/>
          </a:bodyPr>
          <a:lstStyle/>
          <a:p>
            <a:r>
              <a:rPr lang="en-GB" altLang="en-US" sz="3692" dirty="0" smtClean="0">
                <a:latin typeface="Gill Sans MT" panose="020B0502020104020203" pitchFamily="34" charset="0"/>
                <a:ea typeface="Gill Sans Infant Std" panose="020B0502020104020203" pitchFamily="34" charset="0"/>
                <a:cs typeface="Gill Sans Infant Std" panose="020B0502020104020203" pitchFamily="34" charset="0"/>
              </a:rPr>
              <a:t> </a:t>
            </a:r>
            <a:r>
              <a:rPr lang="en-US" dirty="0"/>
              <a:t>Topic </a:t>
            </a:r>
            <a:r>
              <a:rPr lang="en-US" dirty="0" smtClean="0"/>
              <a:t>3: </a:t>
            </a:r>
            <a:r>
              <a:rPr lang="en-GB" altLang="en-US" sz="3692" dirty="0" smtClean="0">
                <a:latin typeface="Gill Sans MT" panose="020B0502020104020203" pitchFamily="34" charset="0"/>
                <a:ea typeface="Gill Sans Infant Std" panose="020B0502020104020203" pitchFamily="34" charset="0"/>
                <a:cs typeface="Gill Sans Infant Std" panose="020B0502020104020203" pitchFamily="34" charset="0"/>
              </a:rPr>
              <a:t>Monitoring </a:t>
            </a:r>
            <a:r>
              <a:rPr lang="en-GB" altLang="en-US" sz="3692" dirty="0">
                <a:latin typeface="Gill Sans MT" panose="020B0502020104020203" pitchFamily="34" charset="0"/>
                <a:ea typeface="Gill Sans Infant Std" panose="020B0502020104020203" pitchFamily="34" charset="0"/>
                <a:cs typeface="Gill Sans Infant Std" panose="020B0502020104020203" pitchFamily="34" charset="0"/>
              </a:rPr>
              <a:t>of markets</a:t>
            </a:r>
          </a:p>
        </p:txBody>
      </p:sp>
      <p:graphicFrame>
        <p:nvGraphicFramePr>
          <p:cNvPr id="7" name="Content Placeholder 7">
            <a:extLst>
              <a:ext uri="{FF2B5EF4-FFF2-40B4-BE49-F238E27FC236}">
                <a16:creationId xmlns:a16="http://schemas.microsoft.com/office/drawing/2014/main" xmlns="" id="{B3644C9C-AADC-41CE-82B7-E2B7A77F1002}"/>
              </a:ext>
            </a:extLst>
          </p:cNvPr>
          <p:cNvGraphicFramePr>
            <a:graphicFrameLocks/>
          </p:cNvGraphicFramePr>
          <p:nvPr>
            <p:extLst/>
          </p:nvPr>
        </p:nvGraphicFramePr>
        <p:xfrm>
          <a:off x="1524000" y="1196752"/>
          <a:ext cx="9144000" cy="5496560"/>
        </p:xfrm>
        <a:graphic>
          <a:graphicData uri="http://schemas.openxmlformats.org/drawingml/2006/table">
            <a:tbl>
              <a:tblPr firstRow="1" bandRow="1">
                <a:tableStyleId>{5C22544A-7EE6-4342-B048-85BDC9FD1C3A}</a:tableStyleId>
              </a:tblPr>
              <a:tblGrid>
                <a:gridCol w="1872208">
                  <a:extLst>
                    <a:ext uri="{9D8B030D-6E8A-4147-A177-3AD203B41FA5}">
                      <a16:colId xmlns:a16="http://schemas.microsoft.com/office/drawing/2014/main" xmlns="" val="523453803"/>
                    </a:ext>
                  </a:extLst>
                </a:gridCol>
                <a:gridCol w="7271792">
                  <a:extLst>
                    <a:ext uri="{9D8B030D-6E8A-4147-A177-3AD203B41FA5}">
                      <a16:colId xmlns:a16="http://schemas.microsoft.com/office/drawing/2014/main" xmlns="" val="1347285544"/>
                    </a:ext>
                  </a:extLst>
                </a:gridCol>
              </a:tblGrid>
              <a:tr h="370840">
                <a:tc>
                  <a:txBody>
                    <a:bodyPr/>
                    <a:lstStyle/>
                    <a:p>
                      <a:r>
                        <a:rPr lang="en-GB" sz="1800" dirty="0">
                          <a:latin typeface="Gill Sans Infant Std" panose="020B0502020104020203" pitchFamily="34" charset="0"/>
                        </a:rPr>
                        <a:t>Variable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dirty="0">
                          <a:latin typeface="Gill Sans Infant Std" panose="020B0502020104020203" pitchFamily="34" charset="0"/>
                        </a:rPr>
                        <a:t>Overview </a:t>
                      </a:r>
                    </a:p>
                  </a:txBody>
                  <a:tcPr/>
                </a:tc>
                <a:extLst>
                  <a:ext uri="{0D108BD9-81ED-4DB2-BD59-A6C34878D82A}">
                    <a16:rowId xmlns:a16="http://schemas.microsoft.com/office/drawing/2014/main" xmlns="" val="597655023"/>
                  </a:ext>
                </a:extLst>
              </a:tr>
              <a:tr h="370840">
                <a:tc>
                  <a:txBody>
                    <a:bodyPr/>
                    <a:lstStyle/>
                    <a:p>
                      <a:r>
                        <a:rPr lang="en-GB" sz="1800" b="1" dirty="0">
                          <a:latin typeface="Gill Sans Infant Std" panose="020B0502020104020203" pitchFamily="34" charset="0"/>
                        </a:rPr>
                        <a:t>What</a:t>
                      </a:r>
                    </a:p>
                  </a:txBody>
                  <a:tcPr/>
                </a:tc>
                <a:tc>
                  <a:txBody>
                    <a:bodyPr/>
                    <a:lstStyle/>
                    <a:p>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Picture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of</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the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market</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situation</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regular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intervals</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across</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the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intervention</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and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its</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trends</a:t>
                      </a:r>
                      <a:endParaRPr lang="en-GB" sz="1800" dirty="0">
                        <a:latin typeface="Gill Sans Infant Std" panose="020B0502020104020203" pitchFamily="34" charset="0"/>
                      </a:endParaRPr>
                    </a:p>
                  </a:txBody>
                  <a:tcPr/>
                </a:tc>
                <a:extLst>
                  <a:ext uri="{0D108BD9-81ED-4DB2-BD59-A6C34878D82A}">
                    <a16:rowId xmlns:a16="http://schemas.microsoft.com/office/drawing/2014/main" xmlns="" val="3986287132"/>
                  </a:ext>
                </a:extLst>
              </a:tr>
              <a:tr h="426477">
                <a:tc>
                  <a:txBody>
                    <a:bodyPr/>
                    <a:lstStyle/>
                    <a:p>
                      <a:r>
                        <a:rPr lang="en-GB" sz="1800" b="1" dirty="0">
                          <a:latin typeface="Gill Sans Infant Std" panose="020B0502020104020203" pitchFamily="34" charset="0"/>
                        </a:rPr>
                        <a:t>Of what</a:t>
                      </a:r>
                    </a:p>
                  </a:txBody>
                  <a:tcPr/>
                </a:tc>
                <a:tc>
                  <a:txBody>
                    <a:bodyPr/>
                    <a:lstStyle/>
                    <a:p>
                      <a:pPr marL="633062" lvl="2" indent="-263776" algn="just">
                        <a:spcAft>
                          <a:spcPct val="0"/>
                        </a:spcAft>
                        <a:buFont typeface="Wingdings" panose="05000000000000000000" pitchFamily="2" charset="2"/>
                        <a:buChar char="ü"/>
                      </a:pPr>
                      <a:r>
                        <a:rPr lang="en-GB"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Availability of commodities and services locally</a:t>
                      </a:r>
                    </a:p>
                    <a:p>
                      <a:pPr marL="633062" lvl="2" indent="-263776" algn="just">
                        <a:spcAft>
                          <a:spcPct val="0"/>
                        </a:spcAft>
                        <a:buFont typeface="Wingdings" panose="05000000000000000000" pitchFamily="2" charset="2"/>
                        <a:buChar char="ü"/>
                      </a:pPr>
                      <a:r>
                        <a:rPr lang="en-GB"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Prices and their trends across the seasons</a:t>
                      </a:r>
                    </a:p>
                  </a:txBody>
                  <a:tcPr/>
                </a:tc>
                <a:extLst>
                  <a:ext uri="{0D108BD9-81ED-4DB2-BD59-A6C34878D82A}">
                    <a16:rowId xmlns:a16="http://schemas.microsoft.com/office/drawing/2014/main" xmlns="" val="2657745214"/>
                  </a:ext>
                </a:extLst>
              </a:tr>
              <a:tr h="370840">
                <a:tc>
                  <a:txBody>
                    <a:bodyPr/>
                    <a:lstStyle/>
                    <a:p>
                      <a:r>
                        <a:rPr lang="en-GB" sz="1800" b="1" dirty="0">
                          <a:latin typeface="Gill Sans Infant Std" panose="020B0502020104020203" pitchFamily="34" charset="0"/>
                        </a:rPr>
                        <a:t>For what</a:t>
                      </a:r>
                    </a:p>
                  </a:txBody>
                  <a:tcPr/>
                </a:tc>
                <a:tc>
                  <a:txBody>
                    <a:bodyPr/>
                    <a:lstStyle/>
                    <a:p>
                      <a:pPr marL="633062" lvl="2" indent="-263776" algn="just">
                        <a:spcAft>
                          <a:spcPct val="0"/>
                        </a:spcAft>
                        <a:buFont typeface="Wingdings" panose="05000000000000000000" pitchFamily="2" charset="2"/>
                        <a:buChar char="ü"/>
                      </a:pP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To</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establish</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if</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market</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conditions</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prices</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and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availability</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are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undergoing</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substantive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changes</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b="1" i="1" dirty="0" err="1">
                          <a:latin typeface="Gill Sans Infant Std" panose="020B0502020104020203" pitchFamily="34" charset="0"/>
                          <a:ea typeface="Gill Sans Infant Std" panose="020B0502020104020203" pitchFamily="34" charset="0"/>
                          <a:cs typeface="Gill Sans Infant Std" panose="020B0502020104020203" pitchFamily="34" charset="0"/>
                        </a:rPr>
                        <a:t>not</a:t>
                      </a:r>
                      <a:r>
                        <a:rPr lang="es-ES" altLang="en-US" sz="1800" b="1" i="1"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b="1" i="1" dirty="0" err="1">
                          <a:latin typeface="Gill Sans Infant Std" panose="020B0502020104020203" pitchFamily="34" charset="0"/>
                          <a:ea typeface="Gill Sans Infant Std" panose="020B0502020104020203" pitchFamily="34" charset="0"/>
                          <a:cs typeface="Gill Sans Infant Std" panose="020B0502020104020203" pitchFamily="34" charset="0"/>
                        </a:rPr>
                        <a:t>necessarily</a:t>
                      </a:r>
                      <a:r>
                        <a:rPr lang="es-ES" altLang="en-US" sz="1800" b="1" i="1" dirty="0">
                          <a:latin typeface="Gill Sans Infant Std" panose="020B0502020104020203" pitchFamily="34" charset="0"/>
                          <a:ea typeface="Gill Sans Infant Std" panose="020B0502020104020203" pitchFamily="34" charset="0"/>
                          <a:cs typeface="Gill Sans Infant Std" panose="020B0502020104020203" pitchFamily="34" charset="0"/>
                        </a:rPr>
                        <a:t> a </a:t>
                      </a:r>
                      <a:r>
                        <a:rPr lang="es-ES" altLang="en-US" sz="1800" b="1" i="1" dirty="0" err="1">
                          <a:latin typeface="Gill Sans Infant Std" panose="020B0502020104020203" pitchFamily="34" charset="0"/>
                          <a:ea typeface="Gill Sans Infant Std" panose="020B0502020104020203" pitchFamily="34" charset="0"/>
                          <a:cs typeface="Gill Sans Infant Std" panose="020B0502020104020203" pitchFamily="34" charset="0"/>
                        </a:rPr>
                        <a:t>consequence</a:t>
                      </a:r>
                      <a:r>
                        <a:rPr lang="es-ES" altLang="en-US" sz="1800" b="1" i="1"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b="1" i="1" dirty="0" err="1">
                          <a:latin typeface="Gill Sans Infant Std" panose="020B0502020104020203" pitchFamily="34" charset="0"/>
                          <a:ea typeface="Gill Sans Infant Std" panose="020B0502020104020203" pitchFamily="34" charset="0"/>
                          <a:cs typeface="Gill Sans Infant Std" panose="020B0502020104020203" pitchFamily="34" charset="0"/>
                        </a:rPr>
                        <a:t>of</a:t>
                      </a:r>
                      <a:r>
                        <a:rPr lang="es-ES" altLang="en-US" sz="1800" b="1" i="1" dirty="0">
                          <a:latin typeface="Gill Sans Infant Std" panose="020B0502020104020203" pitchFamily="34" charset="0"/>
                          <a:ea typeface="Gill Sans Infant Std" panose="020B0502020104020203" pitchFamily="34" charset="0"/>
                          <a:cs typeface="Gill Sans Infant Std" panose="020B0502020104020203" pitchFamily="34" charset="0"/>
                        </a:rPr>
                        <a:t> CVA</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a:t>
                      </a:r>
                    </a:p>
                    <a:p>
                      <a:pPr marL="633062" lvl="2" indent="-263776" algn="just">
                        <a:spcAft>
                          <a:spcPct val="0"/>
                        </a:spcAft>
                        <a:buFont typeface="Wingdings" panose="05000000000000000000" pitchFamily="2" charset="2"/>
                        <a:buChar char="ü"/>
                      </a:pP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Accordingly</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to</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establish</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if</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CVA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is</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still</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an</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appropriate</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and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feasible</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modality</a:t>
                      </a:r>
                      <a:endPar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endParaRPr>
                    </a:p>
                    <a:p>
                      <a:pPr marL="633062" lvl="2" indent="-263776" algn="just">
                        <a:spcAft>
                          <a:spcPct val="0"/>
                        </a:spcAft>
                        <a:buFont typeface="Wingdings" panose="05000000000000000000" pitchFamily="2" charset="2"/>
                        <a:buChar char="ü"/>
                      </a:pP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In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voucher</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programmes</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to</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verify</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if</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vendors</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are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compliant</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with</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conditions</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and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remain</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able</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to</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participate</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in the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programme</a:t>
                      </a:r>
                      <a:endPar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endParaRPr>
                    </a:p>
                    <a:p>
                      <a:pPr marL="633062" lvl="2" indent="-263776" algn="just">
                        <a:spcAft>
                          <a:spcPct val="0"/>
                        </a:spcAft>
                        <a:buFont typeface="Wingdings" panose="05000000000000000000" pitchFamily="2" charset="2"/>
                        <a:buChar char="ü"/>
                      </a:pP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Ultimately</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to</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inform</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possible</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revision</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of</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transfer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amount</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&amp;/</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or</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change</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of</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intervention</a:t>
                      </a:r>
                      <a:endParaRPr lang="en-GB" sz="1800" kern="1200" dirty="0">
                        <a:solidFill>
                          <a:schemeClr val="dk1"/>
                        </a:solidFill>
                        <a:latin typeface="Gill Sans Infant Std" panose="020B0502020104020203" pitchFamily="34" charset="0"/>
                        <a:ea typeface="+mn-ea"/>
                        <a:cs typeface="+mn-cs"/>
                      </a:endParaRPr>
                    </a:p>
                  </a:txBody>
                  <a:tcPr/>
                </a:tc>
                <a:extLst>
                  <a:ext uri="{0D108BD9-81ED-4DB2-BD59-A6C34878D82A}">
                    <a16:rowId xmlns:a16="http://schemas.microsoft.com/office/drawing/2014/main" xmlns="" val="12259063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latin typeface="Gill Sans Infant Std" panose="020B0502020104020203" pitchFamily="34" charset="0"/>
                        </a:rPr>
                        <a:t>How </a:t>
                      </a:r>
                    </a:p>
                  </a:txBody>
                  <a:tcPr/>
                </a:tc>
                <a:tc>
                  <a:txBody>
                    <a:bodyPr/>
                    <a:lstStyle/>
                    <a:p>
                      <a:pPr marL="633062" lvl="2" indent="-263776" algn="just">
                        <a:spcAft>
                          <a:spcPct val="0"/>
                        </a:spcAft>
                        <a:buFont typeface="Wingdings" panose="05000000000000000000" pitchFamily="2" charset="2"/>
                        <a:buChar char="ü"/>
                      </a:pP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Primary</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data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collection</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e.g</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secret</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shopper</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surveys</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with</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vendors</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a:t>
                      </a:r>
                    </a:p>
                    <a:p>
                      <a:pPr marL="633062" lvl="2" indent="-263776" algn="just">
                        <a:spcAft>
                          <a:spcPct val="0"/>
                        </a:spcAft>
                        <a:buFont typeface="Wingdings" panose="05000000000000000000" pitchFamily="2" charset="2"/>
                        <a:buChar char="ü"/>
                      </a:pP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Data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collected</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on</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monhtly</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basis</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always</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on</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same</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day</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week</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of</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the </a:t>
                      </a:r>
                      <a:r>
                        <a:rPr lang="es-ES" altLang="en-US" sz="1800" dirty="0" err="1">
                          <a:latin typeface="Gill Sans Infant Std" panose="020B0502020104020203" pitchFamily="34" charset="0"/>
                          <a:ea typeface="Gill Sans Infant Std" panose="020B0502020104020203" pitchFamily="34" charset="0"/>
                          <a:cs typeface="Gill Sans Infant Std" panose="020B0502020104020203" pitchFamily="34" charset="0"/>
                        </a:rPr>
                        <a:t>month</a:t>
                      </a:r>
                      <a:r>
                        <a:rPr lang="es-ES" altLang="en-US" sz="1800" dirty="0">
                          <a:latin typeface="Gill Sans Infant Std" panose="020B0502020104020203" pitchFamily="34" charset="0"/>
                          <a:ea typeface="Gill Sans Infant Std" panose="020B0502020104020203" pitchFamily="34" charset="0"/>
                          <a:cs typeface="Gill Sans Infant Std" panose="020B0502020104020203" pitchFamily="34" charset="0"/>
                        </a:rPr>
                        <a:t> </a:t>
                      </a:r>
                      <a:endParaRPr lang="en-GB" sz="1800" kern="1200" dirty="0">
                        <a:solidFill>
                          <a:schemeClr val="dk1"/>
                        </a:solidFill>
                        <a:latin typeface="Gill Sans Infant Std" panose="020B0502020104020203" pitchFamily="34" charset="0"/>
                        <a:ea typeface="+mn-ea"/>
                        <a:cs typeface="+mn-cs"/>
                      </a:endParaRPr>
                    </a:p>
                  </a:txBody>
                  <a:tcPr/>
                </a:tc>
                <a:extLst>
                  <a:ext uri="{0D108BD9-81ED-4DB2-BD59-A6C34878D82A}">
                    <a16:rowId xmlns:a16="http://schemas.microsoft.com/office/drawing/2014/main" xmlns="" val="330779367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latin typeface="Gill Sans Infant Std" panose="020B0502020104020203" pitchFamily="34" charset="0"/>
                        </a:rPr>
                        <a:t>Observations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kern="1200" dirty="0">
                        <a:solidFill>
                          <a:schemeClr val="dk1"/>
                        </a:solidFill>
                        <a:latin typeface="Gill Sans Infant Std" panose="020B0502020104020203" pitchFamily="34" charset="0"/>
                        <a:ea typeface="+mn-ea"/>
                        <a:cs typeface="+mn-cs"/>
                      </a:endParaRPr>
                    </a:p>
                  </a:txBody>
                  <a:tcPr/>
                </a:tc>
                <a:extLst>
                  <a:ext uri="{0D108BD9-81ED-4DB2-BD59-A6C34878D82A}">
                    <a16:rowId xmlns:a16="http://schemas.microsoft.com/office/drawing/2014/main" xmlns="" val="2805406476"/>
                  </a:ext>
                </a:extLst>
              </a:tr>
            </a:tbl>
          </a:graphicData>
        </a:graphic>
      </p:graphicFrame>
    </p:spTree>
    <p:extLst>
      <p:ext uri="{BB962C8B-B14F-4D97-AF65-F5344CB8AC3E}">
        <p14:creationId xmlns:p14="http://schemas.microsoft.com/office/powerpoint/2010/main" val="99392586"/>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lstStyle/>
          <a:p>
            <a:r>
              <a:rPr lang="en-US" dirty="0"/>
              <a:t>Topic 3: </a:t>
            </a:r>
            <a:r>
              <a:rPr lang="en-GB" dirty="0" smtClean="0"/>
              <a:t>Rental </a:t>
            </a:r>
            <a:r>
              <a:rPr lang="en-GB" dirty="0"/>
              <a:t>markets</a:t>
            </a:r>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fontScale="77500" lnSpcReduction="20000"/>
          </a:bodyPr>
          <a:lstStyle/>
          <a:p>
            <a:pPr marL="0" indent="0">
              <a:buNone/>
            </a:pPr>
            <a:r>
              <a:rPr lang="en-GB" dirty="0" smtClean="0"/>
              <a:t>What to monitor for:</a:t>
            </a:r>
          </a:p>
          <a:p>
            <a:r>
              <a:rPr lang="en-GB" dirty="0" smtClean="0"/>
              <a:t>Changes in average rental prices </a:t>
            </a:r>
            <a:r>
              <a:rPr lang="mr-IN" dirty="0" smtClean="0"/>
              <a:t>–</a:t>
            </a:r>
            <a:r>
              <a:rPr lang="en-GB" dirty="0" smtClean="0"/>
              <a:t> both for programme beneficiaries, </a:t>
            </a:r>
            <a:r>
              <a:rPr lang="en-GB" b="1" i="1" dirty="0" smtClean="0"/>
              <a:t>and</a:t>
            </a:r>
            <a:r>
              <a:rPr lang="en-GB" dirty="0" smtClean="0"/>
              <a:t> for the surrounding communities</a:t>
            </a:r>
          </a:p>
          <a:p>
            <a:r>
              <a:rPr lang="en-GB" dirty="0" smtClean="0"/>
              <a:t>Changes in rates, or timings, of (threatened) forced eviction</a:t>
            </a:r>
          </a:p>
          <a:p>
            <a:r>
              <a:rPr lang="en-GB" dirty="0" smtClean="0"/>
              <a:t>Changes in the numbers of beneficiary households choosing to move on from their rental accommodation before the end of the supported rental period (for whatever reason)</a:t>
            </a:r>
          </a:p>
          <a:p>
            <a:r>
              <a:rPr lang="en-GB" dirty="0" smtClean="0"/>
              <a:t>Changes in the number of occupants in each rental accommodation (either split families, or extended families doubling up)</a:t>
            </a:r>
          </a:p>
          <a:p>
            <a:r>
              <a:rPr lang="en-GB" dirty="0" smtClean="0"/>
              <a:t>Changes (positive or negative) in the timing and scale of repairs, upgrading and expansion of housing</a:t>
            </a:r>
          </a:p>
          <a:p>
            <a:r>
              <a:rPr lang="en-GB" i="1" dirty="0" smtClean="0"/>
              <a:t>What other changes have you observed in the field?</a:t>
            </a:r>
            <a:endParaRPr lang="en-GB" i="1"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32</a:t>
            </a:fld>
            <a:endParaRPr lang="en-GB"/>
          </a:p>
        </p:txBody>
      </p:sp>
    </p:spTree>
    <p:extLst>
      <p:ext uri="{BB962C8B-B14F-4D97-AF65-F5344CB8AC3E}">
        <p14:creationId xmlns:p14="http://schemas.microsoft.com/office/powerpoint/2010/main" val="5159865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3: </a:t>
            </a:r>
            <a:r>
              <a:rPr lang="en-GB" dirty="0" smtClean="0"/>
              <a:t>NFI markets, and construction materials markets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fontScale="85000" lnSpcReduction="20000"/>
          </a:bodyPr>
          <a:lstStyle/>
          <a:p>
            <a:pPr marL="0" indent="0">
              <a:buNone/>
            </a:pPr>
            <a:r>
              <a:rPr lang="en-GB" dirty="0"/>
              <a:t>What to monitor for:</a:t>
            </a:r>
          </a:p>
          <a:p>
            <a:r>
              <a:rPr lang="en-GB" dirty="0" smtClean="0"/>
              <a:t>Changes in prices</a:t>
            </a:r>
          </a:p>
          <a:p>
            <a:r>
              <a:rPr lang="en-GB" dirty="0" smtClean="0"/>
              <a:t>Changes in availability </a:t>
            </a:r>
          </a:p>
          <a:p>
            <a:r>
              <a:rPr lang="en-GB" dirty="0" smtClean="0"/>
              <a:t>Changes in quality </a:t>
            </a:r>
            <a:r>
              <a:rPr lang="en-GB" dirty="0"/>
              <a:t>(or swapping out of higher-quality for lower-quality versions of the same items)</a:t>
            </a:r>
          </a:p>
          <a:p>
            <a:r>
              <a:rPr lang="en-GB" dirty="0" smtClean="0"/>
              <a:t>Changes in levels of security, harassment and accessibility of the physical market spaces</a:t>
            </a:r>
          </a:p>
          <a:p>
            <a:r>
              <a:rPr lang="en-GB" dirty="0" smtClean="0"/>
              <a:t>Changes in the locations of markets (consolidation into larger markets, re-establishment of decentralised small markets)</a:t>
            </a:r>
          </a:p>
          <a:p>
            <a:r>
              <a:rPr lang="en-GB" dirty="0" smtClean="0"/>
              <a:t>Changes in supply chains, and timings of re-supplying</a:t>
            </a:r>
          </a:p>
          <a:p>
            <a:r>
              <a:rPr lang="en-GB" i="1" dirty="0"/>
              <a:t>What other changes have you observed in the field?</a:t>
            </a:r>
          </a:p>
          <a:p>
            <a:endParaRPr lang="en-GB" dirty="0" smtClean="0"/>
          </a:p>
          <a:p>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33</a:t>
            </a:fld>
            <a:endParaRPr lang="en-GB"/>
          </a:p>
        </p:txBody>
      </p:sp>
    </p:spTree>
    <p:extLst>
      <p:ext uri="{BB962C8B-B14F-4D97-AF65-F5344CB8AC3E}">
        <p14:creationId xmlns:p14="http://schemas.microsoft.com/office/powerpoint/2010/main" val="6473154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lstStyle/>
          <a:p>
            <a:r>
              <a:rPr lang="en-US" dirty="0"/>
              <a:t>Topic 3: </a:t>
            </a:r>
            <a:r>
              <a:rPr lang="en-GB" dirty="0" smtClean="0"/>
              <a:t>Labour </a:t>
            </a:r>
            <a:r>
              <a:rPr lang="en-GB" dirty="0"/>
              <a:t>market</a:t>
            </a:r>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fontScale="92500" lnSpcReduction="10000"/>
          </a:bodyPr>
          <a:lstStyle/>
          <a:p>
            <a:pPr marL="0" indent="0">
              <a:buNone/>
            </a:pPr>
            <a:r>
              <a:rPr lang="en-GB" dirty="0"/>
              <a:t>What to monitor for:</a:t>
            </a:r>
          </a:p>
          <a:p>
            <a:r>
              <a:rPr lang="en-GB" dirty="0" smtClean="0"/>
              <a:t>Changes in labour pay rates</a:t>
            </a:r>
          </a:p>
          <a:p>
            <a:r>
              <a:rPr lang="en-GB" dirty="0" smtClean="0"/>
              <a:t>Changes in the labour population (women or minorities being forced out of the workforce </a:t>
            </a:r>
            <a:r>
              <a:rPr lang="mr-IN" dirty="0" smtClean="0"/>
              <a:t>–</a:t>
            </a:r>
            <a:r>
              <a:rPr lang="en-GB" dirty="0" smtClean="0"/>
              <a:t> or participating in greater numbers)</a:t>
            </a:r>
          </a:p>
          <a:p>
            <a:r>
              <a:rPr lang="en-GB" dirty="0" smtClean="0"/>
              <a:t>Changes in productivity/speed of works</a:t>
            </a:r>
          </a:p>
          <a:p>
            <a:r>
              <a:rPr lang="en-GB" dirty="0" smtClean="0"/>
              <a:t>Changes in mechanisation of the labour force (replacement of manual labour by machines, as the capital economy recovers)</a:t>
            </a:r>
          </a:p>
          <a:p>
            <a:r>
              <a:rPr lang="en-GB" dirty="0" smtClean="0"/>
              <a:t>Changes in worker profiles, experience and training</a:t>
            </a:r>
          </a:p>
          <a:p>
            <a:r>
              <a:rPr lang="en-GB" i="1" dirty="0"/>
              <a:t>What other changes have you observed in the field?</a:t>
            </a:r>
          </a:p>
          <a:p>
            <a:endParaRPr lang="en-GB" dirty="0" smtClean="0"/>
          </a:p>
          <a:p>
            <a:endParaRPr lang="en-GB" dirty="0" smtClean="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34</a:t>
            </a:fld>
            <a:endParaRPr lang="en-GB"/>
          </a:p>
        </p:txBody>
      </p:sp>
    </p:spTree>
    <p:extLst>
      <p:ext uri="{BB962C8B-B14F-4D97-AF65-F5344CB8AC3E}">
        <p14:creationId xmlns:p14="http://schemas.microsoft.com/office/powerpoint/2010/main" val="10161035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lstStyle/>
          <a:p>
            <a:r>
              <a:rPr lang="en-US" dirty="0"/>
              <a:t>Topic 3: </a:t>
            </a:r>
            <a:r>
              <a:rPr lang="en-GB" dirty="0" smtClean="0"/>
              <a:t>Utilities </a:t>
            </a:r>
            <a:r>
              <a:rPr lang="en-GB" dirty="0"/>
              <a:t>market</a:t>
            </a:r>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lstStyle/>
          <a:p>
            <a:pPr marL="0" indent="0">
              <a:buNone/>
            </a:pPr>
            <a:r>
              <a:rPr lang="en-GB" dirty="0"/>
              <a:t>What to monitor for</a:t>
            </a:r>
            <a:r>
              <a:rPr lang="en-GB" dirty="0" smtClean="0"/>
              <a:t>:</a:t>
            </a:r>
          </a:p>
          <a:p>
            <a:r>
              <a:rPr lang="en-GB" dirty="0" smtClean="0"/>
              <a:t>Changes in price</a:t>
            </a:r>
          </a:p>
          <a:p>
            <a:r>
              <a:rPr lang="en-GB" dirty="0" smtClean="0"/>
              <a:t>Changes in contract duration</a:t>
            </a:r>
          </a:p>
          <a:p>
            <a:r>
              <a:rPr lang="en-GB" dirty="0" smtClean="0"/>
              <a:t>Changes in the number of informal/illegal connections (for electricity lines, </a:t>
            </a:r>
            <a:r>
              <a:rPr lang="en-GB" dirty="0" err="1" smtClean="0"/>
              <a:t>etc</a:t>
            </a:r>
            <a:r>
              <a:rPr lang="en-GB" dirty="0" smtClean="0"/>
              <a:t>)</a:t>
            </a:r>
          </a:p>
          <a:p>
            <a:r>
              <a:rPr lang="en-GB" dirty="0" smtClean="0"/>
              <a:t>Changes in the number of households using private resources (e.g. own generators, or own water tanks)</a:t>
            </a:r>
          </a:p>
          <a:p>
            <a:r>
              <a:rPr lang="en-GB" i="1" dirty="0"/>
              <a:t>What other changes have you observed in the field?</a:t>
            </a:r>
          </a:p>
          <a:p>
            <a:endParaRPr lang="en-GB" dirty="0" smtClean="0"/>
          </a:p>
          <a:p>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35</a:t>
            </a:fld>
            <a:endParaRPr lang="en-GB"/>
          </a:p>
        </p:txBody>
      </p:sp>
    </p:spTree>
    <p:extLst>
      <p:ext uri="{BB962C8B-B14F-4D97-AF65-F5344CB8AC3E}">
        <p14:creationId xmlns:p14="http://schemas.microsoft.com/office/powerpoint/2010/main" val="8616307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034A88-590A-4475-805E-D6D16EA37DC4}"/>
              </a:ext>
            </a:extLst>
          </p:cNvPr>
          <p:cNvSpPr>
            <a:spLocks noGrp="1"/>
          </p:cNvSpPr>
          <p:nvPr>
            <p:ph type="title"/>
          </p:nvPr>
        </p:nvSpPr>
        <p:spPr/>
        <p:txBody>
          <a:bodyPr>
            <a:normAutofit fontScale="90000"/>
          </a:bodyPr>
          <a:lstStyle/>
          <a:p>
            <a:r>
              <a:rPr lang="en-US" dirty="0"/>
              <a:t>Topic 3: </a:t>
            </a:r>
            <a:r>
              <a:rPr lang="en-GB" dirty="0" smtClean="0"/>
              <a:t>Background impacts on all markets</a:t>
            </a:r>
            <a:endParaRPr lang="en-GB" dirty="0"/>
          </a:p>
        </p:txBody>
      </p:sp>
      <p:sp>
        <p:nvSpPr>
          <p:cNvPr id="3" name="Content Placeholder 2">
            <a:extLst>
              <a:ext uri="{FF2B5EF4-FFF2-40B4-BE49-F238E27FC236}">
                <a16:creationId xmlns:a16="http://schemas.microsoft.com/office/drawing/2014/main" xmlns="" id="{B864891B-76AE-410C-8667-31F16847286D}"/>
              </a:ext>
            </a:extLst>
          </p:cNvPr>
          <p:cNvSpPr>
            <a:spLocks noGrp="1"/>
          </p:cNvSpPr>
          <p:nvPr>
            <p:ph idx="1"/>
          </p:nvPr>
        </p:nvSpPr>
        <p:spPr/>
        <p:txBody>
          <a:bodyPr>
            <a:normAutofit fontScale="92500" lnSpcReduction="10000"/>
          </a:bodyPr>
          <a:lstStyle/>
          <a:p>
            <a:pPr marL="0" indent="0">
              <a:buNone/>
            </a:pPr>
            <a:r>
              <a:rPr lang="en-GB" dirty="0"/>
              <a:t>What to monitor for</a:t>
            </a:r>
            <a:r>
              <a:rPr lang="en-GB" dirty="0" smtClean="0"/>
              <a:t>:</a:t>
            </a:r>
          </a:p>
          <a:p>
            <a:r>
              <a:rPr lang="en-GB" dirty="0" smtClean="0"/>
              <a:t>Changes in influxes of populations </a:t>
            </a:r>
            <a:r>
              <a:rPr lang="en-GB" b="1" i="1" dirty="0" smtClean="0"/>
              <a:t>into</a:t>
            </a:r>
            <a:r>
              <a:rPr lang="en-GB" dirty="0" smtClean="0"/>
              <a:t> the emergency-affected locations (construction boom pull-factors)</a:t>
            </a:r>
          </a:p>
          <a:p>
            <a:r>
              <a:rPr lang="en-GB" dirty="0" smtClean="0"/>
              <a:t>Changes (seasonal or otherwise) of scale of remittances from family members abroad</a:t>
            </a:r>
          </a:p>
          <a:p>
            <a:r>
              <a:rPr lang="en-GB" dirty="0" smtClean="0"/>
              <a:t>Changes in personal debt levels</a:t>
            </a:r>
          </a:p>
          <a:p>
            <a:r>
              <a:rPr lang="en-GB" dirty="0" smtClean="0"/>
              <a:t>Traditional/community yearly dates for renewals of tenure, or re-negotiations of long-term debt </a:t>
            </a:r>
          </a:p>
          <a:p>
            <a:r>
              <a:rPr lang="en-GB" i="1" dirty="0"/>
              <a:t>What other changes have you observed in the field?</a:t>
            </a:r>
          </a:p>
          <a:p>
            <a:endParaRPr lang="en-GB" dirty="0" smtClean="0"/>
          </a:p>
          <a:p>
            <a:endParaRPr lang="en-GB" dirty="0"/>
          </a:p>
        </p:txBody>
      </p:sp>
      <p:sp>
        <p:nvSpPr>
          <p:cNvPr id="4" name="Slide Number Placeholder 3">
            <a:extLst>
              <a:ext uri="{FF2B5EF4-FFF2-40B4-BE49-F238E27FC236}">
                <a16:creationId xmlns:a16="http://schemas.microsoft.com/office/drawing/2014/main" xmlns="" id="{DD4ED394-140C-4649-A508-92AAB2D6DE1C}"/>
              </a:ext>
            </a:extLst>
          </p:cNvPr>
          <p:cNvSpPr>
            <a:spLocks noGrp="1"/>
          </p:cNvSpPr>
          <p:nvPr>
            <p:ph type="sldNum" sz="quarter" idx="12"/>
          </p:nvPr>
        </p:nvSpPr>
        <p:spPr/>
        <p:txBody>
          <a:bodyPr/>
          <a:lstStyle/>
          <a:p>
            <a:fld id="{1327C452-0D12-48F3-BB65-BBA3E6350F2C}" type="slidenum">
              <a:rPr lang="en-GB" smtClean="0"/>
              <a:t>36</a:t>
            </a:fld>
            <a:endParaRPr lang="en-GB"/>
          </a:p>
        </p:txBody>
      </p:sp>
    </p:spTree>
    <p:extLst>
      <p:ext uri="{BB962C8B-B14F-4D97-AF65-F5344CB8AC3E}">
        <p14:creationId xmlns:p14="http://schemas.microsoft.com/office/powerpoint/2010/main" val="11858024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Topic 3</a:t>
            </a:r>
            <a:r>
              <a:rPr lang="en-US" dirty="0"/>
              <a:t>: M&amp;E Coordination for Markets monitoring</a:t>
            </a:r>
          </a:p>
        </p:txBody>
      </p:sp>
      <p:sp>
        <p:nvSpPr>
          <p:cNvPr id="3" name="Content Placeholder 2"/>
          <p:cNvSpPr>
            <a:spLocks noGrp="1"/>
          </p:cNvSpPr>
          <p:nvPr>
            <p:ph idx="1"/>
          </p:nvPr>
        </p:nvSpPr>
        <p:spPr>
          <a:xfrm>
            <a:off x="537681" y="1719531"/>
            <a:ext cx="10972800" cy="4516882"/>
          </a:xfrm>
        </p:spPr>
        <p:txBody>
          <a:bodyPr>
            <a:normAutofit fontScale="85000" lnSpcReduction="20000"/>
          </a:bodyPr>
          <a:lstStyle/>
          <a:p>
            <a:pPr marL="0" indent="0">
              <a:buNone/>
            </a:pPr>
            <a:r>
              <a:rPr lang="de-DE" dirty="0" smtClean="0"/>
              <a:t>Group </a:t>
            </a:r>
            <a:r>
              <a:rPr lang="de-DE" dirty="0" err="1" smtClean="0"/>
              <a:t>work</a:t>
            </a:r>
            <a:r>
              <a:rPr lang="de-DE" dirty="0" smtClean="0"/>
              <a:t>:</a:t>
            </a:r>
          </a:p>
          <a:p>
            <a:r>
              <a:rPr lang="en-US" sz="3600" dirty="0" smtClean="0"/>
              <a:t>Choose one of the markets listed in the previous slides </a:t>
            </a:r>
          </a:p>
          <a:p>
            <a:r>
              <a:rPr lang="en-US" sz="3600" dirty="0" smtClean="0"/>
              <a:t>How many different questionnaires, or different activities would be needed, in order to monitor for all the points in the slide list?</a:t>
            </a:r>
          </a:p>
          <a:p>
            <a:r>
              <a:rPr lang="en-US" sz="3600" dirty="0" smtClean="0"/>
              <a:t>How many points in the list (a) could the Shelter Cluster reasonably task the CWG to investigate on its own? (b) could the Shelter Cluster ask the Cluster’s CWG focal point to lead the task? (c) would the Shelter Cluster most likely need to investigate on its own</a:t>
            </a:r>
            <a:r>
              <a:rPr lang="en-US" sz="3600" dirty="0" smtClean="0"/>
              <a:t>?</a:t>
            </a:r>
          </a:p>
          <a:p>
            <a:pPr marL="400050" lvl="1" indent="0">
              <a:buNone/>
            </a:pPr>
            <a:r>
              <a:rPr lang="en-US" sz="3800" b="1" dirty="0" smtClean="0"/>
              <a:t>REPORT BACK IN PLENARY</a:t>
            </a:r>
            <a:endParaRPr lang="en-US" sz="3800" b="1" dirty="0" smtClean="0"/>
          </a:p>
          <a:p>
            <a:endParaRPr lang="en-US" sz="3600" dirty="0" smtClean="0"/>
          </a:p>
          <a:p>
            <a:endParaRPr lang="en-US" sz="3600" dirty="0" smtClean="0"/>
          </a:p>
          <a:p>
            <a:endParaRPr lang="en-US" sz="3600" dirty="0" smtClean="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37</a:t>
            </a:fld>
            <a:endParaRPr lang="en-GB"/>
          </a:p>
        </p:txBody>
      </p:sp>
    </p:spTree>
    <p:extLst>
      <p:ext uri="{BB962C8B-B14F-4D97-AF65-F5344CB8AC3E}">
        <p14:creationId xmlns:p14="http://schemas.microsoft.com/office/powerpoint/2010/main" val="867430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2531"/>
            <a:ext cx="10972800" cy="1143000"/>
          </a:xfrm>
        </p:spPr>
        <p:txBody>
          <a:bodyPr>
            <a:normAutofit fontScale="90000"/>
          </a:bodyPr>
          <a:lstStyle/>
          <a:p>
            <a:r>
              <a:rPr lang="en-US" dirty="0" smtClean="0"/>
              <a:t>Topic 4</a:t>
            </a:r>
            <a:r>
              <a:rPr lang="en-US" dirty="0"/>
              <a:t>: Framing the review and revision of Cluster Shelter and CVA M&amp;E indicators, activities and timelines</a:t>
            </a:r>
            <a:br>
              <a:rPr lang="en-US" dirty="0"/>
            </a:br>
            <a:endParaRPr lang="en-US" dirty="0"/>
          </a:p>
        </p:txBody>
      </p:sp>
      <p:sp>
        <p:nvSpPr>
          <p:cNvPr id="3" name="Content Placeholder 2"/>
          <p:cNvSpPr>
            <a:spLocks noGrp="1"/>
          </p:cNvSpPr>
          <p:nvPr>
            <p:ph idx="1"/>
          </p:nvPr>
        </p:nvSpPr>
        <p:spPr>
          <a:xfrm>
            <a:off x="537681" y="1719531"/>
            <a:ext cx="10972800" cy="4516882"/>
          </a:xfrm>
        </p:spPr>
        <p:txBody>
          <a:bodyPr>
            <a:normAutofit/>
          </a:bodyPr>
          <a:lstStyle/>
          <a:p>
            <a:pPr marL="0" indent="0">
              <a:buNone/>
            </a:pPr>
            <a:r>
              <a:rPr lang="de-DE" sz="2800" dirty="0" err="1" smtClean="0"/>
              <a:t>Coordination</a:t>
            </a:r>
            <a:r>
              <a:rPr lang="de-DE" sz="2800" dirty="0" smtClean="0"/>
              <a:t> </a:t>
            </a:r>
            <a:r>
              <a:rPr lang="de-DE" sz="2800" dirty="0" err="1" smtClean="0"/>
              <a:t>challenges</a:t>
            </a:r>
            <a:r>
              <a:rPr lang="de-DE" sz="2800" dirty="0" smtClean="0"/>
              <a:t> </a:t>
            </a:r>
            <a:r>
              <a:rPr lang="de-DE" sz="2800" dirty="0" err="1" smtClean="0"/>
              <a:t>to</a:t>
            </a:r>
            <a:r>
              <a:rPr lang="de-DE" sz="2800" dirty="0" smtClean="0"/>
              <a:t> </a:t>
            </a:r>
            <a:r>
              <a:rPr lang="de-DE" sz="2800" dirty="0" err="1" smtClean="0"/>
              <a:t>remember</a:t>
            </a:r>
            <a:r>
              <a:rPr lang="de-DE" sz="2800" dirty="0" smtClean="0"/>
              <a:t>:</a:t>
            </a:r>
          </a:p>
          <a:p>
            <a:r>
              <a:rPr lang="en-US" sz="2800" dirty="0" smtClean="0"/>
              <a:t>Different Shelter and CVA interventions will be starting, and taking place, at different times, and with different durations (so less potential for inter-</a:t>
            </a:r>
            <a:r>
              <a:rPr lang="en-US" sz="2800" dirty="0" err="1" smtClean="0"/>
              <a:t>organisational</a:t>
            </a:r>
            <a:r>
              <a:rPr lang="en-US" sz="2800" dirty="0" smtClean="0"/>
              <a:t> monitoring groups)</a:t>
            </a:r>
          </a:p>
          <a:p>
            <a:r>
              <a:rPr lang="en-US" sz="2800" dirty="0" smtClean="0"/>
              <a:t>Many Cluster partners may only be primarily interested in one specific type of market (e.g. only the rental market)</a:t>
            </a:r>
          </a:p>
          <a:p>
            <a:endParaRPr lang="en-US" sz="2800" dirty="0"/>
          </a:p>
          <a:p>
            <a:pPr marL="457200" lvl="1" indent="0">
              <a:buNone/>
            </a:pPr>
            <a:endParaRPr lang="en-US" dirty="0" smtClean="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38</a:t>
            </a:fld>
            <a:endParaRPr lang="en-GB"/>
          </a:p>
        </p:txBody>
      </p:sp>
    </p:spTree>
    <p:extLst>
      <p:ext uri="{BB962C8B-B14F-4D97-AF65-F5344CB8AC3E}">
        <p14:creationId xmlns:p14="http://schemas.microsoft.com/office/powerpoint/2010/main" val="210642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Topic 4: Framing the review and revision of Cluster Shelter and CVA M&amp;E indicators, activities and timelines</a:t>
            </a:r>
            <a:endParaRPr lang="en-US" dirty="0"/>
          </a:p>
        </p:txBody>
      </p:sp>
      <p:sp>
        <p:nvSpPr>
          <p:cNvPr id="3" name="Content Placeholder 2"/>
          <p:cNvSpPr>
            <a:spLocks noGrp="1"/>
          </p:cNvSpPr>
          <p:nvPr>
            <p:ph idx="1"/>
          </p:nvPr>
        </p:nvSpPr>
        <p:spPr>
          <a:xfrm>
            <a:off x="609599" y="1760628"/>
            <a:ext cx="10787743" cy="4476886"/>
          </a:xfrm>
        </p:spPr>
        <p:txBody>
          <a:bodyPr>
            <a:normAutofit fontScale="92500" lnSpcReduction="10000"/>
          </a:bodyPr>
          <a:lstStyle/>
          <a:p>
            <a:pPr marL="0" indent="0">
              <a:buNone/>
            </a:pPr>
            <a:r>
              <a:rPr lang="en-US" dirty="0" smtClean="0"/>
              <a:t>Group work:</a:t>
            </a:r>
          </a:p>
          <a:p>
            <a:r>
              <a:rPr lang="en-US" dirty="0" smtClean="0"/>
              <a:t>Go back to your work on a specific type of market</a:t>
            </a:r>
          </a:p>
          <a:p>
            <a:r>
              <a:rPr lang="en-US" dirty="0" smtClean="0"/>
              <a:t>Use a flip-chart paper to draw a simple timeline arrow, divided into twelve ‘months’ (add hot/cold or dry/wet seasons, if it helps)</a:t>
            </a:r>
          </a:p>
          <a:p>
            <a:r>
              <a:rPr lang="en-US" dirty="0" smtClean="0"/>
              <a:t>Use post-it notes, to show each time there needs to be a monitoring or investigation of one of the points from the slide list</a:t>
            </a:r>
          </a:p>
          <a:p>
            <a:r>
              <a:rPr lang="en-US" dirty="0" smtClean="0"/>
              <a:t>Use post-it notes of a different </a:t>
            </a:r>
            <a:r>
              <a:rPr lang="en-US" dirty="0" err="1" smtClean="0"/>
              <a:t>colour</a:t>
            </a:r>
            <a:r>
              <a:rPr lang="en-US" dirty="0" smtClean="0"/>
              <a:t>, to list the key actors to coordinate with </a:t>
            </a:r>
            <a:r>
              <a:rPr lang="mr-IN" dirty="0" smtClean="0"/>
              <a:t>–</a:t>
            </a:r>
            <a:r>
              <a:rPr lang="en-US" dirty="0" smtClean="0"/>
              <a:t> does that list change over time?</a:t>
            </a:r>
          </a:p>
          <a:p>
            <a:pPr marL="400050" lvl="1" indent="0">
              <a:buNone/>
            </a:pPr>
            <a:r>
              <a:rPr lang="en-US" sz="3500" b="1" dirty="0" smtClean="0"/>
              <a:t>REPORT BACK IN PLENARY</a:t>
            </a:r>
            <a:r>
              <a:rPr lang="en-US" sz="3500" dirty="0" smtClean="0"/>
              <a:t> </a:t>
            </a:r>
          </a:p>
          <a:p>
            <a:endParaRPr lang="en-US" dirty="0"/>
          </a:p>
          <a:p>
            <a:pPr marL="457200" lvl="1" indent="0">
              <a:buNone/>
            </a:pPr>
            <a:endParaRPr lang="en-US" sz="2000" dirty="0" smtClean="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1327C452-0D12-48F3-BB65-BBA3E6350F2C}" type="slidenum">
              <a:rPr lang="en-GB" smtClean="0"/>
              <a:t>39</a:t>
            </a:fld>
            <a:endParaRPr lang="en-GB"/>
          </a:p>
        </p:txBody>
      </p:sp>
    </p:spTree>
    <p:extLst>
      <p:ext uri="{BB962C8B-B14F-4D97-AF65-F5344CB8AC3E}">
        <p14:creationId xmlns:p14="http://schemas.microsoft.com/office/powerpoint/2010/main" val="1361635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74638"/>
            <a:ext cx="12192001" cy="1143000"/>
          </a:xfrm>
        </p:spPr>
        <p:txBody>
          <a:bodyPr>
            <a:normAutofit/>
          </a:bodyPr>
          <a:lstStyle/>
          <a:p>
            <a:r>
              <a:rPr lang="en-US" sz="3100" dirty="0" smtClean="0"/>
              <a:t>Overall course principles </a:t>
            </a:r>
            <a:r>
              <a:rPr lang="mr-IN" sz="3100" dirty="0" smtClean="0"/>
              <a:t>–</a:t>
            </a:r>
            <a:r>
              <a:rPr lang="en-US" sz="3100" dirty="0" smtClean="0"/>
              <a:t> Review slide</a:t>
            </a:r>
            <a:endParaRPr lang="en-US" sz="3100" dirty="0"/>
          </a:p>
        </p:txBody>
      </p:sp>
      <p:sp>
        <p:nvSpPr>
          <p:cNvPr id="3" name="Content Placeholder 2"/>
          <p:cNvSpPr>
            <a:spLocks noGrp="1"/>
          </p:cNvSpPr>
          <p:nvPr>
            <p:ph idx="1"/>
          </p:nvPr>
        </p:nvSpPr>
        <p:spPr>
          <a:xfrm>
            <a:off x="609599" y="1269460"/>
            <a:ext cx="10972800" cy="5054953"/>
          </a:xfrm>
        </p:spPr>
        <p:txBody>
          <a:bodyPr/>
          <a:lstStyle/>
          <a:p>
            <a:r>
              <a:rPr lang="mr-IN" dirty="0" smtClean="0"/>
              <a:t>…</a:t>
            </a:r>
            <a:r>
              <a:rPr lang="en-US" sz="2200" dirty="0" smtClean="0"/>
              <a:t>How </a:t>
            </a:r>
            <a:r>
              <a:rPr lang="en-US" sz="2200" dirty="0"/>
              <a:t>does ‘Cash’ </a:t>
            </a:r>
            <a:r>
              <a:rPr lang="en-US" sz="2200" dirty="0" smtClean="0"/>
              <a:t>then make </a:t>
            </a:r>
            <a:r>
              <a:rPr lang="en-US" sz="2200" dirty="0"/>
              <a:t>things different?</a:t>
            </a:r>
          </a:p>
          <a:p>
            <a:r>
              <a:rPr lang="en-US" sz="2200" dirty="0" smtClean="0"/>
              <a:t>Each session will cover:</a:t>
            </a:r>
          </a:p>
          <a:p>
            <a:pPr lvl="1"/>
            <a:r>
              <a:rPr lang="en-US" sz="2200" dirty="0" smtClean="0"/>
              <a:t>Review of the range of Shelter </a:t>
            </a:r>
            <a:r>
              <a:rPr lang="en-US" sz="2200" dirty="0" err="1" smtClean="0"/>
              <a:t>programme</a:t>
            </a:r>
            <a:r>
              <a:rPr lang="en-US" sz="2200" dirty="0" smtClean="0"/>
              <a:t> interventions</a:t>
            </a:r>
          </a:p>
          <a:p>
            <a:pPr lvl="1"/>
            <a:r>
              <a:rPr lang="en-US" sz="2200" dirty="0" smtClean="0"/>
              <a:t>When and how (and what) Cash and Markets can be included in the </a:t>
            </a:r>
            <a:r>
              <a:rPr lang="en-US" sz="2200" dirty="0" err="1"/>
              <a:t>programme</a:t>
            </a:r>
            <a:r>
              <a:rPr lang="en-US" sz="2200" dirty="0"/>
              <a:t> interventions </a:t>
            </a:r>
            <a:r>
              <a:rPr lang="en-US" sz="2200" dirty="0" smtClean="0"/>
              <a:t>mix</a:t>
            </a:r>
          </a:p>
          <a:p>
            <a:pPr lvl="2"/>
            <a:r>
              <a:rPr lang="en-US" sz="2200" dirty="0" smtClean="0"/>
              <a:t>(And </a:t>
            </a:r>
            <a:r>
              <a:rPr lang="mr-IN" sz="2200" dirty="0" smtClean="0"/>
              <a:t>–</a:t>
            </a:r>
            <a:r>
              <a:rPr lang="en-US" sz="2200" dirty="0" smtClean="0"/>
              <a:t> “If not Cash, then when?” discussions)</a:t>
            </a:r>
          </a:p>
          <a:p>
            <a:pPr lvl="1"/>
            <a:r>
              <a:rPr lang="en-US" sz="2200" dirty="0" smtClean="0"/>
              <a:t>How to </a:t>
            </a:r>
            <a:r>
              <a:rPr lang="en-US" sz="2200" i="1" dirty="0" smtClean="0"/>
              <a:t>coordinate</a:t>
            </a:r>
            <a:r>
              <a:rPr lang="en-US" sz="2200" dirty="0" smtClean="0"/>
              <a:t> </a:t>
            </a:r>
            <a:r>
              <a:rPr lang="en-US" sz="2200" i="1" dirty="0" smtClean="0"/>
              <a:t>internally</a:t>
            </a:r>
            <a:r>
              <a:rPr lang="en-US" sz="2200" dirty="0" smtClean="0"/>
              <a:t>, amongst the Shelter Cluster partners, to effectively support intervention strategies which integrate Cash considerations</a:t>
            </a:r>
          </a:p>
          <a:p>
            <a:pPr lvl="1"/>
            <a:r>
              <a:rPr lang="en-US" sz="2200" dirty="0" smtClean="0"/>
              <a:t>How to </a:t>
            </a:r>
            <a:r>
              <a:rPr lang="en-US" sz="2200" i="1" dirty="0" smtClean="0"/>
              <a:t>coordinate externally</a:t>
            </a:r>
            <a:r>
              <a:rPr lang="en-US" sz="2200" dirty="0" smtClean="0"/>
              <a:t> </a:t>
            </a:r>
            <a:r>
              <a:rPr lang="mr-IN" sz="2200" dirty="0" smtClean="0"/>
              <a:t>–</a:t>
            </a:r>
            <a:r>
              <a:rPr lang="en-US" sz="2200" dirty="0" smtClean="0"/>
              <a:t> with CWGs, other key Clusters, government counterparts and the donor community</a:t>
            </a:r>
            <a:r>
              <a:rPr lang="en-US" sz="2400" dirty="0"/>
              <a:t> </a:t>
            </a:r>
            <a:r>
              <a:rPr lang="en-US" sz="2400" dirty="0" err="1"/>
              <a:t>programme</a:t>
            </a:r>
            <a:r>
              <a:rPr lang="en-US" sz="2400" dirty="0"/>
              <a:t> </a:t>
            </a:r>
            <a:r>
              <a:rPr lang="en-US" sz="2400" dirty="0" smtClean="0"/>
              <a:t>interventions </a:t>
            </a:r>
            <a:r>
              <a:rPr lang="mr-IN" sz="2400" dirty="0" smtClean="0"/>
              <a:t>–</a:t>
            </a:r>
            <a:r>
              <a:rPr lang="en-US" sz="2400" dirty="0" smtClean="0"/>
              <a:t> to </a:t>
            </a:r>
            <a:r>
              <a:rPr lang="en-US" sz="2200" dirty="0"/>
              <a:t>effectively support intervention strategies which integrate Cash </a:t>
            </a:r>
            <a:r>
              <a:rPr lang="en-US" sz="2200" dirty="0" smtClean="0"/>
              <a:t>considerations</a:t>
            </a:r>
          </a:p>
          <a:p>
            <a:pPr lvl="1"/>
            <a:r>
              <a:rPr lang="en-US" sz="2200" dirty="0" smtClean="0"/>
              <a:t>What other Cash actors are doing, and how they are framing the discussions</a:t>
            </a:r>
            <a:endParaRPr lang="en-US" sz="2200" dirty="0"/>
          </a:p>
          <a:p>
            <a:pPr lvl="1"/>
            <a:endParaRPr lang="en-US" sz="2200" dirty="0" smtClean="0"/>
          </a:p>
          <a:p>
            <a:pPr lvl="1"/>
            <a:endParaRPr lang="en-US" dirty="0" smtClean="0"/>
          </a:p>
          <a:p>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4</a:t>
            </a:fld>
            <a:endParaRPr lang="en-GB"/>
          </a:p>
        </p:txBody>
      </p:sp>
    </p:spTree>
    <p:extLst>
      <p:ext uri="{BB962C8B-B14F-4D97-AF65-F5344CB8AC3E}">
        <p14:creationId xmlns:p14="http://schemas.microsoft.com/office/powerpoint/2010/main" val="11179014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3064" y="2755191"/>
            <a:ext cx="10972800" cy="1143000"/>
          </a:xfrm>
        </p:spPr>
        <p:txBody>
          <a:bodyPr/>
          <a:lstStyle/>
          <a:p>
            <a:r>
              <a:rPr lang="en-US" dirty="0" smtClean="0"/>
              <a:t>Any questions?</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40</a:t>
            </a:fld>
            <a:endParaRPr lang="en-GB"/>
          </a:p>
        </p:txBody>
      </p:sp>
    </p:spTree>
    <p:extLst>
      <p:ext uri="{BB962C8B-B14F-4D97-AF65-F5344CB8AC3E}">
        <p14:creationId xmlns:p14="http://schemas.microsoft.com/office/powerpoint/2010/main" val="857105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7410"/>
            <a:ext cx="10972800" cy="1143000"/>
          </a:xfrm>
        </p:spPr>
        <p:txBody>
          <a:bodyPr>
            <a:normAutofit fontScale="90000"/>
          </a:bodyPr>
          <a:lstStyle/>
          <a:p>
            <a:pPr algn="l" fontAlgn="t"/>
            <a:r>
              <a:rPr lang="en-US" dirty="0"/>
              <a:t>Session </a:t>
            </a:r>
            <a:r>
              <a:rPr lang="en-US" dirty="0" smtClean="0"/>
              <a:t>5: </a:t>
            </a:r>
            <a:r>
              <a:rPr lang="en-US" dirty="0"/>
              <a:t>Cluster coordinating of M&amp;E for Shelter and Cash programming</a:t>
            </a:r>
            <a:r>
              <a:rPr lang="en-US" i="1" dirty="0">
                <a:solidFill>
                  <a:srgbClr val="000000"/>
                </a:solidFill>
                <a:latin typeface="Calibri" charset="0"/>
              </a:rPr>
              <a:t/>
            </a:r>
            <a:br>
              <a:rPr lang="en-US" i="1" dirty="0">
                <a:solidFill>
                  <a:srgbClr val="000000"/>
                </a:solidFill>
                <a:latin typeface="Calibri" charset="0"/>
              </a:rPr>
            </a:br>
            <a:r>
              <a:rPr lang="en-US" i="1" dirty="0">
                <a:solidFill>
                  <a:srgbClr val="000000"/>
                </a:solidFill>
                <a:latin typeface="Calibri" charset="0"/>
              </a:rPr>
              <a:t/>
            </a:r>
            <a:br>
              <a:rPr lang="en-US" i="1" dirty="0">
                <a:solidFill>
                  <a:srgbClr val="000000"/>
                </a:solidFill>
                <a:latin typeface="Calibri" charset="0"/>
              </a:rPr>
            </a:br>
            <a:endParaRPr lang="en-US" i="1" dirty="0">
              <a:solidFill>
                <a:srgbClr val="000000"/>
              </a:solidFill>
              <a:latin typeface="Calibri" charset="0"/>
            </a:endParaRPr>
          </a:p>
        </p:txBody>
      </p:sp>
      <p:sp>
        <p:nvSpPr>
          <p:cNvPr id="3" name="Content Placeholder 2"/>
          <p:cNvSpPr>
            <a:spLocks noGrp="1"/>
          </p:cNvSpPr>
          <p:nvPr>
            <p:ph idx="1"/>
          </p:nvPr>
        </p:nvSpPr>
        <p:spPr/>
        <p:txBody>
          <a:bodyPr>
            <a:normAutofit/>
          </a:bodyPr>
          <a:lstStyle/>
          <a:p>
            <a:r>
              <a:rPr lang="en-US" dirty="0" smtClean="0"/>
              <a:t>Learning Objectives </a:t>
            </a:r>
            <a:r>
              <a:rPr lang="mr-IN" dirty="0" smtClean="0"/>
              <a:t>–</a:t>
            </a:r>
            <a:r>
              <a:rPr lang="en-US" dirty="0" smtClean="0"/>
              <a:t> Participants will be able to:</a:t>
            </a:r>
          </a:p>
          <a:p>
            <a:pPr marL="0" indent="0">
              <a:buNone/>
            </a:pPr>
            <a:r>
              <a:rPr lang="en-US" dirty="0"/>
              <a:t>• </a:t>
            </a:r>
            <a:r>
              <a:rPr lang="en-US" dirty="0" smtClean="0"/>
              <a:t>Draft </a:t>
            </a:r>
            <a:r>
              <a:rPr lang="en-US" dirty="0"/>
              <a:t>frameworks for Cluster and partners' M&amp;E activities which incorporate CVA </a:t>
            </a:r>
            <a:endParaRPr lang="en-US" dirty="0" smtClean="0"/>
          </a:p>
          <a:p>
            <a:pPr marL="0" indent="0">
              <a:buNone/>
            </a:pPr>
            <a:r>
              <a:rPr lang="en-US" dirty="0"/>
              <a:t>• Describe strategies for alignment of integrated Shelter Cluster M&amp;E objectives and activities with other Clusters</a:t>
            </a:r>
            <a:endParaRPr lang="en-US" dirty="0" smtClean="0"/>
          </a:p>
        </p:txBody>
      </p:sp>
      <p:sp>
        <p:nvSpPr>
          <p:cNvPr id="4" name="Slide Number Placeholder 3"/>
          <p:cNvSpPr>
            <a:spLocks noGrp="1"/>
          </p:cNvSpPr>
          <p:nvPr>
            <p:ph type="sldNum" sz="quarter" idx="12"/>
          </p:nvPr>
        </p:nvSpPr>
        <p:spPr/>
        <p:txBody>
          <a:bodyPr/>
          <a:lstStyle/>
          <a:p>
            <a:fld id="{1327C452-0D12-48F3-BB65-BBA3E6350F2C}" type="slidenum">
              <a:rPr lang="en-GB" smtClean="0"/>
              <a:t>5</a:t>
            </a:fld>
            <a:endParaRPr lang="en-GB"/>
          </a:p>
        </p:txBody>
      </p:sp>
    </p:spTree>
    <p:extLst>
      <p:ext uri="{BB962C8B-B14F-4D97-AF65-F5344CB8AC3E}">
        <p14:creationId xmlns:p14="http://schemas.microsoft.com/office/powerpoint/2010/main" val="15249482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Session </a:t>
            </a:r>
            <a:r>
              <a:rPr lang="en-US" dirty="0" smtClean="0"/>
              <a:t>5: </a:t>
            </a:r>
            <a:r>
              <a:rPr lang="en-US" dirty="0"/>
              <a:t>Shelter and Cash -- comparing the objectives, phases and processes</a:t>
            </a:r>
          </a:p>
        </p:txBody>
      </p:sp>
      <p:sp>
        <p:nvSpPr>
          <p:cNvPr id="3" name="Content Placeholder 2"/>
          <p:cNvSpPr>
            <a:spLocks noGrp="1"/>
          </p:cNvSpPr>
          <p:nvPr>
            <p:ph idx="1"/>
          </p:nvPr>
        </p:nvSpPr>
        <p:spPr/>
        <p:txBody>
          <a:bodyPr>
            <a:normAutofit lnSpcReduction="10000"/>
          </a:bodyPr>
          <a:lstStyle/>
          <a:p>
            <a:r>
              <a:rPr lang="en-US" dirty="0" smtClean="0"/>
              <a:t>Topic 1 (</a:t>
            </a:r>
            <a:r>
              <a:rPr lang="en-US" i="1" dirty="0" smtClean="0"/>
              <a:t>XX</a:t>
            </a:r>
            <a:r>
              <a:rPr lang="en-US" dirty="0" smtClean="0"/>
              <a:t> minutes):  </a:t>
            </a:r>
            <a:r>
              <a:rPr lang="en-US" dirty="0"/>
              <a:t>Review of state-of-the-art of Cluster M&amp;E indicators and methods incorporating CVA </a:t>
            </a:r>
            <a:r>
              <a:rPr lang="en-US" dirty="0" smtClean="0"/>
              <a:t>programming</a:t>
            </a:r>
          </a:p>
          <a:p>
            <a:r>
              <a:rPr lang="en-US" dirty="0" smtClean="0"/>
              <a:t>Topic 2 (</a:t>
            </a:r>
            <a:r>
              <a:rPr lang="en-US" i="1" dirty="0" smtClean="0"/>
              <a:t>XX</a:t>
            </a:r>
            <a:r>
              <a:rPr lang="en-US" dirty="0" smtClean="0"/>
              <a:t> minutes):  </a:t>
            </a:r>
            <a:r>
              <a:rPr lang="en-US" dirty="0"/>
              <a:t>Negotiating inclusion of Cash indicators for multi-actor M&amp;E </a:t>
            </a:r>
            <a:r>
              <a:rPr lang="en-US" dirty="0" smtClean="0"/>
              <a:t>tools</a:t>
            </a:r>
          </a:p>
          <a:p>
            <a:r>
              <a:rPr lang="en-US" dirty="0" smtClean="0"/>
              <a:t>Topic 3 (</a:t>
            </a:r>
            <a:r>
              <a:rPr lang="en-US" i="1" dirty="0" smtClean="0"/>
              <a:t>XX</a:t>
            </a:r>
            <a:r>
              <a:rPr lang="en-US" dirty="0" smtClean="0"/>
              <a:t> minutes): </a:t>
            </a:r>
            <a:r>
              <a:rPr lang="en-US" dirty="0"/>
              <a:t>M&amp;E Coordination for Markets monitoring</a:t>
            </a:r>
            <a:endParaRPr lang="en-US" dirty="0" smtClean="0"/>
          </a:p>
          <a:p>
            <a:r>
              <a:rPr lang="en-US" dirty="0" smtClean="0"/>
              <a:t>Topic 4 (</a:t>
            </a:r>
            <a:r>
              <a:rPr lang="en-US" i="1" dirty="0" smtClean="0"/>
              <a:t>XX</a:t>
            </a:r>
            <a:r>
              <a:rPr lang="en-US" dirty="0" smtClean="0"/>
              <a:t> minutes</a:t>
            </a:r>
            <a:r>
              <a:rPr lang="en-US" dirty="0"/>
              <a:t>):  Framing the review and revision of Cluster Shelter and </a:t>
            </a:r>
            <a:r>
              <a:rPr lang="en-US" dirty="0" smtClean="0"/>
              <a:t>CVA </a:t>
            </a:r>
            <a:r>
              <a:rPr lang="en-US" dirty="0"/>
              <a:t>M&amp;E indicators, activities and timelines</a:t>
            </a:r>
            <a:endParaRPr lang="en-US" dirty="0" smtClean="0"/>
          </a:p>
        </p:txBody>
      </p:sp>
      <p:sp>
        <p:nvSpPr>
          <p:cNvPr id="4" name="Slide Number Placeholder 3"/>
          <p:cNvSpPr>
            <a:spLocks noGrp="1"/>
          </p:cNvSpPr>
          <p:nvPr>
            <p:ph type="sldNum" sz="quarter" idx="12"/>
          </p:nvPr>
        </p:nvSpPr>
        <p:spPr/>
        <p:txBody>
          <a:bodyPr/>
          <a:lstStyle/>
          <a:p>
            <a:fld id="{1327C452-0D12-48F3-BB65-BBA3E6350F2C}" type="slidenum">
              <a:rPr lang="en-GB" smtClean="0"/>
              <a:t>6</a:t>
            </a:fld>
            <a:endParaRPr lang="en-GB"/>
          </a:p>
        </p:txBody>
      </p:sp>
    </p:spTree>
    <p:extLst>
      <p:ext uri="{BB962C8B-B14F-4D97-AF65-F5344CB8AC3E}">
        <p14:creationId xmlns:p14="http://schemas.microsoft.com/office/powerpoint/2010/main" val="1111030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 Parameters</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7</a:t>
            </a:fld>
            <a:endParaRPr lang="en-GB"/>
          </a:p>
        </p:txBody>
      </p:sp>
      <p:sp>
        <p:nvSpPr>
          <p:cNvPr id="6" name="Content Placeholder 2"/>
          <p:cNvSpPr>
            <a:spLocks noGrp="1"/>
          </p:cNvSpPr>
          <p:nvPr>
            <p:ph idx="1"/>
          </p:nvPr>
        </p:nvSpPr>
        <p:spPr>
          <a:xfrm>
            <a:off x="609600" y="1600201"/>
            <a:ext cx="10972800" cy="4525963"/>
          </a:xfrm>
        </p:spPr>
        <p:txBody>
          <a:bodyPr/>
          <a:lstStyle/>
          <a:p>
            <a:r>
              <a:rPr lang="en-US" dirty="0" smtClean="0"/>
              <a:t>This session covers:</a:t>
            </a:r>
          </a:p>
          <a:p>
            <a:pPr lvl="1"/>
            <a:r>
              <a:rPr lang="en-US" dirty="0" smtClean="0"/>
              <a:t>The differing needs and cycles of M&amp;E for Shelter, markets, and for MPC</a:t>
            </a:r>
          </a:p>
          <a:p>
            <a:pPr lvl="1"/>
            <a:r>
              <a:rPr lang="en-US" dirty="0" smtClean="0"/>
              <a:t>How Shelter and CVA M&amp;E can inform review of </a:t>
            </a:r>
            <a:r>
              <a:rPr lang="en-US" dirty="0" err="1" smtClean="0"/>
              <a:t>programme</a:t>
            </a:r>
            <a:r>
              <a:rPr lang="en-US" dirty="0" smtClean="0"/>
              <a:t> and Cluster coordination strategies, both within a Shelter Cluster and between Clusters</a:t>
            </a:r>
          </a:p>
        </p:txBody>
      </p:sp>
    </p:spTree>
    <p:extLst>
      <p:ext uri="{BB962C8B-B14F-4D97-AF65-F5344CB8AC3E}">
        <p14:creationId xmlns:p14="http://schemas.microsoft.com/office/powerpoint/2010/main" val="2079601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3: Parameters, cont.</a:t>
            </a:r>
            <a:endParaRPr lang="en-US" dirty="0"/>
          </a:p>
        </p:txBody>
      </p:sp>
      <p:sp>
        <p:nvSpPr>
          <p:cNvPr id="4" name="Slide Number Placeholder 3"/>
          <p:cNvSpPr>
            <a:spLocks noGrp="1"/>
          </p:cNvSpPr>
          <p:nvPr>
            <p:ph type="sldNum" sz="quarter" idx="12"/>
          </p:nvPr>
        </p:nvSpPr>
        <p:spPr/>
        <p:txBody>
          <a:bodyPr/>
          <a:lstStyle/>
          <a:p>
            <a:fld id="{1327C452-0D12-48F3-BB65-BBA3E6350F2C}" type="slidenum">
              <a:rPr lang="en-GB" smtClean="0"/>
              <a:t>8</a:t>
            </a:fld>
            <a:endParaRPr lang="en-GB"/>
          </a:p>
        </p:txBody>
      </p:sp>
      <p:sp>
        <p:nvSpPr>
          <p:cNvPr id="6" name="Content Placeholder 2"/>
          <p:cNvSpPr>
            <a:spLocks noGrp="1"/>
          </p:cNvSpPr>
          <p:nvPr>
            <p:ph idx="1"/>
          </p:nvPr>
        </p:nvSpPr>
        <p:spPr>
          <a:xfrm>
            <a:off x="609600" y="1600201"/>
            <a:ext cx="10972800" cy="4525963"/>
          </a:xfrm>
        </p:spPr>
        <p:txBody>
          <a:bodyPr/>
          <a:lstStyle/>
          <a:p>
            <a:r>
              <a:rPr lang="en-US" dirty="0" smtClean="0"/>
              <a:t>This session does </a:t>
            </a:r>
            <a:r>
              <a:rPr lang="en-US" b="1" i="1" dirty="0" smtClean="0"/>
              <a:t>not</a:t>
            </a:r>
            <a:r>
              <a:rPr lang="en-US" dirty="0" smtClean="0"/>
              <a:t> cover:</a:t>
            </a:r>
          </a:p>
          <a:p>
            <a:pPr lvl="1"/>
            <a:r>
              <a:rPr lang="en-US" dirty="0" smtClean="0"/>
              <a:t>Detailed guidance on the logistics of deploying field M&amp;E teams (transport vehicles, communications tools, </a:t>
            </a:r>
            <a:r>
              <a:rPr lang="en-US" dirty="0" err="1" smtClean="0"/>
              <a:t>etc</a:t>
            </a:r>
            <a:r>
              <a:rPr lang="en-US" dirty="0" smtClean="0"/>
              <a:t>)</a:t>
            </a:r>
          </a:p>
          <a:p>
            <a:pPr lvl="1"/>
            <a:r>
              <a:rPr lang="en-US" dirty="0" smtClean="0"/>
              <a:t>Review of specific types of information management software or 4W data-collection forms</a:t>
            </a:r>
          </a:p>
        </p:txBody>
      </p:sp>
    </p:spTree>
    <p:extLst>
      <p:ext uri="{BB962C8B-B14F-4D97-AF65-F5344CB8AC3E}">
        <p14:creationId xmlns:p14="http://schemas.microsoft.com/office/powerpoint/2010/main" val="1560139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5A7CF8A-33E6-4D61-BFA1-4D0740242A63}"/>
              </a:ext>
            </a:extLst>
          </p:cNvPr>
          <p:cNvSpPr>
            <a:spLocks noGrp="1"/>
          </p:cNvSpPr>
          <p:nvPr>
            <p:ph type="title"/>
          </p:nvPr>
        </p:nvSpPr>
        <p:spPr>
          <a:xfrm>
            <a:off x="-1" y="30906"/>
            <a:ext cx="12061371" cy="1143000"/>
          </a:xfrm>
        </p:spPr>
        <p:txBody>
          <a:bodyPr>
            <a:normAutofit/>
          </a:bodyPr>
          <a:lstStyle/>
          <a:p>
            <a:r>
              <a:rPr lang="en-US" sz="2800" dirty="0"/>
              <a:t>Topic 1 Review: </a:t>
            </a:r>
            <a:r>
              <a:rPr lang="en-GB" sz="2800" dirty="0" smtClean="0"/>
              <a:t>What </a:t>
            </a:r>
            <a:r>
              <a:rPr lang="en-GB" sz="2800" dirty="0"/>
              <a:t>happens when we transfer purchasing power? How to households use it? </a:t>
            </a:r>
          </a:p>
        </p:txBody>
      </p:sp>
      <p:graphicFrame>
        <p:nvGraphicFramePr>
          <p:cNvPr id="6" name="Content Placeholder 5">
            <a:extLst>
              <a:ext uri="{FF2B5EF4-FFF2-40B4-BE49-F238E27FC236}">
                <a16:creationId xmlns="" xmlns:a16="http://schemas.microsoft.com/office/drawing/2014/main" id="{40CFC7C3-5EBA-4DFD-8CAF-F34294036CD7}"/>
              </a:ext>
            </a:extLst>
          </p:cNvPr>
          <p:cNvGraphicFramePr>
            <a:graphicFrameLocks noGrp="1"/>
          </p:cNvGraphicFramePr>
          <p:nvPr>
            <p:ph idx="1"/>
            <p:extLst/>
          </p:nvPr>
        </p:nvGraphicFramePr>
        <p:xfrm>
          <a:off x="407368" y="1324178"/>
          <a:ext cx="8229600" cy="50002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 xmlns:a16="http://schemas.microsoft.com/office/drawing/2014/main" id="{70E7ECDB-9AE1-4AAA-99CE-77F693E68170}"/>
              </a:ext>
            </a:extLst>
          </p:cNvPr>
          <p:cNvSpPr>
            <a:spLocks noGrp="1"/>
          </p:cNvSpPr>
          <p:nvPr>
            <p:ph type="sldNum" sz="quarter" idx="12"/>
          </p:nvPr>
        </p:nvSpPr>
        <p:spPr/>
        <p:txBody>
          <a:bodyPr/>
          <a:lstStyle/>
          <a:p>
            <a:fld id="{1327C452-0D12-48F3-BB65-BBA3E6350F2C}" type="slidenum">
              <a:rPr lang="en-GB" smtClean="0"/>
              <a:t>9</a:t>
            </a:fld>
            <a:endParaRPr lang="en-GB"/>
          </a:p>
        </p:txBody>
      </p:sp>
      <p:sp>
        <p:nvSpPr>
          <p:cNvPr id="7" name="TextBox 6">
            <a:extLst>
              <a:ext uri="{FF2B5EF4-FFF2-40B4-BE49-F238E27FC236}">
                <a16:creationId xmlns="" xmlns:a16="http://schemas.microsoft.com/office/drawing/2014/main" id="{3CBADBAC-01E1-468D-8406-702FC3B1C98C}"/>
              </a:ext>
            </a:extLst>
          </p:cNvPr>
          <p:cNvSpPr txBox="1"/>
          <p:nvPr/>
        </p:nvSpPr>
        <p:spPr>
          <a:xfrm>
            <a:off x="7464152" y="1355278"/>
            <a:ext cx="3203848" cy="5386090"/>
          </a:xfrm>
          <a:prstGeom prst="rect">
            <a:avLst/>
          </a:prstGeom>
          <a:solidFill>
            <a:schemeClr val="accent6">
              <a:lumMod val="20000"/>
              <a:lumOff val="80000"/>
            </a:schemeClr>
          </a:solidFill>
          <a:ln>
            <a:solidFill>
              <a:schemeClr val="tx1"/>
            </a:solidFill>
            <a:prstDash val="dash"/>
          </a:ln>
        </p:spPr>
        <p:txBody>
          <a:bodyPr wrap="square" rtlCol="0">
            <a:spAutoFit/>
          </a:bodyPr>
          <a:lstStyle/>
          <a:p>
            <a:pPr marL="285750" indent="-285750">
              <a:spcAft>
                <a:spcPts val="600"/>
              </a:spcAft>
              <a:buFont typeface="Arial" panose="020B0604020202020204" pitchFamily="34" charset="0"/>
              <a:buChar char="•"/>
            </a:pPr>
            <a:r>
              <a:rPr lang="en-GB" dirty="0">
                <a:latin typeface="Gill Sans Infant Std" panose="020B0502020104020203" pitchFamily="34" charset="0"/>
              </a:rPr>
              <a:t>Underpinning idea: HH satisfy some needs by buying goods and services</a:t>
            </a:r>
          </a:p>
          <a:p>
            <a:pPr marL="285750" indent="-285750">
              <a:spcAft>
                <a:spcPts val="600"/>
              </a:spcAft>
              <a:buFont typeface="Arial" panose="020B0604020202020204" pitchFamily="34" charset="0"/>
              <a:buChar char="•"/>
            </a:pPr>
            <a:r>
              <a:rPr lang="en-GB" dirty="0">
                <a:latin typeface="Gill Sans Infant Std" panose="020B0502020104020203" pitchFamily="34" charset="0"/>
              </a:rPr>
              <a:t>CVA usage (most immediate consequence of transfers): 4 possible options</a:t>
            </a:r>
          </a:p>
          <a:p>
            <a:pPr marL="285750" indent="-285750">
              <a:spcAft>
                <a:spcPts val="600"/>
              </a:spcAft>
              <a:buFont typeface="Arial" panose="020B0604020202020204" pitchFamily="34" charset="0"/>
              <a:buChar char="•"/>
            </a:pPr>
            <a:r>
              <a:rPr lang="en-GB" dirty="0">
                <a:latin typeface="Gill Sans Infant Std" panose="020B0502020104020203" pitchFamily="34" charset="0"/>
              </a:rPr>
              <a:t>CVA usage is – in a sense – an intermediary outcome towards the desired effect of meeting needs</a:t>
            </a:r>
          </a:p>
          <a:p>
            <a:pPr marL="285750" indent="-285750">
              <a:spcAft>
                <a:spcPts val="600"/>
              </a:spcAft>
              <a:buFont typeface="Arial" panose="020B0604020202020204" pitchFamily="34" charset="0"/>
              <a:buChar char="•"/>
            </a:pPr>
            <a:r>
              <a:rPr lang="en-GB" dirty="0">
                <a:latin typeface="Gill Sans Infant Std" panose="020B0502020104020203" pitchFamily="34" charset="0"/>
              </a:rPr>
              <a:t>It is determined by programme features but also HH values, priorities, knowledge, awareness, practices</a:t>
            </a:r>
          </a:p>
          <a:p>
            <a:pPr marL="285750" indent="-285750">
              <a:spcAft>
                <a:spcPts val="600"/>
              </a:spcAft>
              <a:buFont typeface="Arial" panose="020B0604020202020204" pitchFamily="34" charset="0"/>
              <a:buChar char="•"/>
            </a:pPr>
            <a:r>
              <a:rPr lang="en-GB" dirty="0">
                <a:latin typeface="Gill Sans Infant Std" panose="020B0502020104020203" pitchFamily="34" charset="0"/>
              </a:rPr>
              <a:t>To an extent, households would have similar options when given vouchers</a:t>
            </a:r>
          </a:p>
        </p:txBody>
      </p:sp>
      <p:sp>
        <p:nvSpPr>
          <p:cNvPr id="10" name="TextBox 9">
            <a:extLst>
              <a:ext uri="{FF2B5EF4-FFF2-40B4-BE49-F238E27FC236}">
                <a16:creationId xmlns="" xmlns:a16="http://schemas.microsoft.com/office/drawing/2014/main" id="{DE669FE5-5004-4007-916A-7132EB3AE90A}"/>
              </a:ext>
            </a:extLst>
          </p:cNvPr>
          <p:cNvSpPr txBox="1"/>
          <p:nvPr/>
        </p:nvSpPr>
        <p:spPr>
          <a:xfrm>
            <a:off x="6096000" y="1783850"/>
            <a:ext cx="1224136" cy="461665"/>
          </a:xfrm>
          <a:prstGeom prst="rect">
            <a:avLst/>
          </a:prstGeom>
          <a:noFill/>
        </p:spPr>
        <p:txBody>
          <a:bodyPr wrap="square" rtlCol="0">
            <a:spAutoFit/>
          </a:bodyPr>
          <a:lstStyle/>
          <a:p>
            <a:pPr marL="285750" indent="-144000">
              <a:buFont typeface="Wingdings" panose="05000000000000000000" pitchFamily="2" charset="2"/>
              <a:buChar char="Ø"/>
            </a:pPr>
            <a:r>
              <a:rPr lang="en-GB" sz="1200" dirty="0">
                <a:latin typeface="Gill Sans Infant Std" panose="020B0502020104020203" pitchFamily="34" charset="0"/>
              </a:rPr>
              <a:t>Meet needs, wellbeing</a:t>
            </a:r>
          </a:p>
        </p:txBody>
      </p:sp>
    </p:spTree>
    <p:extLst>
      <p:ext uri="{BB962C8B-B14F-4D97-AF65-F5344CB8AC3E}">
        <p14:creationId xmlns:p14="http://schemas.microsoft.com/office/powerpoint/2010/main" val="63230433"/>
      </p:ext>
    </p:extLst>
  </p:cSld>
  <p:clrMapOvr>
    <a:masterClrMapping/>
  </p:clrMapOvr>
</p:sld>
</file>

<file path=ppt/theme/theme1.xml><?xml version="1.0" encoding="utf-8"?>
<a:theme xmlns:a="http://schemas.openxmlformats.org/drawingml/2006/main" name="1_4. Shelter Cluster PowerPoint Template (2007 and later)">
  <a:themeElements>
    <a:clrScheme name="Shelter Cluster 3 Soft">
      <a:dk1>
        <a:sysClr val="windowText" lastClr="000000"/>
      </a:dk1>
      <a:lt1>
        <a:sysClr val="window" lastClr="FFFFFF"/>
      </a:lt1>
      <a:dk2>
        <a:srgbClr val="04314C"/>
      </a:dk2>
      <a:lt2>
        <a:srgbClr val="F6F6F6"/>
      </a:lt2>
      <a:accent1>
        <a:srgbClr val="365A70"/>
      </a:accent1>
      <a:accent2>
        <a:srgbClr val="FFC133"/>
      </a:accent2>
      <a:accent3>
        <a:srgbClr val="994345"/>
      </a:accent3>
      <a:accent4>
        <a:srgbClr val="84C559"/>
      </a:accent4>
      <a:accent5>
        <a:srgbClr val="FD3333"/>
      </a:accent5>
      <a:accent6>
        <a:srgbClr val="459FD5"/>
      </a:accent6>
      <a:hlink>
        <a:srgbClr val="994345"/>
      </a:hlink>
      <a:folHlink>
        <a:srgbClr val="7030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8950</TotalTime>
  <Words>3319</Words>
  <Application>Microsoft Macintosh PowerPoint</Application>
  <PresentationFormat>Widescreen</PresentationFormat>
  <Paragraphs>385</Paragraphs>
  <Slides>40</Slides>
  <Notes>7</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40</vt:i4>
      </vt:variant>
    </vt:vector>
  </HeadingPairs>
  <TitlesOfParts>
    <vt:vector size="53" baseType="lpstr">
      <vt:lpstr>Calibri</vt:lpstr>
      <vt:lpstr>Courier New</vt:lpstr>
      <vt:lpstr>Gill Sans Infant MT</vt:lpstr>
      <vt:lpstr>Gill Sans Infant Std</vt:lpstr>
      <vt:lpstr>Gill Sans MT</vt:lpstr>
      <vt:lpstr>Mangal</vt:lpstr>
      <vt:lpstr>ＭＳ Ｐゴシック</vt:lpstr>
      <vt:lpstr>Symbol</vt:lpstr>
      <vt:lpstr>Times New Roman</vt:lpstr>
      <vt:lpstr>Verdana</vt:lpstr>
      <vt:lpstr>Wingdings</vt:lpstr>
      <vt:lpstr>Arial</vt:lpstr>
      <vt:lpstr>1_4. Shelter Cluster PowerPoint Template (2007 and later)</vt:lpstr>
      <vt:lpstr>Welcome to Day 3! </vt:lpstr>
      <vt:lpstr>Agenda for Day 3</vt:lpstr>
      <vt:lpstr>Session 5: Cluster coordinating of M&amp;E for Shelter and Cash programming  </vt:lpstr>
      <vt:lpstr>Overall course principles – Review slide</vt:lpstr>
      <vt:lpstr>Session 5: Cluster coordinating of M&amp;E for Shelter and Cash programming  </vt:lpstr>
      <vt:lpstr>Session 5: Shelter and Cash -- comparing the objectives, phases and processes</vt:lpstr>
      <vt:lpstr>Session 3: Parameters</vt:lpstr>
      <vt:lpstr>Session 3: Parameters, cont.</vt:lpstr>
      <vt:lpstr>Topic 1 Review: What happens when we transfer purchasing power? How to households use it? </vt:lpstr>
      <vt:lpstr>Topic 1 Review: CVA monitoring in project logic</vt:lpstr>
      <vt:lpstr>Topic 1 Review: CVA Output tracking</vt:lpstr>
      <vt:lpstr>Topic 1 Review: CVA Monitoring of outcomes</vt:lpstr>
      <vt:lpstr>Topic 1: Review of state-of-the-art of Cluster M&amp;E indicators and methods incorporating CVA programming   </vt:lpstr>
      <vt:lpstr>Topic 1: Programme outcome monitoring examples – Cash for shelter repairs/rebuild</vt:lpstr>
      <vt:lpstr>Topic 1: Programme outcome monitoring examples – Vouchers or cash for NFI’s/shelter kits/winterisation kits</vt:lpstr>
      <vt:lpstr>Topic 1: Programme outcome monitoring examples – Cash for rent</vt:lpstr>
      <vt:lpstr>Topic 1: Nepal Shelter Cluster (2015) Post-Distribution Monitoring Questions – EXCERPT </vt:lpstr>
      <vt:lpstr>Topic 1: Nepal Shelter Cluster (2015) Post-Distribution Monitoring Questions – EXCERPT </vt:lpstr>
      <vt:lpstr>Topic 1: Nepal Shelter Cluster (2015) Post-Distribution Monitoring Questions – EXCERPT, cont. </vt:lpstr>
      <vt:lpstr>Topic 1: Nepal Shelter Cluster (2015) Post-Distribution Monitoring Questions – EXCERPT </vt:lpstr>
      <vt:lpstr>Topic 1: Nepal Shelter Cluster (2015) Post-Distribution Monitoring Questions – EXCERPT, cont. </vt:lpstr>
      <vt:lpstr>Topic 1: Nepal Shelter Cluster (2015) Post-Distribution Monitoring Questions – EXCERPT, cont. </vt:lpstr>
      <vt:lpstr>Topic 1: Cluster M&amp;E Indicators  </vt:lpstr>
      <vt:lpstr>Topic 1: Cluster M&amp;E Indicators  </vt:lpstr>
      <vt:lpstr>Topic 2: Negotiating inclusion of Cash indicators for multi-actor M&amp;E tools   </vt:lpstr>
      <vt:lpstr>Topic 2: Monitoring of outcomes for MPG</vt:lpstr>
      <vt:lpstr>Topic 2: Negotiating inclusion of Cash indicators for multi-actor M&amp;E tools   </vt:lpstr>
      <vt:lpstr>Topic 3: M&amp;E Coordination for Markets monitoring  </vt:lpstr>
      <vt:lpstr> Topic 3 review: Monitoring of markets</vt:lpstr>
      <vt:lpstr>Topic 3 Review: Market assessment at baseline</vt:lpstr>
      <vt:lpstr> Topic 3: Monitoring of markets</vt:lpstr>
      <vt:lpstr>Topic 3: Rental markets</vt:lpstr>
      <vt:lpstr>Topic 3: NFI markets, and construction materials markets</vt:lpstr>
      <vt:lpstr>Topic 3: Labour market</vt:lpstr>
      <vt:lpstr>Topic 3: Utilities market</vt:lpstr>
      <vt:lpstr>Topic 3: Background impacts on all markets</vt:lpstr>
      <vt:lpstr>Topic 3: M&amp;E Coordination for Markets monitoring</vt:lpstr>
      <vt:lpstr>Topic 4: Framing the review and revision of Cluster Shelter and CVA M&amp;E indicators, activities and timelines </vt:lpstr>
      <vt:lpstr>Topic 4: Framing the review and revision of Cluster Shelter and CVA M&amp;E indicators, activities and timelines</vt:lpstr>
      <vt:lpstr>Any questions?</vt:lpstr>
    </vt:vector>
  </TitlesOfParts>
  <Company/>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kennedy</dc:creator>
  <cp:lastModifiedBy>james kennedy</cp:lastModifiedBy>
  <cp:revision>210</cp:revision>
  <dcterms:created xsi:type="dcterms:W3CDTF">2019-01-07T15:35:56Z</dcterms:created>
  <dcterms:modified xsi:type="dcterms:W3CDTF">2019-01-21T19:51:15Z</dcterms:modified>
</cp:coreProperties>
</file>