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34"/>
  </p:notesMasterIdLst>
  <p:sldIdLst>
    <p:sldId id="344" r:id="rId2"/>
    <p:sldId id="309" r:id="rId3"/>
    <p:sldId id="263" r:id="rId4"/>
    <p:sldId id="260" r:id="rId5"/>
    <p:sldId id="310" r:id="rId6"/>
    <p:sldId id="311" r:id="rId7"/>
    <p:sldId id="388" r:id="rId8"/>
    <p:sldId id="367" r:id="rId9"/>
    <p:sldId id="391" r:id="rId10"/>
    <p:sldId id="389" r:id="rId11"/>
    <p:sldId id="390" r:id="rId12"/>
    <p:sldId id="368" r:id="rId13"/>
    <p:sldId id="392" r:id="rId14"/>
    <p:sldId id="369" r:id="rId15"/>
    <p:sldId id="393" r:id="rId16"/>
    <p:sldId id="394" r:id="rId17"/>
    <p:sldId id="395" r:id="rId18"/>
    <p:sldId id="396" r:id="rId19"/>
    <p:sldId id="397" r:id="rId20"/>
    <p:sldId id="371" r:id="rId21"/>
    <p:sldId id="399" r:id="rId22"/>
    <p:sldId id="398" r:id="rId23"/>
    <p:sldId id="400" r:id="rId24"/>
    <p:sldId id="401" r:id="rId25"/>
    <p:sldId id="402" r:id="rId26"/>
    <p:sldId id="403" r:id="rId27"/>
    <p:sldId id="372" r:id="rId28"/>
    <p:sldId id="404" r:id="rId29"/>
    <p:sldId id="405" r:id="rId30"/>
    <p:sldId id="406" r:id="rId31"/>
    <p:sldId id="362"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0013"/>
  </p:normalViewPr>
  <p:slideViewPr>
    <p:cSldViewPr snapToGrid="0" snapToObjects="1">
      <p:cViewPr varScale="1">
        <p:scale>
          <a:sx n="117" d="100"/>
          <a:sy n="117" d="100"/>
        </p:scale>
        <p:origin x="90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image" Target="../media/image3.jpeg"/><Relationship Id="rId2" Type="http://schemas.openxmlformats.org/officeDocument/2006/relationships/image" Target="../media/image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image" Target="../media/image3.jpeg"/><Relationship Id="rId2"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6F474A-A665-9E46-AF83-09D076E93AAD}" type="doc">
      <dgm:prSet loTypeId="urn:microsoft.com/office/officeart/2005/8/layout/vList4#1" loCatId="" qsTypeId="urn:microsoft.com/office/officeart/2005/8/quickstyle/simple4" qsCatId="simple" csTypeId="urn:microsoft.com/office/officeart/2005/8/colors/accent1_2#1" csCatId="accent1" phldr="1"/>
      <dgm:spPr/>
      <dgm:t>
        <a:bodyPr/>
        <a:lstStyle/>
        <a:p>
          <a:endParaRPr lang="en-US"/>
        </a:p>
      </dgm:t>
    </dgm:pt>
    <dgm:pt modelId="{A9D50587-B08B-D04F-873B-2861AA7A2ECF}">
      <dgm:prSet phldrT="[Text]" custT="1">
        <dgm:style>
          <a:lnRef idx="2">
            <a:schemeClr val="dk1"/>
          </a:lnRef>
          <a:fillRef idx="1">
            <a:schemeClr val="lt1"/>
          </a:fillRef>
          <a:effectRef idx="0">
            <a:schemeClr val="dk1"/>
          </a:effectRef>
          <a:fontRef idx="minor">
            <a:schemeClr val="dk1"/>
          </a:fontRef>
        </dgm:style>
      </dgm:prSet>
      <dgm:spPr>
        <a:pattFill prst="pct50">
          <a:fgClr>
            <a:schemeClr val="bg1">
              <a:lumMod val="75000"/>
            </a:schemeClr>
          </a:fgClr>
          <a:bgClr>
            <a:schemeClr val="bg1"/>
          </a:bgClr>
        </a:pattFill>
        <a:ln w="28575" cmpd="sng"/>
      </dgm:spPr>
      <dgm:t>
        <a:bodyPr/>
        <a:lstStyle/>
        <a:p>
          <a:r>
            <a:rPr lang="en-US" sz="1800" b="1" dirty="0">
              <a:solidFill>
                <a:schemeClr val="tx1"/>
              </a:solidFill>
            </a:rPr>
            <a:t>Beneficiary needs (</a:t>
          </a:r>
          <a:r>
            <a:rPr lang="en-US" sz="1800" b="1" i="1" dirty="0">
              <a:solidFill>
                <a:schemeClr val="tx1"/>
              </a:solidFill>
            </a:rPr>
            <a:t>covered in previous session</a:t>
          </a:r>
          <a:r>
            <a:rPr lang="en-US" sz="1800" b="1" dirty="0">
              <a:solidFill>
                <a:schemeClr val="tx1"/>
              </a:solidFill>
            </a:rPr>
            <a:t>)</a:t>
          </a:r>
        </a:p>
      </dgm:t>
    </dgm:pt>
    <dgm:pt modelId="{2674EAFF-93FA-A942-85CF-CDED046240AE}" type="parTrans" cxnId="{EBFE0ADE-36D1-724D-A68E-E5C43F7A6A03}">
      <dgm:prSet/>
      <dgm:spPr/>
      <dgm:t>
        <a:bodyPr/>
        <a:lstStyle/>
        <a:p>
          <a:endParaRPr lang="en-US"/>
        </a:p>
      </dgm:t>
    </dgm:pt>
    <dgm:pt modelId="{AFB45BE8-4F8D-3449-9C52-DAD4E37678AC}" type="sibTrans" cxnId="{EBFE0ADE-36D1-724D-A68E-E5C43F7A6A03}">
      <dgm:prSet/>
      <dgm:spPr/>
      <dgm:t>
        <a:bodyPr/>
        <a:lstStyle/>
        <a:p>
          <a:endParaRPr lang="en-US"/>
        </a:p>
      </dgm:t>
    </dgm:pt>
    <dgm:pt modelId="{7E6BAF0A-EC5C-8547-AC3E-CD2CC23C1061}">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b="1" dirty="0">
              <a:solidFill>
                <a:schemeClr val="tx1"/>
              </a:solidFill>
              <a:effectLst/>
            </a:rPr>
            <a:t>Market conditions</a:t>
          </a:r>
          <a:endParaRPr lang="en-US" sz="1800" dirty="0">
            <a:solidFill>
              <a:schemeClr val="tx1"/>
            </a:solidFill>
          </a:endParaRPr>
        </a:p>
        <a:p>
          <a:r>
            <a:rPr lang="en-US" sz="1400" dirty="0">
              <a:solidFill>
                <a:schemeClr val="tx1"/>
              </a:solidFill>
              <a:effectLst/>
            </a:rPr>
            <a:t>Functioning market regularly supplied to meet demand </a:t>
          </a:r>
        </a:p>
        <a:p>
          <a:r>
            <a:rPr lang="en-US" sz="1400" dirty="0">
              <a:solidFill>
                <a:schemeClr val="tx1"/>
              </a:solidFill>
              <a:effectLst/>
            </a:rPr>
            <a:t>Items needed to meet needs are locally available </a:t>
          </a:r>
        </a:p>
        <a:p>
          <a:r>
            <a:rPr lang="en-US" sz="1400" dirty="0">
              <a:solidFill>
                <a:schemeClr val="tx1"/>
              </a:solidFill>
              <a:effectLst/>
            </a:rPr>
            <a:t>Markets accessible (physical, safety, resources)</a:t>
          </a:r>
        </a:p>
        <a:p>
          <a:r>
            <a:rPr lang="en-US" sz="1400" dirty="0">
              <a:solidFill>
                <a:schemeClr val="tx1"/>
              </a:solidFill>
              <a:effectLst/>
            </a:rPr>
            <a:t>Traders willing and able to participate (vouchers and fairs</a:t>
          </a:r>
          <a:r>
            <a:rPr lang="en-US" sz="1400" dirty="0">
              <a:solidFill>
                <a:schemeClr val="bg1">
                  <a:lumMod val="50000"/>
                </a:schemeClr>
              </a:solidFill>
              <a:effectLst/>
            </a:rPr>
            <a:t>)</a:t>
          </a:r>
          <a:endParaRPr lang="en-US" sz="1400" dirty="0"/>
        </a:p>
      </dgm:t>
    </dgm:pt>
    <dgm:pt modelId="{52039B4E-0FFE-EB46-8B8A-F71EFBEEA1D0}" type="parTrans" cxnId="{20BDD513-4B3F-1E43-8026-F45FCEDB4881}">
      <dgm:prSet/>
      <dgm:spPr/>
      <dgm:t>
        <a:bodyPr/>
        <a:lstStyle/>
        <a:p>
          <a:endParaRPr lang="en-US"/>
        </a:p>
      </dgm:t>
    </dgm:pt>
    <dgm:pt modelId="{CFA89490-B15B-6141-8399-DFC6177FD7BF}" type="sibTrans" cxnId="{20BDD513-4B3F-1E43-8026-F45FCEDB4881}">
      <dgm:prSet/>
      <dgm:spPr/>
      <dgm:t>
        <a:bodyPr/>
        <a:lstStyle/>
        <a:p>
          <a:endParaRPr lang="en-US"/>
        </a:p>
      </dgm:t>
    </dgm:pt>
    <dgm:pt modelId="{ABF589F4-AE70-E744-8EE1-150D63E163A4}">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b="1" dirty="0">
              <a:solidFill>
                <a:schemeClr val="tx1"/>
              </a:solidFill>
              <a:effectLst/>
            </a:rPr>
            <a:t>Operational conditions</a:t>
          </a:r>
          <a:endParaRPr lang="en-US" sz="1800" dirty="0">
            <a:solidFill>
              <a:schemeClr val="tx1"/>
            </a:solidFill>
          </a:endParaRPr>
        </a:p>
        <a:p>
          <a:r>
            <a:rPr lang="en-US" sz="1400" dirty="0">
              <a:solidFill>
                <a:schemeClr val="tx1"/>
              </a:solidFill>
              <a:effectLst/>
            </a:rPr>
            <a:t>Cash can be delivered safely and effectively</a:t>
          </a:r>
          <a:endParaRPr lang="en-US" sz="1400" dirty="0">
            <a:solidFill>
              <a:schemeClr val="tx1"/>
            </a:solidFill>
          </a:endParaRPr>
        </a:p>
        <a:p>
          <a:r>
            <a:rPr lang="en-US" sz="1400" dirty="0">
              <a:solidFill>
                <a:schemeClr val="tx1"/>
              </a:solidFill>
              <a:effectLst/>
            </a:rPr>
            <a:t>Functional and reliable payment systems  </a:t>
          </a:r>
        </a:p>
        <a:p>
          <a:r>
            <a:rPr lang="en-US" sz="1400" dirty="0">
              <a:solidFill>
                <a:schemeClr val="tx1"/>
              </a:solidFill>
            </a:rPr>
            <a:t>Programmatic expertise and operational capacity</a:t>
          </a:r>
        </a:p>
      </dgm:t>
    </dgm:pt>
    <dgm:pt modelId="{5042B4A8-AF28-0F42-92E6-2709A1C51149}" type="parTrans" cxnId="{C65175CA-971C-094B-8F10-C1873F277F58}">
      <dgm:prSet/>
      <dgm:spPr/>
      <dgm:t>
        <a:bodyPr/>
        <a:lstStyle/>
        <a:p>
          <a:endParaRPr lang="en-US"/>
        </a:p>
      </dgm:t>
    </dgm:pt>
    <dgm:pt modelId="{630B50B8-3CFF-C741-AAEC-73E788DAA33E}" type="sibTrans" cxnId="{C65175CA-971C-094B-8F10-C1873F277F58}">
      <dgm:prSet/>
      <dgm:spPr/>
      <dgm:t>
        <a:bodyPr/>
        <a:lstStyle/>
        <a:p>
          <a:endParaRPr lang="en-US"/>
        </a:p>
      </dgm:t>
    </dgm:pt>
    <dgm:pt modelId="{A83BC809-A40D-A04E-BB26-BA6760537D34}">
      <dgm:prSet custT="1">
        <dgm:style>
          <a:lnRef idx="2">
            <a:schemeClr val="dk1"/>
          </a:lnRef>
          <a:fillRef idx="1">
            <a:schemeClr val="lt1"/>
          </a:fillRef>
          <a:effectRef idx="0">
            <a:schemeClr val="dk1"/>
          </a:effectRef>
          <a:fontRef idx="minor">
            <a:schemeClr val="dk1"/>
          </a:fontRef>
        </dgm:style>
      </dgm:prSet>
      <dgm:spPr/>
      <dgm:t>
        <a:bodyPr/>
        <a:lstStyle/>
        <a:p>
          <a:r>
            <a:rPr lang="en-US" sz="1800" b="1" dirty="0">
              <a:solidFill>
                <a:schemeClr val="tx1"/>
              </a:solidFill>
              <a:effectLst/>
            </a:rPr>
            <a:t>Community and political acceptance</a:t>
          </a:r>
        </a:p>
        <a:p>
          <a:r>
            <a:rPr lang="en-US" sz="1400" dirty="0">
              <a:solidFill>
                <a:schemeClr val="tx1"/>
              </a:solidFill>
              <a:effectLst/>
            </a:rPr>
            <a:t>Community awareness and acceptance of cash</a:t>
          </a:r>
        </a:p>
        <a:p>
          <a:r>
            <a:rPr lang="en-US" sz="1400" dirty="0">
              <a:solidFill>
                <a:schemeClr val="tx1"/>
              </a:solidFill>
              <a:effectLst/>
            </a:rPr>
            <a:t>Political awareness and acceptance of cash</a:t>
          </a:r>
          <a:endParaRPr lang="en-US" sz="1800" dirty="0">
            <a:solidFill>
              <a:schemeClr val="tx1"/>
            </a:solidFill>
          </a:endParaRPr>
        </a:p>
      </dgm:t>
    </dgm:pt>
    <dgm:pt modelId="{885FC2DC-3CED-9440-95A4-CCA5F4E14BB4}" type="parTrans" cxnId="{2CDE2684-032A-FE48-B334-679AD3CA4A45}">
      <dgm:prSet/>
      <dgm:spPr/>
      <dgm:t>
        <a:bodyPr/>
        <a:lstStyle/>
        <a:p>
          <a:endParaRPr lang="en-US"/>
        </a:p>
      </dgm:t>
    </dgm:pt>
    <dgm:pt modelId="{7FBE3A21-9FFF-E64F-A390-0FE2A5F901FB}" type="sibTrans" cxnId="{2CDE2684-032A-FE48-B334-679AD3CA4A45}">
      <dgm:prSet/>
      <dgm:spPr/>
      <dgm:t>
        <a:bodyPr/>
        <a:lstStyle/>
        <a:p>
          <a:endParaRPr lang="en-US"/>
        </a:p>
      </dgm:t>
    </dgm:pt>
    <dgm:pt modelId="{F275FB82-9311-F44E-B203-E1D8B59AB2A2}" type="pres">
      <dgm:prSet presAssocID="{116F474A-A665-9E46-AF83-09D076E93AAD}" presName="linear" presStyleCnt="0">
        <dgm:presLayoutVars>
          <dgm:dir/>
          <dgm:resizeHandles val="exact"/>
        </dgm:presLayoutVars>
      </dgm:prSet>
      <dgm:spPr/>
      <dgm:t>
        <a:bodyPr/>
        <a:lstStyle/>
        <a:p>
          <a:endParaRPr lang="en-US"/>
        </a:p>
      </dgm:t>
    </dgm:pt>
    <dgm:pt modelId="{3069CAE2-E7C3-5145-A009-E996CE0A2617}" type="pres">
      <dgm:prSet presAssocID="{A9D50587-B08B-D04F-873B-2861AA7A2ECF}" presName="comp" presStyleCnt="0"/>
      <dgm:spPr/>
    </dgm:pt>
    <dgm:pt modelId="{B0E8EE06-95AE-5141-A66F-67532344DD55}" type="pres">
      <dgm:prSet presAssocID="{A9D50587-B08B-D04F-873B-2861AA7A2ECF}" presName="box" presStyleLbl="node1" presStyleIdx="0" presStyleCnt="4" custLinFactNeighborX="-180"/>
      <dgm:spPr/>
      <dgm:t>
        <a:bodyPr/>
        <a:lstStyle/>
        <a:p>
          <a:endParaRPr lang="en-US"/>
        </a:p>
      </dgm:t>
    </dgm:pt>
    <dgm:pt modelId="{60D82A93-0DCE-3741-B520-2E51A3B4963E}" type="pres">
      <dgm:prSet presAssocID="{A9D50587-B08B-D04F-873B-2861AA7A2ECF}" presName="img" presStyleLbl="fgImgPlace1" presStyleIdx="0" presStyleCnt="4"/>
      <dgm:spPr>
        <a:blipFill>
          <a:blip xmlns:r="http://schemas.openxmlformats.org/officeDocument/2006/relationships" r:embed="rId1" cstate="print">
            <a:extLst/>
          </a:blip>
          <a:srcRect/>
          <a:stretch>
            <a:fillRect t="-3000" b="-3000"/>
          </a:stretch>
        </a:blipFill>
      </dgm:spPr>
    </dgm:pt>
    <dgm:pt modelId="{DBFC923B-4BCF-EE49-A453-B388AC2A5343}" type="pres">
      <dgm:prSet presAssocID="{A9D50587-B08B-D04F-873B-2861AA7A2ECF}" presName="text" presStyleLbl="node1" presStyleIdx="0" presStyleCnt="4">
        <dgm:presLayoutVars>
          <dgm:bulletEnabled val="1"/>
        </dgm:presLayoutVars>
      </dgm:prSet>
      <dgm:spPr/>
      <dgm:t>
        <a:bodyPr/>
        <a:lstStyle/>
        <a:p>
          <a:endParaRPr lang="en-US"/>
        </a:p>
      </dgm:t>
    </dgm:pt>
    <dgm:pt modelId="{946C1B8D-DE51-EF41-97DE-763D58866F61}" type="pres">
      <dgm:prSet presAssocID="{AFB45BE8-4F8D-3449-9C52-DAD4E37678AC}" presName="spacer" presStyleCnt="0"/>
      <dgm:spPr/>
    </dgm:pt>
    <dgm:pt modelId="{6C5E59C9-FB46-4E47-9F0E-EC472DA6E757}" type="pres">
      <dgm:prSet presAssocID="{A83BC809-A40D-A04E-BB26-BA6760537D34}" presName="comp" presStyleCnt="0"/>
      <dgm:spPr/>
    </dgm:pt>
    <dgm:pt modelId="{807DB638-7DD8-5046-BF4B-87B7BF91F5B3}" type="pres">
      <dgm:prSet presAssocID="{A83BC809-A40D-A04E-BB26-BA6760537D34}" presName="box" presStyleLbl="node1" presStyleIdx="1" presStyleCnt="4"/>
      <dgm:spPr/>
      <dgm:t>
        <a:bodyPr/>
        <a:lstStyle/>
        <a:p>
          <a:endParaRPr lang="en-US"/>
        </a:p>
      </dgm:t>
    </dgm:pt>
    <dgm:pt modelId="{690809B2-A032-134E-ABE7-347BE1C679E7}" type="pres">
      <dgm:prSet presAssocID="{A83BC809-A40D-A04E-BB26-BA6760537D34}" presName="img" presStyleLbl="fgImgPlace1" presStyleIdx="1" presStyleCnt="4"/>
      <dgm:spPr>
        <a:blipFill>
          <a:blip xmlns:r="http://schemas.openxmlformats.org/officeDocument/2006/relationships" r:embed="rId2" cstate="email">
            <a:extLst/>
          </a:blip>
          <a:srcRect/>
          <a:stretch>
            <a:fillRect t="-3000" b="-3000"/>
          </a:stretch>
        </a:blipFill>
      </dgm:spPr>
    </dgm:pt>
    <dgm:pt modelId="{7E625798-4C4D-534F-8219-FB7A7179EF0B}" type="pres">
      <dgm:prSet presAssocID="{A83BC809-A40D-A04E-BB26-BA6760537D34}" presName="text" presStyleLbl="node1" presStyleIdx="1" presStyleCnt="4">
        <dgm:presLayoutVars>
          <dgm:bulletEnabled val="1"/>
        </dgm:presLayoutVars>
      </dgm:prSet>
      <dgm:spPr/>
      <dgm:t>
        <a:bodyPr/>
        <a:lstStyle/>
        <a:p>
          <a:endParaRPr lang="en-US"/>
        </a:p>
      </dgm:t>
    </dgm:pt>
    <dgm:pt modelId="{C2BA8BDE-C514-874D-81CC-D3925540F2CA}" type="pres">
      <dgm:prSet presAssocID="{7FBE3A21-9FFF-E64F-A390-0FE2A5F901FB}" presName="spacer" presStyleCnt="0"/>
      <dgm:spPr/>
    </dgm:pt>
    <dgm:pt modelId="{4B794B2E-00CD-EC47-9E67-8CED4DAA491B}" type="pres">
      <dgm:prSet presAssocID="{7E6BAF0A-EC5C-8547-AC3E-CD2CC23C1061}" presName="comp" presStyleCnt="0"/>
      <dgm:spPr/>
    </dgm:pt>
    <dgm:pt modelId="{135068B8-BC68-E048-8B1C-587237312F96}" type="pres">
      <dgm:prSet presAssocID="{7E6BAF0A-EC5C-8547-AC3E-CD2CC23C1061}" presName="box" presStyleLbl="node1" presStyleIdx="2" presStyleCnt="4" custScaleY="113073"/>
      <dgm:spPr/>
      <dgm:t>
        <a:bodyPr/>
        <a:lstStyle/>
        <a:p>
          <a:endParaRPr lang="en-US"/>
        </a:p>
      </dgm:t>
    </dgm:pt>
    <dgm:pt modelId="{B41F68A2-45CF-F645-8CE5-0CDEE30CEBB6}" type="pres">
      <dgm:prSet presAssocID="{7E6BAF0A-EC5C-8547-AC3E-CD2CC23C1061}" presName="img" presStyleLbl="fgImgPlace1" presStyleIdx="2" presStyleCnt="4"/>
      <dgm:spPr>
        <a:blipFill>
          <a:blip xmlns:r="http://schemas.openxmlformats.org/officeDocument/2006/relationships" r:embed="rId3" cstate="email">
            <a:extLst/>
          </a:blip>
          <a:srcRect/>
          <a:stretch>
            <a:fillRect l="-34000" r="-34000"/>
          </a:stretch>
        </a:blipFill>
      </dgm:spPr>
    </dgm:pt>
    <dgm:pt modelId="{04707910-D85D-4744-8598-36278D9A20C2}" type="pres">
      <dgm:prSet presAssocID="{7E6BAF0A-EC5C-8547-AC3E-CD2CC23C1061}" presName="text" presStyleLbl="node1" presStyleIdx="2" presStyleCnt="4">
        <dgm:presLayoutVars>
          <dgm:bulletEnabled val="1"/>
        </dgm:presLayoutVars>
      </dgm:prSet>
      <dgm:spPr/>
      <dgm:t>
        <a:bodyPr/>
        <a:lstStyle/>
        <a:p>
          <a:endParaRPr lang="en-US"/>
        </a:p>
      </dgm:t>
    </dgm:pt>
    <dgm:pt modelId="{36086E9B-FF08-C84F-9113-1DEF787B7742}" type="pres">
      <dgm:prSet presAssocID="{CFA89490-B15B-6141-8399-DFC6177FD7BF}" presName="spacer" presStyleCnt="0"/>
      <dgm:spPr/>
    </dgm:pt>
    <dgm:pt modelId="{D2331209-CD90-7442-9A1F-DAD2DD3E9D58}" type="pres">
      <dgm:prSet presAssocID="{ABF589F4-AE70-E744-8EE1-150D63E163A4}" presName="comp" presStyleCnt="0"/>
      <dgm:spPr/>
    </dgm:pt>
    <dgm:pt modelId="{4B3E52E4-C4C1-4249-9FD6-A186E2976A71}" type="pres">
      <dgm:prSet presAssocID="{ABF589F4-AE70-E744-8EE1-150D63E163A4}" presName="box" presStyleLbl="node1" presStyleIdx="3" presStyleCnt="4" custScaleY="85582"/>
      <dgm:spPr/>
      <dgm:t>
        <a:bodyPr/>
        <a:lstStyle/>
        <a:p>
          <a:endParaRPr lang="en-US"/>
        </a:p>
      </dgm:t>
    </dgm:pt>
    <dgm:pt modelId="{D423D599-D722-3A4D-A1E7-707B2482EE66}" type="pres">
      <dgm:prSet presAssocID="{ABF589F4-AE70-E744-8EE1-150D63E163A4}" presName="img" presStyleLbl="fgImgPlace1" presStyleIdx="3" presStyleCnt="4"/>
      <dgm:spPr>
        <a:blipFill>
          <a:blip xmlns:r="http://schemas.openxmlformats.org/officeDocument/2006/relationships" r:embed="rId4" cstate="print">
            <a:extLst/>
          </a:blip>
          <a:srcRect/>
          <a:stretch>
            <a:fillRect t="-29000" b="-29000"/>
          </a:stretch>
        </a:blipFill>
      </dgm:spPr>
    </dgm:pt>
    <dgm:pt modelId="{D52C62E3-AA60-2A4B-B0F6-FAF025ECABD9}" type="pres">
      <dgm:prSet presAssocID="{ABF589F4-AE70-E744-8EE1-150D63E163A4}" presName="text" presStyleLbl="node1" presStyleIdx="3" presStyleCnt="4">
        <dgm:presLayoutVars>
          <dgm:bulletEnabled val="1"/>
        </dgm:presLayoutVars>
      </dgm:prSet>
      <dgm:spPr/>
      <dgm:t>
        <a:bodyPr/>
        <a:lstStyle/>
        <a:p>
          <a:endParaRPr lang="en-US"/>
        </a:p>
      </dgm:t>
    </dgm:pt>
  </dgm:ptLst>
  <dgm:cxnLst>
    <dgm:cxn modelId="{5E9603CA-D092-054C-86FF-C4A5D5AF4D96}" type="presOf" srcId="{A83BC809-A40D-A04E-BB26-BA6760537D34}" destId="{807DB638-7DD8-5046-BF4B-87B7BF91F5B3}" srcOrd="0" destOrd="0" presId="urn:microsoft.com/office/officeart/2005/8/layout/vList4#1"/>
    <dgm:cxn modelId="{81F86042-75CD-4146-BB2C-4575F5C71C3F}" type="presOf" srcId="{116F474A-A665-9E46-AF83-09D076E93AAD}" destId="{F275FB82-9311-F44E-B203-E1D8B59AB2A2}" srcOrd="0" destOrd="0" presId="urn:microsoft.com/office/officeart/2005/8/layout/vList4#1"/>
    <dgm:cxn modelId="{20BDD513-4B3F-1E43-8026-F45FCEDB4881}" srcId="{116F474A-A665-9E46-AF83-09D076E93AAD}" destId="{7E6BAF0A-EC5C-8547-AC3E-CD2CC23C1061}" srcOrd="2" destOrd="0" parTransId="{52039B4E-0FFE-EB46-8B8A-F71EFBEEA1D0}" sibTransId="{CFA89490-B15B-6141-8399-DFC6177FD7BF}"/>
    <dgm:cxn modelId="{A7BFD2E2-C686-3544-B985-5A618CE13908}" type="presOf" srcId="{A9D50587-B08B-D04F-873B-2861AA7A2ECF}" destId="{DBFC923B-4BCF-EE49-A453-B388AC2A5343}" srcOrd="1" destOrd="0" presId="urn:microsoft.com/office/officeart/2005/8/layout/vList4#1"/>
    <dgm:cxn modelId="{D8050538-71AA-A848-B2C3-0873CCFF2B2C}" type="presOf" srcId="{ABF589F4-AE70-E744-8EE1-150D63E163A4}" destId="{D52C62E3-AA60-2A4B-B0F6-FAF025ECABD9}" srcOrd="1" destOrd="0" presId="urn:microsoft.com/office/officeart/2005/8/layout/vList4#1"/>
    <dgm:cxn modelId="{56A6EF2F-0168-E34C-AA96-7A367B31E4E6}" type="presOf" srcId="{A83BC809-A40D-A04E-BB26-BA6760537D34}" destId="{7E625798-4C4D-534F-8219-FB7A7179EF0B}" srcOrd="1" destOrd="0" presId="urn:microsoft.com/office/officeart/2005/8/layout/vList4#1"/>
    <dgm:cxn modelId="{2CF24D4B-AB41-0141-B4F8-0B6E6958A7BF}" type="presOf" srcId="{7E6BAF0A-EC5C-8547-AC3E-CD2CC23C1061}" destId="{04707910-D85D-4744-8598-36278D9A20C2}" srcOrd="1" destOrd="0" presId="urn:microsoft.com/office/officeart/2005/8/layout/vList4#1"/>
    <dgm:cxn modelId="{AC40CA02-A3A2-9848-B869-C1D0B64D396D}" type="presOf" srcId="{ABF589F4-AE70-E744-8EE1-150D63E163A4}" destId="{4B3E52E4-C4C1-4249-9FD6-A186E2976A71}" srcOrd="0" destOrd="0" presId="urn:microsoft.com/office/officeart/2005/8/layout/vList4#1"/>
    <dgm:cxn modelId="{EBFE0ADE-36D1-724D-A68E-E5C43F7A6A03}" srcId="{116F474A-A665-9E46-AF83-09D076E93AAD}" destId="{A9D50587-B08B-D04F-873B-2861AA7A2ECF}" srcOrd="0" destOrd="0" parTransId="{2674EAFF-93FA-A942-85CF-CDED046240AE}" sibTransId="{AFB45BE8-4F8D-3449-9C52-DAD4E37678AC}"/>
    <dgm:cxn modelId="{4608ADAF-225D-3540-9E26-E4F91EE1B261}" type="presOf" srcId="{7E6BAF0A-EC5C-8547-AC3E-CD2CC23C1061}" destId="{135068B8-BC68-E048-8B1C-587237312F96}" srcOrd="0" destOrd="0" presId="urn:microsoft.com/office/officeart/2005/8/layout/vList4#1"/>
    <dgm:cxn modelId="{2CDE2684-032A-FE48-B334-679AD3CA4A45}" srcId="{116F474A-A665-9E46-AF83-09D076E93AAD}" destId="{A83BC809-A40D-A04E-BB26-BA6760537D34}" srcOrd="1" destOrd="0" parTransId="{885FC2DC-3CED-9440-95A4-CCA5F4E14BB4}" sibTransId="{7FBE3A21-9FFF-E64F-A390-0FE2A5F901FB}"/>
    <dgm:cxn modelId="{F1849EFB-F4AD-C14E-BF54-EF7DF0DE9922}" type="presOf" srcId="{A9D50587-B08B-D04F-873B-2861AA7A2ECF}" destId="{B0E8EE06-95AE-5141-A66F-67532344DD55}" srcOrd="0" destOrd="0" presId="urn:microsoft.com/office/officeart/2005/8/layout/vList4#1"/>
    <dgm:cxn modelId="{C65175CA-971C-094B-8F10-C1873F277F58}" srcId="{116F474A-A665-9E46-AF83-09D076E93AAD}" destId="{ABF589F4-AE70-E744-8EE1-150D63E163A4}" srcOrd="3" destOrd="0" parTransId="{5042B4A8-AF28-0F42-92E6-2709A1C51149}" sibTransId="{630B50B8-3CFF-C741-AAEC-73E788DAA33E}"/>
    <dgm:cxn modelId="{F5CFC767-0BFD-B84E-8289-1DF514E1F7CB}" type="presParOf" srcId="{F275FB82-9311-F44E-B203-E1D8B59AB2A2}" destId="{3069CAE2-E7C3-5145-A009-E996CE0A2617}" srcOrd="0" destOrd="0" presId="urn:microsoft.com/office/officeart/2005/8/layout/vList4#1"/>
    <dgm:cxn modelId="{B1780F3B-DDA0-9345-AB50-E4820FDD3E20}" type="presParOf" srcId="{3069CAE2-E7C3-5145-A009-E996CE0A2617}" destId="{B0E8EE06-95AE-5141-A66F-67532344DD55}" srcOrd="0" destOrd="0" presId="urn:microsoft.com/office/officeart/2005/8/layout/vList4#1"/>
    <dgm:cxn modelId="{E6414BF4-4BCD-D942-AD6B-23907E7417BE}" type="presParOf" srcId="{3069CAE2-E7C3-5145-A009-E996CE0A2617}" destId="{60D82A93-0DCE-3741-B520-2E51A3B4963E}" srcOrd="1" destOrd="0" presId="urn:microsoft.com/office/officeart/2005/8/layout/vList4#1"/>
    <dgm:cxn modelId="{90F03505-8D12-5B4A-B13F-0F8A4525DD0F}" type="presParOf" srcId="{3069CAE2-E7C3-5145-A009-E996CE0A2617}" destId="{DBFC923B-4BCF-EE49-A453-B388AC2A5343}" srcOrd="2" destOrd="0" presId="urn:microsoft.com/office/officeart/2005/8/layout/vList4#1"/>
    <dgm:cxn modelId="{FC23E7DE-CABE-1F4E-B181-A6D2652F61DB}" type="presParOf" srcId="{F275FB82-9311-F44E-B203-E1D8B59AB2A2}" destId="{946C1B8D-DE51-EF41-97DE-763D58866F61}" srcOrd="1" destOrd="0" presId="urn:microsoft.com/office/officeart/2005/8/layout/vList4#1"/>
    <dgm:cxn modelId="{35214165-5048-F846-924A-5A9266B7FA9D}" type="presParOf" srcId="{F275FB82-9311-F44E-B203-E1D8B59AB2A2}" destId="{6C5E59C9-FB46-4E47-9F0E-EC472DA6E757}" srcOrd="2" destOrd="0" presId="urn:microsoft.com/office/officeart/2005/8/layout/vList4#1"/>
    <dgm:cxn modelId="{68F27728-DA41-384A-9C98-D1E34D3AADBB}" type="presParOf" srcId="{6C5E59C9-FB46-4E47-9F0E-EC472DA6E757}" destId="{807DB638-7DD8-5046-BF4B-87B7BF91F5B3}" srcOrd="0" destOrd="0" presId="urn:microsoft.com/office/officeart/2005/8/layout/vList4#1"/>
    <dgm:cxn modelId="{63D78235-8FEA-A342-87C6-15DED3E9698B}" type="presParOf" srcId="{6C5E59C9-FB46-4E47-9F0E-EC472DA6E757}" destId="{690809B2-A032-134E-ABE7-347BE1C679E7}" srcOrd="1" destOrd="0" presId="urn:microsoft.com/office/officeart/2005/8/layout/vList4#1"/>
    <dgm:cxn modelId="{8D77E5D6-97B5-2B42-85E5-72F204CBB53A}" type="presParOf" srcId="{6C5E59C9-FB46-4E47-9F0E-EC472DA6E757}" destId="{7E625798-4C4D-534F-8219-FB7A7179EF0B}" srcOrd="2" destOrd="0" presId="urn:microsoft.com/office/officeart/2005/8/layout/vList4#1"/>
    <dgm:cxn modelId="{87D523ED-D7DD-C040-A50E-E7D518C5A904}" type="presParOf" srcId="{F275FB82-9311-F44E-B203-E1D8B59AB2A2}" destId="{C2BA8BDE-C514-874D-81CC-D3925540F2CA}" srcOrd="3" destOrd="0" presId="urn:microsoft.com/office/officeart/2005/8/layout/vList4#1"/>
    <dgm:cxn modelId="{7C5E49BD-CF0B-2D47-92A4-13AF4264A315}" type="presParOf" srcId="{F275FB82-9311-F44E-B203-E1D8B59AB2A2}" destId="{4B794B2E-00CD-EC47-9E67-8CED4DAA491B}" srcOrd="4" destOrd="0" presId="urn:microsoft.com/office/officeart/2005/8/layout/vList4#1"/>
    <dgm:cxn modelId="{0B3649B7-DB5A-CA48-BE3A-E74CC7408238}" type="presParOf" srcId="{4B794B2E-00CD-EC47-9E67-8CED4DAA491B}" destId="{135068B8-BC68-E048-8B1C-587237312F96}" srcOrd="0" destOrd="0" presId="urn:microsoft.com/office/officeart/2005/8/layout/vList4#1"/>
    <dgm:cxn modelId="{0FCDBF60-85AA-7847-AE76-ECB4F4B2032D}" type="presParOf" srcId="{4B794B2E-00CD-EC47-9E67-8CED4DAA491B}" destId="{B41F68A2-45CF-F645-8CE5-0CDEE30CEBB6}" srcOrd="1" destOrd="0" presId="urn:microsoft.com/office/officeart/2005/8/layout/vList4#1"/>
    <dgm:cxn modelId="{B4BCF4F3-5CBF-0240-A4CE-84050E445826}" type="presParOf" srcId="{4B794B2E-00CD-EC47-9E67-8CED4DAA491B}" destId="{04707910-D85D-4744-8598-36278D9A20C2}" srcOrd="2" destOrd="0" presId="urn:microsoft.com/office/officeart/2005/8/layout/vList4#1"/>
    <dgm:cxn modelId="{1E96A20B-AFB1-884D-831F-C479DCC03B2C}" type="presParOf" srcId="{F275FB82-9311-F44E-B203-E1D8B59AB2A2}" destId="{36086E9B-FF08-C84F-9113-1DEF787B7742}" srcOrd="5" destOrd="0" presId="urn:microsoft.com/office/officeart/2005/8/layout/vList4#1"/>
    <dgm:cxn modelId="{DA82666D-C37A-3E45-A9AD-DE7F5E6C5D82}" type="presParOf" srcId="{F275FB82-9311-F44E-B203-E1D8B59AB2A2}" destId="{D2331209-CD90-7442-9A1F-DAD2DD3E9D58}" srcOrd="6" destOrd="0" presId="urn:microsoft.com/office/officeart/2005/8/layout/vList4#1"/>
    <dgm:cxn modelId="{A0AEB4C4-8377-AA46-98AA-EC7C20B977BF}" type="presParOf" srcId="{D2331209-CD90-7442-9A1F-DAD2DD3E9D58}" destId="{4B3E52E4-C4C1-4249-9FD6-A186E2976A71}" srcOrd="0" destOrd="0" presId="urn:microsoft.com/office/officeart/2005/8/layout/vList4#1"/>
    <dgm:cxn modelId="{AD484057-8596-8A44-AB94-914B19175E9C}" type="presParOf" srcId="{D2331209-CD90-7442-9A1F-DAD2DD3E9D58}" destId="{D423D599-D722-3A4D-A1E7-707B2482EE66}" srcOrd="1" destOrd="0" presId="urn:microsoft.com/office/officeart/2005/8/layout/vList4#1"/>
    <dgm:cxn modelId="{AA1285A6-509B-A44F-9328-C18A48B79D43}" type="presParOf" srcId="{D2331209-CD90-7442-9A1F-DAD2DD3E9D58}" destId="{D52C62E3-AA60-2A4B-B0F6-FAF025ECABD9}" srcOrd="2" destOrd="0" presId="urn:microsoft.com/office/officeart/2005/8/layout/vList4#1"/>
  </dgm:cxnLst>
  <dgm:bg>
    <a:pattFill prst="pct5">
      <a:fgClr>
        <a:schemeClr val="accent1"/>
      </a:fgClr>
      <a:bgClr>
        <a:schemeClr val="bg1"/>
      </a:bgClr>
    </a:patt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E8EE06-95AE-5141-A66F-67532344DD55}">
      <dsp:nvSpPr>
        <dsp:cNvPr id="0" name=""/>
        <dsp:cNvSpPr/>
      </dsp:nvSpPr>
      <dsp:spPr>
        <a:xfrm>
          <a:off x="0" y="0"/>
          <a:ext cx="6795094" cy="1223073"/>
        </a:xfrm>
        <a:prstGeom prst="roundRect">
          <a:avLst>
            <a:gd name="adj" fmla="val 10000"/>
          </a:avLst>
        </a:prstGeom>
        <a:pattFill prst="pct50">
          <a:fgClr>
            <a:schemeClr val="bg1">
              <a:lumMod val="75000"/>
            </a:schemeClr>
          </a:fgClr>
          <a:bgClr>
            <a:schemeClr val="bg1"/>
          </a:bgClr>
        </a:pattFill>
        <a:ln w="28575"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rPr>
            <a:t>Beneficiary needs (</a:t>
          </a:r>
          <a:r>
            <a:rPr lang="en-US" sz="1800" b="1" i="1" kern="1200" dirty="0">
              <a:solidFill>
                <a:schemeClr val="tx1"/>
              </a:solidFill>
            </a:rPr>
            <a:t>covered in previous session</a:t>
          </a:r>
          <a:r>
            <a:rPr lang="en-US" sz="1800" b="1" kern="1200" dirty="0">
              <a:solidFill>
                <a:schemeClr val="tx1"/>
              </a:solidFill>
            </a:rPr>
            <a:t>)</a:t>
          </a:r>
        </a:p>
      </dsp:txBody>
      <dsp:txXfrm>
        <a:off x="1481326" y="0"/>
        <a:ext cx="5313767" cy="1223073"/>
      </dsp:txXfrm>
    </dsp:sp>
    <dsp:sp modelId="{60D82A93-0DCE-3741-B520-2E51A3B4963E}">
      <dsp:nvSpPr>
        <dsp:cNvPr id="0" name=""/>
        <dsp:cNvSpPr/>
      </dsp:nvSpPr>
      <dsp:spPr>
        <a:xfrm>
          <a:off x="122307" y="122307"/>
          <a:ext cx="1359018" cy="978458"/>
        </a:xfrm>
        <a:prstGeom prst="roundRect">
          <a:avLst>
            <a:gd name="adj" fmla="val 10000"/>
          </a:avLst>
        </a:prstGeom>
        <a:blipFill>
          <a:blip xmlns:r="http://schemas.openxmlformats.org/officeDocument/2006/relationships" r:embed="rId1" cstate="print">
            <a:extLst/>
          </a:blip>
          <a:srcRect/>
          <a:stretch>
            <a:fillRect t="-3000" b="-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07DB638-7DD8-5046-BF4B-87B7BF91F5B3}">
      <dsp:nvSpPr>
        <dsp:cNvPr id="0" name=""/>
        <dsp:cNvSpPr/>
      </dsp:nvSpPr>
      <dsp:spPr>
        <a:xfrm>
          <a:off x="0" y="1345380"/>
          <a:ext cx="6795094" cy="1223073"/>
        </a:xfrm>
        <a:prstGeom prst="roundRect">
          <a:avLst>
            <a:gd name="adj" fmla="val 10000"/>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effectLst/>
            </a:rPr>
            <a:t>Community and political acceptance</a:t>
          </a:r>
        </a:p>
        <a:p>
          <a:pPr lvl="0" algn="l" defTabSz="800100">
            <a:lnSpc>
              <a:spcPct val="90000"/>
            </a:lnSpc>
            <a:spcBef>
              <a:spcPct val="0"/>
            </a:spcBef>
            <a:spcAft>
              <a:spcPct val="35000"/>
            </a:spcAft>
          </a:pPr>
          <a:r>
            <a:rPr lang="en-US" sz="1400" kern="1200" dirty="0">
              <a:solidFill>
                <a:schemeClr val="tx1"/>
              </a:solidFill>
              <a:effectLst/>
            </a:rPr>
            <a:t>Community awareness and acceptance of cash</a:t>
          </a:r>
        </a:p>
        <a:p>
          <a:pPr lvl="0" algn="l" defTabSz="800100">
            <a:lnSpc>
              <a:spcPct val="90000"/>
            </a:lnSpc>
            <a:spcBef>
              <a:spcPct val="0"/>
            </a:spcBef>
            <a:spcAft>
              <a:spcPct val="35000"/>
            </a:spcAft>
          </a:pPr>
          <a:r>
            <a:rPr lang="en-US" sz="1400" kern="1200" dirty="0">
              <a:solidFill>
                <a:schemeClr val="tx1"/>
              </a:solidFill>
              <a:effectLst/>
            </a:rPr>
            <a:t>Political awareness and acceptance of cash</a:t>
          </a:r>
          <a:endParaRPr lang="en-US" sz="1800" kern="1200" dirty="0">
            <a:solidFill>
              <a:schemeClr val="tx1"/>
            </a:solidFill>
          </a:endParaRPr>
        </a:p>
      </dsp:txBody>
      <dsp:txXfrm>
        <a:off x="1481326" y="1345380"/>
        <a:ext cx="5313767" cy="1223073"/>
      </dsp:txXfrm>
    </dsp:sp>
    <dsp:sp modelId="{690809B2-A032-134E-ABE7-347BE1C679E7}">
      <dsp:nvSpPr>
        <dsp:cNvPr id="0" name=""/>
        <dsp:cNvSpPr/>
      </dsp:nvSpPr>
      <dsp:spPr>
        <a:xfrm>
          <a:off x="122307" y="1467687"/>
          <a:ext cx="1359018" cy="978458"/>
        </a:xfrm>
        <a:prstGeom prst="roundRect">
          <a:avLst>
            <a:gd name="adj" fmla="val 10000"/>
          </a:avLst>
        </a:prstGeom>
        <a:blipFill>
          <a:blip xmlns:r="http://schemas.openxmlformats.org/officeDocument/2006/relationships" r:embed="rId2" cstate="email">
            <a:extLst/>
          </a:blip>
          <a:srcRect/>
          <a:stretch>
            <a:fillRect t="-3000" b="-3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35068B8-BC68-E048-8B1C-587237312F96}">
      <dsp:nvSpPr>
        <dsp:cNvPr id="0" name=""/>
        <dsp:cNvSpPr/>
      </dsp:nvSpPr>
      <dsp:spPr>
        <a:xfrm>
          <a:off x="0" y="2690760"/>
          <a:ext cx="6795094" cy="1382965"/>
        </a:xfrm>
        <a:prstGeom prst="roundRect">
          <a:avLst>
            <a:gd name="adj" fmla="val 10000"/>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effectLst/>
            </a:rPr>
            <a:t>Market conditions</a:t>
          </a:r>
          <a:endParaRPr lang="en-US" sz="1800" kern="1200" dirty="0">
            <a:solidFill>
              <a:schemeClr val="tx1"/>
            </a:solidFill>
          </a:endParaRPr>
        </a:p>
        <a:p>
          <a:pPr lvl="0" algn="l" defTabSz="800100">
            <a:lnSpc>
              <a:spcPct val="90000"/>
            </a:lnSpc>
            <a:spcBef>
              <a:spcPct val="0"/>
            </a:spcBef>
            <a:spcAft>
              <a:spcPct val="35000"/>
            </a:spcAft>
          </a:pPr>
          <a:r>
            <a:rPr lang="en-US" sz="1400" kern="1200" dirty="0">
              <a:solidFill>
                <a:schemeClr val="tx1"/>
              </a:solidFill>
              <a:effectLst/>
            </a:rPr>
            <a:t>Functioning market regularly supplied to meet demand </a:t>
          </a:r>
        </a:p>
        <a:p>
          <a:pPr lvl="0" algn="l" defTabSz="800100">
            <a:lnSpc>
              <a:spcPct val="90000"/>
            </a:lnSpc>
            <a:spcBef>
              <a:spcPct val="0"/>
            </a:spcBef>
            <a:spcAft>
              <a:spcPct val="35000"/>
            </a:spcAft>
          </a:pPr>
          <a:r>
            <a:rPr lang="en-US" sz="1400" kern="1200" dirty="0">
              <a:solidFill>
                <a:schemeClr val="tx1"/>
              </a:solidFill>
              <a:effectLst/>
            </a:rPr>
            <a:t>Items needed to meet needs are locally available </a:t>
          </a:r>
        </a:p>
        <a:p>
          <a:pPr lvl="0" algn="l" defTabSz="800100">
            <a:lnSpc>
              <a:spcPct val="90000"/>
            </a:lnSpc>
            <a:spcBef>
              <a:spcPct val="0"/>
            </a:spcBef>
            <a:spcAft>
              <a:spcPct val="35000"/>
            </a:spcAft>
          </a:pPr>
          <a:r>
            <a:rPr lang="en-US" sz="1400" kern="1200" dirty="0">
              <a:solidFill>
                <a:schemeClr val="tx1"/>
              </a:solidFill>
              <a:effectLst/>
            </a:rPr>
            <a:t>Markets accessible (physical, safety, resources)</a:t>
          </a:r>
        </a:p>
        <a:p>
          <a:pPr lvl="0" algn="l" defTabSz="800100">
            <a:lnSpc>
              <a:spcPct val="90000"/>
            </a:lnSpc>
            <a:spcBef>
              <a:spcPct val="0"/>
            </a:spcBef>
            <a:spcAft>
              <a:spcPct val="35000"/>
            </a:spcAft>
          </a:pPr>
          <a:r>
            <a:rPr lang="en-US" sz="1400" kern="1200" dirty="0">
              <a:solidFill>
                <a:schemeClr val="tx1"/>
              </a:solidFill>
              <a:effectLst/>
            </a:rPr>
            <a:t>Traders willing and able to participate (vouchers and fairs</a:t>
          </a:r>
          <a:r>
            <a:rPr lang="en-US" sz="1400" kern="1200" dirty="0">
              <a:solidFill>
                <a:schemeClr val="bg1">
                  <a:lumMod val="50000"/>
                </a:schemeClr>
              </a:solidFill>
              <a:effectLst/>
            </a:rPr>
            <a:t>)</a:t>
          </a:r>
          <a:endParaRPr lang="en-US" sz="1400" kern="1200" dirty="0"/>
        </a:p>
      </dsp:txBody>
      <dsp:txXfrm>
        <a:off x="1481326" y="2690760"/>
        <a:ext cx="5313767" cy="1382965"/>
      </dsp:txXfrm>
    </dsp:sp>
    <dsp:sp modelId="{B41F68A2-45CF-F645-8CE5-0CDEE30CEBB6}">
      <dsp:nvSpPr>
        <dsp:cNvPr id="0" name=""/>
        <dsp:cNvSpPr/>
      </dsp:nvSpPr>
      <dsp:spPr>
        <a:xfrm>
          <a:off x="122307" y="2893014"/>
          <a:ext cx="1359018" cy="978458"/>
        </a:xfrm>
        <a:prstGeom prst="roundRect">
          <a:avLst>
            <a:gd name="adj" fmla="val 10000"/>
          </a:avLst>
        </a:prstGeom>
        <a:blipFill>
          <a:blip xmlns:r="http://schemas.openxmlformats.org/officeDocument/2006/relationships" r:embed="rId3" cstate="email">
            <a:extLst/>
          </a:blip>
          <a:srcRect/>
          <a:stretch>
            <a:fillRect l="-34000" r="-34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B3E52E4-C4C1-4249-9FD6-A186E2976A71}">
      <dsp:nvSpPr>
        <dsp:cNvPr id="0" name=""/>
        <dsp:cNvSpPr/>
      </dsp:nvSpPr>
      <dsp:spPr>
        <a:xfrm>
          <a:off x="0" y="4196033"/>
          <a:ext cx="6795094" cy="1046730"/>
        </a:xfrm>
        <a:prstGeom prst="roundRect">
          <a:avLst>
            <a:gd name="adj" fmla="val 10000"/>
          </a:avLst>
        </a:prstGeom>
        <a:solidFill>
          <a:schemeClr val="lt1"/>
        </a:solidFill>
        <a:ln w="25400" cap="flat" cmpd="sng" algn="ctr">
          <a:solidFill>
            <a:schemeClr val="dk1"/>
          </a:solidFill>
          <a:prstDash val="solid"/>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b="1" kern="1200" dirty="0">
              <a:solidFill>
                <a:schemeClr val="tx1"/>
              </a:solidFill>
              <a:effectLst/>
            </a:rPr>
            <a:t>Operational conditions</a:t>
          </a:r>
          <a:endParaRPr lang="en-US" sz="1800" kern="1200" dirty="0">
            <a:solidFill>
              <a:schemeClr val="tx1"/>
            </a:solidFill>
          </a:endParaRPr>
        </a:p>
        <a:p>
          <a:pPr lvl="0" algn="l" defTabSz="800100">
            <a:lnSpc>
              <a:spcPct val="90000"/>
            </a:lnSpc>
            <a:spcBef>
              <a:spcPct val="0"/>
            </a:spcBef>
            <a:spcAft>
              <a:spcPct val="35000"/>
            </a:spcAft>
          </a:pPr>
          <a:r>
            <a:rPr lang="en-US" sz="1400" kern="1200" dirty="0">
              <a:solidFill>
                <a:schemeClr val="tx1"/>
              </a:solidFill>
              <a:effectLst/>
            </a:rPr>
            <a:t>Cash can be delivered safely and effectively</a:t>
          </a:r>
          <a:endParaRPr lang="en-US" sz="1400" kern="1200" dirty="0">
            <a:solidFill>
              <a:schemeClr val="tx1"/>
            </a:solidFill>
          </a:endParaRPr>
        </a:p>
        <a:p>
          <a:pPr lvl="0" algn="l" defTabSz="800100">
            <a:lnSpc>
              <a:spcPct val="90000"/>
            </a:lnSpc>
            <a:spcBef>
              <a:spcPct val="0"/>
            </a:spcBef>
            <a:spcAft>
              <a:spcPct val="35000"/>
            </a:spcAft>
          </a:pPr>
          <a:r>
            <a:rPr lang="en-US" sz="1400" kern="1200" dirty="0">
              <a:solidFill>
                <a:schemeClr val="tx1"/>
              </a:solidFill>
              <a:effectLst/>
            </a:rPr>
            <a:t>Functional and reliable payment systems  </a:t>
          </a:r>
        </a:p>
        <a:p>
          <a:pPr lvl="0" algn="l" defTabSz="800100">
            <a:lnSpc>
              <a:spcPct val="90000"/>
            </a:lnSpc>
            <a:spcBef>
              <a:spcPct val="0"/>
            </a:spcBef>
            <a:spcAft>
              <a:spcPct val="35000"/>
            </a:spcAft>
          </a:pPr>
          <a:r>
            <a:rPr lang="en-US" sz="1400" kern="1200" dirty="0">
              <a:solidFill>
                <a:schemeClr val="tx1"/>
              </a:solidFill>
            </a:rPr>
            <a:t>Programmatic expertise and operational capacity</a:t>
          </a:r>
        </a:p>
      </dsp:txBody>
      <dsp:txXfrm>
        <a:off x="1481326" y="4196033"/>
        <a:ext cx="5313767" cy="1046730"/>
      </dsp:txXfrm>
    </dsp:sp>
    <dsp:sp modelId="{D423D599-D722-3A4D-A1E7-707B2482EE66}">
      <dsp:nvSpPr>
        <dsp:cNvPr id="0" name=""/>
        <dsp:cNvSpPr/>
      </dsp:nvSpPr>
      <dsp:spPr>
        <a:xfrm>
          <a:off x="122307" y="4230169"/>
          <a:ext cx="1359018" cy="978458"/>
        </a:xfrm>
        <a:prstGeom prst="roundRect">
          <a:avLst>
            <a:gd name="adj" fmla="val 10000"/>
          </a:avLst>
        </a:prstGeom>
        <a:blipFill>
          <a:blip xmlns:r="http://schemas.openxmlformats.org/officeDocument/2006/relationships" r:embed="rId4" cstate="print">
            <a:extLst/>
          </a:blip>
          <a:srcRect/>
          <a:stretch>
            <a:fillRect t="-29000" b="-29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1/22/19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381000" y="685800"/>
            <a:ext cx="6096000" cy="3429000"/>
          </a:xfrm>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Gill Sans Infant Std" panose="020B0502020104020203" pitchFamily="34" charset="0"/>
              </a:rPr>
              <a:t>From the definition of operational feasibility provided in the previous slide, the facilitator highlights the three sets of conditions we are looking 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Gill Sans Infant Std" panose="020B0502020104020203" pitchFamily="34" charset="0"/>
              </a:rPr>
              <a:t>They are spelled out in this slide and refer to: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latin typeface="Gill Sans Infant Std" panose="020B0502020104020203" pitchFamily="34" charset="0"/>
              </a:rPr>
              <a:t>The political environment and acceptance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latin typeface="Gill Sans Infant Std" panose="020B0502020104020203" pitchFamily="34" charset="0"/>
              </a:rPr>
              <a:t>The market conditions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dirty="0">
                <a:latin typeface="Gill Sans Infant Std" panose="020B0502020104020203" pitchFamily="34" charset="0"/>
              </a:rPr>
              <a:t>The operational conditions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Gill Sans Infant Std" panose="020B0502020104020203" pitchFamily="34" charset="0"/>
            </a:endParaRPr>
          </a:p>
          <a:p>
            <a:r>
              <a:rPr lang="en-US" altLang="en-US" b="1" dirty="0">
                <a:cs typeface="Arial" pitchFamily="34" charset="0"/>
              </a:rPr>
              <a:t>Community and Political Acceptance</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CVA, like all forms of aid, requires community acceptance and for the community to be part of the programme cycle, from design to implementation to monitoring and evaluation and project closure.  Without the support and input of local stakeholders, aid can be a high- risk activity to programme staff and beneficiaries and the intended impact reduced.  </a:t>
            </a:r>
            <a:r>
              <a:rPr lang="en-GB" sz="1200" i="1" kern="1200" dirty="0">
                <a:solidFill>
                  <a:schemeClr val="tx1"/>
                </a:solidFill>
                <a:effectLst/>
                <a:latin typeface="+mn-lt"/>
                <a:ea typeface="+mn-ea"/>
                <a:cs typeface="+mn-cs"/>
              </a:rPr>
              <a:t>Example </a:t>
            </a:r>
            <a:r>
              <a:rPr lang="en-GB" sz="1200" kern="1200" dirty="0">
                <a:solidFill>
                  <a:schemeClr val="tx1"/>
                </a:solidFill>
                <a:effectLst/>
                <a:latin typeface="+mn-lt"/>
                <a:ea typeface="+mn-ea"/>
                <a:cs typeface="+mn-cs"/>
              </a:rPr>
              <a:t>– if cash assistance or the package of aid is not locally accepted, local power figures and stakeholders may decide to put in systems to block the delivery of aid from the intended recipients.</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CVA, like all forms of aid, requires political acceptance, ideally also linking into complimentary activities led by political counterparts (ex. Social safety net programmes).  Without the support of local and national stakeholders, aid can be a high risk activity to programme staff and beneficiaries and the intended impact reduced.  </a:t>
            </a:r>
            <a:r>
              <a:rPr lang="en-GB" sz="1200" i="1" kern="1200" dirty="0">
                <a:solidFill>
                  <a:schemeClr val="tx1"/>
                </a:solidFill>
                <a:effectLst/>
                <a:latin typeface="+mn-lt"/>
                <a:ea typeface="+mn-ea"/>
                <a:cs typeface="+mn-cs"/>
              </a:rPr>
              <a:t>Example </a:t>
            </a:r>
            <a:r>
              <a:rPr lang="en-GB" sz="1200" kern="1200" dirty="0">
                <a:solidFill>
                  <a:schemeClr val="tx1"/>
                </a:solidFill>
                <a:effectLst/>
                <a:latin typeface="+mn-lt"/>
                <a:ea typeface="+mn-ea"/>
                <a:cs typeface="+mn-cs"/>
              </a:rPr>
              <a:t>– if CVA or the package of aid is not accepted, political stakeholders may decide to put in systems to block the delivery of aid from the intended recipients.</a:t>
            </a:r>
            <a:endParaRPr lang="en-GB" dirty="0"/>
          </a:p>
          <a:p>
            <a:r>
              <a:rPr lang="en-US" altLang="en-US" b="1" dirty="0">
                <a:cs typeface="Arial" pitchFamily="34" charset="0"/>
              </a:rPr>
              <a:t>Market Conditions</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If local markets are not functioning and there is no capacity to supply the goods needed by the local community, including the capacity to re-stock goods regularly, than CVA may possibly drive up prices in the market when the demand for certain items / goods becomes greater than the supply.</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If goods / services required for the programme objective are not available, CVA alone will not be able to reach the intended objective.</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If beneficiaries cannot safely access markets, than providing CVA may put vulnerable beneficiaries further at risk and raise protection concerns.</a:t>
            </a:r>
            <a:endParaRPr lang="en-GB" dirty="0"/>
          </a:p>
          <a:p>
            <a:r>
              <a:rPr lang="en-US" altLang="en-US" b="1" dirty="0">
                <a:cs typeface="Arial" pitchFamily="34" charset="0"/>
              </a:rPr>
              <a:t>Operational Conditions</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If CVA is provided in a context with extreme levels of corruption and political or local stakeholders regularly divert aid from the intended beneficiaries, then providing CVA (considered more desirable than ‘in-kind’ aid) could put staff and beneficiaries at risk.</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CVA requires a mechanism to safely delivery the cash to the beneficiaries, delivering CVA directly in an envelope between agency staff and the beneficiary presents a risk (diversion, corruption, safety) to the agency and staff involved and should be avoided as much as possible.    Using a third party transfer mechanism transfers some of these risks to an outside contracted party.</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Without a beneficiary verification system, CVA, (like all forms of aid) can be diverted away from intended beneficiaries. Unless targeting is blanket geographic targeting (all members within a targeted community) than an identification system is required to ensure assistance reaches the intended beneficiary.</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If the cost of delivering assistance outweighs the benefits, alternative modalities should be considered. E</a:t>
            </a:r>
            <a:r>
              <a:rPr lang="en-GB" sz="1200" i="1" kern="1200" dirty="0">
                <a:solidFill>
                  <a:schemeClr val="tx1"/>
                </a:solidFill>
                <a:effectLst/>
                <a:latin typeface="+mn-lt"/>
                <a:ea typeface="+mn-ea"/>
                <a:cs typeface="+mn-cs"/>
              </a:rPr>
              <a:t>xample</a:t>
            </a:r>
            <a:r>
              <a:rPr lang="en-GB" sz="1200" kern="1200" dirty="0">
                <a:solidFill>
                  <a:schemeClr val="tx1"/>
                </a:solidFill>
                <a:effectLst/>
                <a:latin typeface="+mn-lt"/>
                <a:ea typeface="+mn-ea"/>
                <a:cs typeface="+mn-cs"/>
              </a:rPr>
              <a:t> – the programme would like to transfer USD 5 to households to purchase 2 bars of soap each.  However the transfer costs (staff, resources, third party transfer company, etc.) will cost 5.5 USD. </a:t>
            </a:r>
          </a:p>
          <a:p>
            <a:pPr marL="171450" indent="-171450">
              <a:buFont typeface="Arial" panose="020B0604020202020204" pitchFamily="34" charset="0"/>
              <a:buChar char="•"/>
            </a:pPr>
            <a:r>
              <a:rPr lang="en-GB" sz="1200" kern="1200" dirty="0">
                <a:solidFill>
                  <a:schemeClr val="tx1"/>
                </a:solidFill>
                <a:effectLst/>
                <a:latin typeface="+mn-lt"/>
                <a:ea typeface="+mn-ea"/>
                <a:cs typeface="+mn-cs"/>
              </a:rPr>
              <a:t>If an agency will need to invest heavily on building the programme and operational support needed in order to effectively implement a cash transfer programme, then it may be best to wait until the capacities are in place to start a cash transfer programme.</a:t>
            </a:r>
            <a:endParaRPr lang="en-GB"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eaLnBrk="0" hangingPunct="0">
              <a:spcBef>
                <a:spcPct val="30000"/>
              </a:spcBef>
              <a:defRPr sz="1200">
                <a:solidFill>
                  <a:schemeClr val="tx1"/>
                </a:solidFill>
                <a:latin typeface="Gill Sans MT" pitchFamily="34" charset="0"/>
                <a:cs typeface="Arial" pitchFamily="34" charset="0"/>
              </a:defRPr>
            </a:lvl1pPr>
            <a:lvl2pPr marL="742950" indent="-285750" defTabSz="901700" eaLnBrk="0" hangingPunct="0">
              <a:spcBef>
                <a:spcPct val="30000"/>
              </a:spcBef>
              <a:defRPr sz="1200">
                <a:solidFill>
                  <a:schemeClr val="tx1"/>
                </a:solidFill>
                <a:latin typeface="Gill Sans MT" pitchFamily="34" charset="0"/>
                <a:cs typeface="Arial" pitchFamily="34" charset="0"/>
              </a:defRPr>
            </a:lvl2pPr>
            <a:lvl3pPr marL="1143000" indent="-228600" defTabSz="901700" eaLnBrk="0" hangingPunct="0">
              <a:spcBef>
                <a:spcPct val="30000"/>
              </a:spcBef>
              <a:defRPr sz="1200">
                <a:solidFill>
                  <a:schemeClr val="tx1"/>
                </a:solidFill>
                <a:latin typeface="Gill Sans MT" pitchFamily="34" charset="0"/>
                <a:cs typeface="Arial" pitchFamily="34" charset="0"/>
              </a:defRPr>
            </a:lvl3pPr>
            <a:lvl4pPr marL="1600200" indent="-228600" defTabSz="901700" eaLnBrk="0" hangingPunct="0">
              <a:spcBef>
                <a:spcPct val="30000"/>
              </a:spcBef>
              <a:defRPr sz="1200">
                <a:solidFill>
                  <a:schemeClr val="tx1"/>
                </a:solidFill>
                <a:latin typeface="Gill Sans MT" pitchFamily="34" charset="0"/>
                <a:cs typeface="Arial" pitchFamily="34" charset="0"/>
              </a:defRPr>
            </a:lvl4pPr>
            <a:lvl5pPr marL="2057400" indent="-228600" defTabSz="901700" eaLnBrk="0" hangingPunct="0">
              <a:spcBef>
                <a:spcPct val="30000"/>
              </a:spcBef>
              <a:defRPr sz="1200">
                <a:solidFill>
                  <a:schemeClr val="tx1"/>
                </a:solidFill>
                <a:latin typeface="Gill Sans MT" pitchFamily="34" charset="0"/>
                <a:cs typeface="Arial" pitchFamily="34" charset="0"/>
              </a:defRPr>
            </a:lvl5pPr>
            <a:lvl6pPr marL="25146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6pPr>
            <a:lvl7pPr marL="29718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7pPr>
            <a:lvl8pPr marL="34290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8pPr>
            <a:lvl9pPr marL="3886200" indent="-228600" defTabSz="901700" eaLnBrk="0" fontAlgn="base" hangingPunct="0">
              <a:spcBef>
                <a:spcPct val="30000"/>
              </a:spcBef>
              <a:spcAft>
                <a:spcPct val="0"/>
              </a:spcAft>
              <a:defRPr sz="1200">
                <a:solidFill>
                  <a:schemeClr val="tx1"/>
                </a:solidFill>
                <a:latin typeface="Gill Sans MT" pitchFamily="34" charset="0"/>
                <a:cs typeface="Arial" pitchFamily="34" charset="0"/>
              </a:defRPr>
            </a:lvl9pPr>
          </a:lstStyle>
          <a:p>
            <a:pPr eaLnBrk="1" hangingPunct="1">
              <a:spcBef>
                <a:spcPct val="0"/>
              </a:spcBef>
            </a:pPr>
            <a:fld id="{0400C667-74DB-4A4B-9FA3-4CBEE726487E}" type="slidenum">
              <a:rPr lang="en-GB" altLang="en-US" smtClean="0"/>
              <a:pPr eaLnBrk="1" hangingPunct="1">
                <a:spcBef>
                  <a:spcPct val="0"/>
                </a:spcBef>
              </a:pPr>
              <a:t>7</a:t>
            </a:fld>
            <a:endParaRPr lang="en-GB" altLang="en-US"/>
          </a:p>
        </p:txBody>
      </p:sp>
    </p:spTree>
    <p:extLst>
      <p:ext uri="{BB962C8B-B14F-4D97-AF65-F5344CB8AC3E}">
        <p14:creationId xmlns:p14="http://schemas.microsoft.com/office/powerpoint/2010/main" val="1530606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xmlns=""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a16="http://schemas.microsoft.com/office/drawing/2014/main" xmlns=""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a16="http://schemas.microsoft.com/office/drawing/2014/main" xmlns=""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a16="http://schemas.microsoft.com/office/drawing/2014/main" xmlns=""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a16="http://schemas.microsoft.com/office/drawing/2014/main" xmlns=""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a16="http://schemas.microsoft.com/office/drawing/2014/main" xmlns=""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a16="http://schemas.microsoft.com/office/drawing/2014/main" xmlns=""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a16="http://schemas.microsoft.com/office/drawing/2014/main" xmlns=""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a16="http://schemas.microsoft.com/office/drawing/2014/main" xmlns=""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a16="http://schemas.microsoft.com/office/drawing/2014/main" xmlns=""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a16="http://schemas.microsoft.com/office/drawing/2014/main" xmlns=""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a16="http://schemas.microsoft.com/office/drawing/2014/main" xmlns=""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Session </a:t>
            </a:r>
            <a:r>
              <a:rPr lang="en-US" dirty="0" smtClean="0"/>
              <a:t>6</a:t>
            </a:r>
            <a:r>
              <a:rPr lang="en-US" dirty="0"/>
              <a:t>: Shelter, Cash and Settlements</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US"/>
              <a:t>Topic 1: Coordinating within the Shelter Cluster the combination of Shelter and CVA in camps and sites for the displaced</a:t>
            </a:r>
            <a:br>
              <a:rPr lang="en-US"/>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92500" lnSpcReduction="10000"/>
          </a:bodyPr>
          <a:lstStyle/>
          <a:p>
            <a:pPr marL="0" indent="0">
              <a:buNone/>
            </a:pPr>
            <a:r>
              <a:rPr lang="en-GB" dirty="0" smtClean="0"/>
              <a:t>Group work, cont.:</a:t>
            </a:r>
          </a:p>
          <a:p>
            <a:r>
              <a:rPr lang="en-GB" sz="3000" dirty="0" smtClean="0"/>
              <a:t>Take a flip-chart paper, and divide it into four timeline phases</a:t>
            </a:r>
          </a:p>
          <a:p>
            <a:pPr lvl="1"/>
            <a:r>
              <a:rPr lang="en-GB" sz="3000" dirty="0" smtClean="0"/>
              <a:t>Initial set-up</a:t>
            </a:r>
          </a:p>
          <a:p>
            <a:pPr lvl="1"/>
            <a:r>
              <a:rPr lang="en-GB" sz="3000" dirty="0" smtClean="0"/>
              <a:t>Expansion and upgrade</a:t>
            </a:r>
          </a:p>
          <a:p>
            <a:pPr lvl="1"/>
            <a:r>
              <a:rPr lang="en-GB" sz="3000" dirty="0" smtClean="0"/>
              <a:t>Repair and maintenance</a:t>
            </a:r>
          </a:p>
          <a:p>
            <a:pPr lvl="1"/>
            <a:r>
              <a:rPr lang="en-GB" sz="3000" dirty="0" smtClean="0"/>
              <a:t>Consolidation and closure</a:t>
            </a:r>
          </a:p>
          <a:p>
            <a:r>
              <a:rPr lang="en-GB" sz="3000" dirty="0" smtClean="0"/>
              <a:t>Put the post-it notes from your previous work onto the flip-chart paper, in the correct timeline phase (if you think that the post-it note belongs in more than one phase, then copy the same Shelter-CVA activity onto multiple post-it notes)</a:t>
            </a:r>
          </a:p>
          <a:p>
            <a:pPr lvl="1"/>
            <a:endParaRPr lang="en-GB"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10</a:t>
            </a:fld>
            <a:endParaRPr lang="en-GB"/>
          </a:p>
        </p:txBody>
      </p:sp>
    </p:spTree>
    <p:extLst>
      <p:ext uri="{BB962C8B-B14F-4D97-AF65-F5344CB8AC3E}">
        <p14:creationId xmlns:p14="http://schemas.microsoft.com/office/powerpoint/2010/main" val="1001335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US"/>
              <a:t>Topic 1: Coordinating within the Shelter Cluster the combination of Shelter and CVA in camps and sites for the displaced</a:t>
            </a:r>
            <a:br>
              <a:rPr lang="en-US"/>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85000" lnSpcReduction="20000"/>
          </a:bodyPr>
          <a:lstStyle/>
          <a:p>
            <a:pPr marL="0" indent="0">
              <a:buNone/>
            </a:pPr>
            <a:r>
              <a:rPr lang="en-GB" dirty="0" smtClean="0"/>
              <a:t>Group work, cont.:</a:t>
            </a:r>
          </a:p>
          <a:p>
            <a:r>
              <a:rPr lang="en-GB" sz="3000" dirty="0" smtClean="0"/>
              <a:t>Take a </a:t>
            </a:r>
            <a:r>
              <a:rPr lang="en-GB" sz="3000" b="1" dirty="0" smtClean="0"/>
              <a:t>red</a:t>
            </a:r>
            <a:r>
              <a:rPr lang="en-GB" sz="3000" dirty="0" smtClean="0"/>
              <a:t> marker, and draw a circle around each of the post-it note activities that you think would be best undertaken by some form of manual labour (incentive labour for workers, household conditional grant, </a:t>
            </a:r>
            <a:r>
              <a:rPr lang="en-GB" sz="3000" dirty="0" err="1" smtClean="0"/>
              <a:t>etc</a:t>
            </a:r>
            <a:endParaRPr lang="en-GB" sz="3000" dirty="0" smtClean="0"/>
          </a:p>
          <a:p>
            <a:r>
              <a:rPr lang="en-GB" sz="3000" dirty="0"/>
              <a:t>Take a </a:t>
            </a:r>
            <a:r>
              <a:rPr lang="en-GB" sz="3000" b="1" dirty="0" smtClean="0"/>
              <a:t>blue</a:t>
            </a:r>
            <a:r>
              <a:rPr lang="en-GB" sz="3000" dirty="0" smtClean="0"/>
              <a:t> </a:t>
            </a:r>
            <a:r>
              <a:rPr lang="en-GB" sz="3000" dirty="0"/>
              <a:t>marker, and draw a circle around each of the post-it notes that you think would be best undertaken by some form of </a:t>
            </a:r>
            <a:r>
              <a:rPr lang="en-GB" sz="3000" dirty="0" smtClean="0"/>
              <a:t>either mechanised, or larger private-contractor labour</a:t>
            </a:r>
          </a:p>
          <a:p>
            <a:r>
              <a:rPr lang="en-GB" sz="3000" dirty="0" smtClean="0"/>
              <a:t>Draw dotted </a:t>
            </a:r>
            <a:r>
              <a:rPr lang="en-GB" sz="3000" b="1" dirty="0" smtClean="0"/>
              <a:t>red-and-blue</a:t>
            </a:r>
            <a:r>
              <a:rPr lang="en-GB" sz="3000" dirty="0" smtClean="0"/>
              <a:t> lines around activities which could be done either by manual or mechanised/contractor labour, depending upon the situation</a:t>
            </a:r>
          </a:p>
          <a:p>
            <a:r>
              <a:rPr lang="en-GB" sz="3000" dirty="0" smtClean="0"/>
              <a:t>For activities which take place in multiple phases </a:t>
            </a:r>
            <a:r>
              <a:rPr lang="mr-IN" sz="3000" dirty="0" smtClean="0"/>
              <a:t>–</a:t>
            </a:r>
            <a:r>
              <a:rPr lang="en-GB" sz="3000" dirty="0" smtClean="0"/>
              <a:t> does the type of labour change, from phase to phase?</a:t>
            </a:r>
          </a:p>
          <a:p>
            <a:pPr marL="400050" lvl="1" indent="0">
              <a:buNone/>
            </a:pPr>
            <a:r>
              <a:rPr lang="en-GB" sz="3300" b="1" dirty="0" smtClean="0"/>
              <a:t>REPORT BACK IN PLENARY</a:t>
            </a:r>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11</a:t>
            </a:fld>
            <a:endParaRPr lang="en-GB"/>
          </a:p>
        </p:txBody>
      </p:sp>
    </p:spTree>
    <p:extLst>
      <p:ext uri="{BB962C8B-B14F-4D97-AF65-F5344CB8AC3E}">
        <p14:creationId xmlns:p14="http://schemas.microsoft.com/office/powerpoint/2010/main" val="1136647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a:t>
            </a:r>
            <a:r>
              <a:rPr lang="en-US" dirty="0" smtClean="0"/>
              <a:t>: How is coordinating Shelter and CVA different in a camp?</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92500"/>
          </a:bodyPr>
          <a:lstStyle/>
          <a:p>
            <a:r>
              <a:rPr lang="en-GB" dirty="0" smtClean="0"/>
              <a:t>Some of the biggest overall budget costs may be for groundwork and infrastructure, rather than individual shelters </a:t>
            </a:r>
            <a:r>
              <a:rPr lang="mr-IN" dirty="0" smtClean="0"/>
              <a:t>–</a:t>
            </a:r>
            <a:r>
              <a:rPr lang="en-GB" dirty="0" smtClean="0"/>
              <a:t> and dominated by just one or two big actors</a:t>
            </a:r>
          </a:p>
          <a:p>
            <a:r>
              <a:rPr lang="en-GB" dirty="0" smtClean="0"/>
              <a:t>Use of CVA is more likely to be recurring, multi-cycle and long-term, for larger construction projects</a:t>
            </a:r>
          </a:p>
          <a:p>
            <a:r>
              <a:rPr lang="en-GB" dirty="0" smtClean="0"/>
              <a:t>There is likely to be clearer geographic boundaries between displaced and host communities (clearly inside or outside the camp), and therefore more likely to be greater tensions about how to offer opportunities to work for cash to both communities</a:t>
            </a:r>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12</a:t>
            </a:fld>
            <a:endParaRPr lang="en-GB"/>
          </a:p>
        </p:txBody>
      </p:sp>
    </p:spTree>
    <p:extLst>
      <p:ext uri="{BB962C8B-B14F-4D97-AF65-F5344CB8AC3E}">
        <p14:creationId xmlns:p14="http://schemas.microsoft.com/office/powerpoint/2010/main" val="1883602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a:t>
            </a:r>
            <a:r>
              <a:rPr lang="en-US" dirty="0" smtClean="0"/>
              <a:t>: How is coordinating Shelter and CVA different in a camp? </a:t>
            </a:r>
            <a:r>
              <a:rPr lang="mr-IN" dirty="0" smtClean="0"/>
              <a:t>–</a:t>
            </a:r>
            <a:r>
              <a:rPr lang="en-US" dirty="0" smtClean="0"/>
              <a:t> cont</a:t>
            </a:r>
            <a:r>
              <a:rPr lang="en-US" dirty="0"/>
              <a:t>.</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a:bodyPr>
          <a:lstStyle/>
          <a:p>
            <a:r>
              <a:rPr lang="en-GB" dirty="0" smtClean="0"/>
              <a:t>Camp Management is often being undertaken by the CCCM Cluster, playing an inter-cluster role, but with a different mandate than OCHA, or the ICC forum</a:t>
            </a:r>
          </a:p>
          <a:p>
            <a:r>
              <a:rPr lang="en-GB" dirty="0" smtClean="0"/>
              <a:t>Even though members of a national CWG may participate in camp management coordination forums, and may be active inside the camp, a CWG is not directly below the CCCM Cluster in the national humanitarian architecture</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13</a:t>
            </a:fld>
            <a:endParaRPr lang="en-GB"/>
          </a:p>
        </p:txBody>
      </p:sp>
    </p:spTree>
    <p:extLst>
      <p:ext uri="{BB962C8B-B14F-4D97-AF65-F5344CB8AC3E}">
        <p14:creationId xmlns:p14="http://schemas.microsoft.com/office/powerpoint/2010/main" val="356978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smtClean="0"/>
              <a:t>Coordinating in camps </a:t>
            </a:r>
            <a:r>
              <a:rPr lang="mr-IN" dirty="0"/>
              <a:t>–</a:t>
            </a:r>
            <a:r>
              <a:rPr lang="en-US" dirty="0"/>
              <a:t> </a:t>
            </a:r>
            <a:r>
              <a:rPr lang="en-GB" dirty="0" smtClean="0"/>
              <a:t>Beyond programme outputs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77500" lnSpcReduction="20000"/>
          </a:bodyPr>
          <a:lstStyle/>
          <a:p>
            <a:pPr marL="0" indent="0">
              <a:buNone/>
            </a:pPr>
            <a:r>
              <a:rPr lang="en-GB" dirty="0" smtClean="0"/>
              <a:t>Risk analysis for CVA for site-planning activities</a:t>
            </a:r>
          </a:p>
          <a:p>
            <a:r>
              <a:rPr lang="en-GB" dirty="0" smtClean="0"/>
              <a:t>Can CVA interventions, especially for manual labour implementation, balance the need for household participation, with the need to complete works at a massive scale and at high speed?</a:t>
            </a:r>
          </a:p>
          <a:p>
            <a:r>
              <a:rPr lang="en-GB" dirty="0" smtClean="0"/>
              <a:t>Can CVA interventions targeting large numbers of individual households be effective in mitigating any geological or other natural hazards within the camp as a whole?</a:t>
            </a:r>
          </a:p>
          <a:p>
            <a:r>
              <a:rPr lang="en-GB" dirty="0" smtClean="0"/>
              <a:t>What are the risks for </a:t>
            </a:r>
            <a:r>
              <a:rPr lang="en-GB" dirty="0" err="1" smtClean="0"/>
              <a:t>mis</a:t>
            </a:r>
            <a:r>
              <a:rPr lang="en-GB" dirty="0" smtClean="0"/>
              <a:t>-calculating the balance between undertaking different site planning and construction tasks with either manual or mechanised/contractor labour?</a:t>
            </a:r>
          </a:p>
          <a:p>
            <a:r>
              <a:rPr lang="en-GB" dirty="0" smtClean="0"/>
              <a:t>How easily will single-household efforts to dig localised micro-drainage manage to link up to an operational, camp-wide drainage system?</a:t>
            </a:r>
          </a:p>
          <a:p>
            <a:r>
              <a:rPr lang="en-GB" i="1" dirty="0" smtClean="0"/>
              <a:t>Any other issues you have encountered in the field?</a:t>
            </a:r>
          </a:p>
          <a:p>
            <a:endParaRPr lang="en-GB" dirty="0" smtClean="0"/>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14</a:t>
            </a:fld>
            <a:endParaRPr lang="en-GB"/>
          </a:p>
        </p:txBody>
      </p:sp>
    </p:spTree>
    <p:extLst>
      <p:ext uri="{BB962C8B-B14F-4D97-AF65-F5344CB8AC3E}">
        <p14:creationId xmlns:p14="http://schemas.microsoft.com/office/powerpoint/2010/main" val="1646978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smtClean="0"/>
              <a:t>Coordinating in camps </a:t>
            </a:r>
            <a:r>
              <a:rPr lang="mr-IN" dirty="0"/>
              <a:t>–</a:t>
            </a:r>
            <a:r>
              <a:rPr lang="en-US" dirty="0"/>
              <a:t> </a:t>
            </a:r>
            <a:r>
              <a:rPr lang="en-GB" dirty="0" smtClean="0"/>
              <a:t>Beyond programme outputs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a:bodyPr>
          <a:lstStyle/>
          <a:p>
            <a:pPr marL="0" indent="0">
              <a:buNone/>
            </a:pPr>
            <a:r>
              <a:rPr lang="en-GB" dirty="0" smtClean="0"/>
              <a:t>Risk analysis for CVA for site-planning activities </a:t>
            </a:r>
            <a:r>
              <a:rPr lang="mr-IN" dirty="0" smtClean="0"/>
              <a:t>–</a:t>
            </a:r>
            <a:r>
              <a:rPr lang="en-GB" dirty="0" smtClean="0"/>
              <a:t> Group work:</a:t>
            </a:r>
          </a:p>
          <a:p>
            <a:r>
              <a:rPr lang="en-GB" dirty="0" smtClean="0"/>
              <a:t>For each of the points in the previous slide, come up with ways to mitigate those risks (through combining CVA with other activities and forms of support)</a:t>
            </a:r>
            <a:endParaRPr lang="en-GB" i="1" dirty="0" smtClean="0"/>
          </a:p>
          <a:p>
            <a:endParaRPr lang="en-GB" dirty="0" smtClean="0"/>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15</a:t>
            </a:fld>
            <a:endParaRPr lang="en-GB"/>
          </a:p>
        </p:txBody>
      </p:sp>
    </p:spTree>
    <p:extLst>
      <p:ext uri="{BB962C8B-B14F-4D97-AF65-F5344CB8AC3E}">
        <p14:creationId xmlns:p14="http://schemas.microsoft.com/office/powerpoint/2010/main" val="1316617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smtClean="0"/>
              <a:t>Coordinating in camps </a:t>
            </a:r>
            <a:r>
              <a:rPr lang="mr-IN" dirty="0"/>
              <a:t>–</a:t>
            </a:r>
            <a:r>
              <a:rPr lang="en-US" dirty="0"/>
              <a:t> </a:t>
            </a:r>
            <a:r>
              <a:rPr lang="en-GB" dirty="0" smtClean="0"/>
              <a:t>Beyond programme outputs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a:bodyPr>
          <a:lstStyle/>
          <a:p>
            <a:pPr marL="0" indent="0">
              <a:buNone/>
            </a:pPr>
            <a:r>
              <a:rPr lang="en-GB" dirty="0" smtClean="0"/>
              <a:t>Risk analysis for CVA for site-planning activities </a:t>
            </a:r>
            <a:r>
              <a:rPr lang="mr-IN" dirty="0" smtClean="0"/>
              <a:t>–</a:t>
            </a:r>
            <a:r>
              <a:rPr lang="en-GB" dirty="0" smtClean="0"/>
              <a:t> Group work, cont.:</a:t>
            </a:r>
          </a:p>
          <a:p>
            <a:r>
              <a:rPr lang="en-GB" dirty="0" smtClean="0"/>
              <a:t>For each of the activities in the previous slide’s work, describe the role of the national Shelter Cluster and its partners</a:t>
            </a:r>
          </a:p>
          <a:p>
            <a:r>
              <a:rPr lang="en-GB" i="1" dirty="0" smtClean="0"/>
              <a:t>Importantly </a:t>
            </a:r>
            <a:r>
              <a:rPr lang="mr-IN" i="1" dirty="0" smtClean="0"/>
              <a:t>–</a:t>
            </a:r>
            <a:r>
              <a:rPr lang="en-GB" i="1" dirty="0" smtClean="0"/>
              <a:t> don’t think about implementation in just one camp: think in terms of coordinating the camps elements of a national Shelter Cluster strategy</a:t>
            </a:r>
            <a:endParaRPr lang="en-GB" dirty="0" smtClean="0"/>
          </a:p>
          <a:p>
            <a:pPr marL="400050" lvl="1" indent="0">
              <a:buNone/>
            </a:pPr>
            <a:r>
              <a:rPr lang="en-GB" sz="3200" b="1" dirty="0" smtClean="0"/>
              <a:t>REPORT BACK IN PLENARY</a:t>
            </a:r>
          </a:p>
          <a:p>
            <a:endParaRPr lang="en-GB" dirty="0" smtClean="0"/>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16</a:t>
            </a:fld>
            <a:endParaRPr lang="en-GB"/>
          </a:p>
        </p:txBody>
      </p:sp>
    </p:spTree>
    <p:extLst>
      <p:ext uri="{BB962C8B-B14F-4D97-AF65-F5344CB8AC3E}">
        <p14:creationId xmlns:p14="http://schemas.microsoft.com/office/powerpoint/2010/main" val="653923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smtClean="0"/>
              <a:t>Coordinating in camps </a:t>
            </a:r>
            <a:r>
              <a:rPr lang="mr-IN" dirty="0"/>
              <a:t>–</a:t>
            </a:r>
            <a:r>
              <a:rPr lang="en-US" dirty="0"/>
              <a:t> </a:t>
            </a:r>
            <a:r>
              <a:rPr lang="en-GB" dirty="0" smtClean="0"/>
              <a:t>Beyond programme outputs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92500" lnSpcReduction="20000"/>
          </a:bodyPr>
          <a:lstStyle/>
          <a:p>
            <a:pPr marL="0" indent="0">
              <a:buNone/>
            </a:pPr>
            <a:r>
              <a:rPr lang="en-GB" dirty="0" smtClean="0"/>
              <a:t>Market monitoring and CVA for site-planning activities:</a:t>
            </a:r>
          </a:p>
          <a:p>
            <a:r>
              <a:rPr lang="en-GB" dirty="0" smtClean="0"/>
              <a:t>In older, more established camps, how much of the market for construction materials is actually inside the camps (and controlled by who, and accessible by who?)</a:t>
            </a:r>
          </a:p>
          <a:p>
            <a:r>
              <a:rPr lang="en-GB" dirty="0" smtClean="0"/>
              <a:t>What is the degree to which humanitarian actors are influencing labour markets, by insisting on balancing participation opportunities between camp populations and host populations, or towards designated most-vulnerable households? </a:t>
            </a:r>
          </a:p>
          <a:p>
            <a:r>
              <a:rPr lang="en-GB" dirty="0" smtClean="0"/>
              <a:t>What is the environmental impact of CVA </a:t>
            </a:r>
            <a:r>
              <a:rPr lang="mr-IN" dirty="0" smtClean="0"/>
              <a:t>–</a:t>
            </a:r>
            <a:r>
              <a:rPr lang="en-GB" dirty="0" smtClean="0"/>
              <a:t> on uncontrolled collection of wood or bamboo, or uncontrolled extraction of mud, or pollution of water sources, for construction materials?</a:t>
            </a:r>
          </a:p>
          <a:p>
            <a:endParaRPr lang="en-GB" dirty="0" smtClean="0"/>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17</a:t>
            </a:fld>
            <a:endParaRPr lang="en-GB"/>
          </a:p>
        </p:txBody>
      </p:sp>
    </p:spTree>
    <p:extLst>
      <p:ext uri="{BB962C8B-B14F-4D97-AF65-F5344CB8AC3E}">
        <p14:creationId xmlns:p14="http://schemas.microsoft.com/office/powerpoint/2010/main" val="13578219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smtClean="0"/>
              <a:t>Coordinating in camps </a:t>
            </a:r>
            <a:r>
              <a:rPr lang="mr-IN" dirty="0"/>
              <a:t>–</a:t>
            </a:r>
            <a:r>
              <a:rPr lang="en-US" dirty="0"/>
              <a:t> </a:t>
            </a:r>
            <a:r>
              <a:rPr lang="en-GB" dirty="0" smtClean="0"/>
              <a:t>Beyond programme outputs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a:bodyPr>
          <a:lstStyle/>
          <a:p>
            <a:pPr marL="0" indent="0">
              <a:buNone/>
            </a:pPr>
            <a:r>
              <a:rPr lang="en-GB" dirty="0"/>
              <a:t>Market monitoring and CVA for site-planning </a:t>
            </a:r>
            <a:r>
              <a:rPr lang="en-GB" dirty="0" smtClean="0"/>
              <a:t>activities </a:t>
            </a:r>
            <a:r>
              <a:rPr lang="mr-IN" dirty="0" smtClean="0"/>
              <a:t>–</a:t>
            </a:r>
            <a:r>
              <a:rPr lang="en-GB" dirty="0" smtClean="0"/>
              <a:t> </a:t>
            </a:r>
            <a:r>
              <a:rPr lang="en-GB" dirty="0"/>
              <a:t>Group </a:t>
            </a:r>
            <a:r>
              <a:rPr lang="en-GB" dirty="0" smtClean="0"/>
              <a:t>work:</a:t>
            </a:r>
            <a:endParaRPr lang="en-GB" dirty="0"/>
          </a:p>
          <a:p>
            <a:r>
              <a:rPr lang="en-GB" dirty="0" smtClean="0"/>
              <a:t>For each of the points in the previous slide, come up with ways to mitigate those risks (through combining CVA with other activities and forms of support)</a:t>
            </a:r>
            <a:endParaRPr lang="en-GB" i="1" dirty="0" smtClean="0"/>
          </a:p>
          <a:p>
            <a:endParaRPr lang="en-GB" dirty="0" smtClean="0"/>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18</a:t>
            </a:fld>
            <a:endParaRPr lang="en-GB"/>
          </a:p>
        </p:txBody>
      </p:sp>
    </p:spTree>
    <p:extLst>
      <p:ext uri="{BB962C8B-B14F-4D97-AF65-F5344CB8AC3E}">
        <p14:creationId xmlns:p14="http://schemas.microsoft.com/office/powerpoint/2010/main" val="1525915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1: </a:t>
            </a:r>
            <a:r>
              <a:rPr lang="en-US" dirty="0" smtClean="0"/>
              <a:t>Coordinating in camps </a:t>
            </a:r>
            <a:r>
              <a:rPr lang="mr-IN" dirty="0"/>
              <a:t>–</a:t>
            </a:r>
            <a:r>
              <a:rPr lang="en-US" dirty="0"/>
              <a:t> </a:t>
            </a:r>
            <a:r>
              <a:rPr lang="en-GB" dirty="0" smtClean="0"/>
              <a:t>Beyond programme outputs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lnSpcReduction="10000"/>
          </a:bodyPr>
          <a:lstStyle/>
          <a:p>
            <a:pPr marL="0" indent="0">
              <a:buNone/>
            </a:pPr>
            <a:r>
              <a:rPr lang="en-GB" dirty="0"/>
              <a:t>Market monitoring and CVA for site-planning activities </a:t>
            </a:r>
            <a:r>
              <a:rPr lang="mr-IN" dirty="0" smtClean="0"/>
              <a:t>–</a:t>
            </a:r>
            <a:r>
              <a:rPr lang="en-GB" dirty="0" smtClean="0"/>
              <a:t> Group work, cont.:</a:t>
            </a:r>
          </a:p>
          <a:p>
            <a:r>
              <a:rPr lang="en-GB" dirty="0" smtClean="0"/>
              <a:t>For each of the monitoring topics in the previous slide’s work, describe the role of the national Shelter Cluster and its partners</a:t>
            </a:r>
          </a:p>
          <a:p>
            <a:r>
              <a:rPr lang="en-GB" i="1" dirty="0" smtClean="0"/>
              <a:t>Importantly </a:t>
            </a:r>
            <a:r>
              <a:rPr lang="mr-IN" i="1" dirty="0" smtClean="0"/>
              <a:t>–</a:t>
            </a:r>
            <a:r>
              <a:rPr lang="en-GB" i="1" dirty="0" smtClean="0"/>
              <a:t> don’t think about implementation in just one camp: think in terms of coordinating the camps elements of a </a:t>
            </a:r>
            <a:r>
              <a:rPr lang="en-GB" b="1" i="1" dirty="0" smtClean="0"/>
              <a:t>national</a:t>
            </a:r>
            <a:r>
              <a:rPr lang="en-GB" i="1" dirty="0" smtClean="0"/>
              <a:t> Shelter Cluster strategy</a:t>
            </a:r>
            <a:endParaRPr lang="en-GB" dirty="0" smtClean="0"/>
          </a:p>
          <a:p>
            <a:pPr marL="400050" lvl="1" indent="0">
              <a:buNone/>
            </a:pPr>
            <a:r>
              <a:rPr lang="en-GB" sz="3200" b="1" dirty="0" smtClean="0"/>
              <a:t>REPORT BACK IN PLENARY</a:t>
            </a:r>
          </a:p>
          <a:p>
            <a:endParaRPr lang="en-GB" dirty="0" smtClean="0"/>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19</a:t>
            </a:fld>
            <a:endParaRPr lang="en-GB"/>
          </a:p>
        </p:txBody>
      </p:sp>
    </p:spTree>
    <p:extLst>
      <p:ext uri="{BB962C8B-B14F-4D97-AF65-F5344CB8AC3E}">
        <p14:creationId xmlns:p14="http://schemas.microsoft.com/office/powerpoint/2010/main" val="452717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100" dirty="0" smtClean="0"/>
              <a:t>Overall course principles </a:t>
            </a:r>
            <a:r>
              <a:rPr lang="mr-IN" sz="3100" dirty="0" smtClean="0"/>
              <a:t>–</a:t>
            </a:r>
            <a:r>
              <a:rPr lang="en-US" sz="3100" dirty="0" smtClean="0"/>
              <a:t> Review slide</a:t>
            </a:r>
            <a:endParaRPr lang="en-US" sz="3100" dirty="0"/>
          </a:p>
        </p:txBody>
      </p:sp>
      <p:sp>
        <p:nvSpPr>
          <p:cNvPr id="3" name="Content Placeholder 2"/>
          <p:cNvSpPr>
            <a:spLocks noGrp="1"/>
          </p:cNvSpPr>
          <p:nvPr>
            <p:ph idx="1"/>
          </p:nvPr>
        </p:nvSpPr>
        <p:spPr>
          <a:xfrm>
            <a:off x="609599" y="1269460"/>
            <a:ext cx="10972800" cy="5054953"/>
          </a:xfrm>
        </p:spPr>
        <p:txBody>
          <a:bodyPr/>
          <a:lstStyle/>
          <a:p>
            <a:r>
              <a:rPr lang="mr-IN" dirty="0" smtClean="0"/>
              <a:t>…</a:t>
            </a:r>
            <a:r>
              <a:rPr lang="en-US" sz="2200" dirty="0" smtClean="0"/>
              <a:t>How </a:t>
            </a:r>
            <a:r>
              <a:rPr lang="en-US" sz="2200" dirty="0"/>
              <a:t>does ‘Cash’ </a:t>
            </a:r>
            <a:r>
              <a:rPr lang="en-US" sz="2200" dirty="0" smtClean="0"/>
              <a:t>then make </a:t>
            </a:r>
            <a:r>
              <a:rPr lang="en-US" sz="2200" dirty="0"/>
              <a:t>things different?</a:t>
            </a:r>
          </a:p>
          <a:p>
            <a:r>
              <a:rPr lang="en-US" sz="2200" dirty="0" smtClean="0"/>
              <a:t>Each session will cover:</a:t>
            </a:r>
          </a:p>
          <a:p>
            <a:pPr lvl="1"/>
            <a:r>
              <a:rPr lang="en-US" sz="2200" dirty="0" smtClean="0"/>
              <a:t>Review of the range of Shelter </a:t>
            </a:r>
            <a:r>
              <a:rPr lang="en-US" sz="2200" dirty="0" err="1" smtClean="0"/>
              <a:t>programme</a:t>
            </a:r>
            <a:r>
              <a:rPr lang="en-US" sz="2200" dirty="0" smtClean="0"/>
              <a:t> interventions</a:t>
            </a:r>
          </a:p>
          <a:p>
            <a:pPr lvl="1"/>
            <a:r>
              <a:rPr lang="en-US" sz="2200" dirty="0" smtClean="0"/>
              <a:t>When and how (and what) Cash and Markets can be included in the </a:t>
            </a:r>
            <a:r>
              <a:rPr lang="en-US" sz="2200" dirty="0" err="1"/>
              <a:t>programme</a:t>
            </a:r>
            <a:r>
              <a:rPr lang="en-US" sz="2200" dirty="0"/>
              <a:t> interventions </a:t>
            </a:r>
            <a:r>
              <a:rPr lang="en-US" sz="2200" dirty="0" smtClean="0"/>
              <a:t>mix</a:t>
            </a:r>
          </a:p>
          <a:p>
            <a:pPr lvl="2"/>
            <a:r>
              <a:rPr lang="en-US" sz="2200" dirty="0" smtClean="0"/>
              <a:t>(And </a:t>
            </a:r>
            <a:r>
              <a:rPr lang="mr-IN" sz="2200" dirty="0" smtClean="0"/>
              <a:t>–</a:t>
            </a:r>
            <a:r>
              <a:rPr lang="en-US" sz="2200" dirty="0" smtClean="0"/>
              <a:t> “If not Cash, then when?” discussions)</a:t>
            </a:r>
          </a:p>
          <a:p>
            <a:pPr lvl="1"/>
            <a:r>
              <a:rPr lang="en-US" sz="2200" dirty="0" smtClean="0"/>
              <a:t>How to </a:t>
            </a:r>
            <a:r>
              <a:rPr lang="en-US" sz="2200" i="1" dirty="0" smtClean="0"/>
              <a:t>coordinate</a:t>
            </a:r>
            <a:r>
              <a:rPr lang="en-US" sz="2200" dirty="0" smtClean="0"/>
              <a:t> </a:t>
            </a:r>
            <a:r>
              <a:rPr lang="en-US" sz="2200" i="1" dirty="0" smtClean="0"/>
              <a:t>internally</a:t>
            </a:r>
            <a:r>
              <a:rPr lang="en-US" sz="2200" dirty="0" smtClean="0"/>
              <a:t>, amongst the Shelter Cluster partners, to effectively support intervention strategies which integrate Cash considerations</a:t>
            </a:r>
          </a:p>
          <a:p>
            <a:pPr lvl="1"/>
            <a:r>
              <a:rPr lang="en-US" sz="2200" dirty="0" smtClean="0"/>
              <a:t>How to </a:t>
            </a:r>
            <a:r>
              <a:rPr lang="en-US" sz="2200" i="1" dirty="0" smtClean="0"/>
              <a:t>coordinate externally</a:t>
            </a:r>
            <a:r>
              <a:rPr lang="en-US" sz="2200" dirty="0" smtClean="0"/>
              <a:t> </a:t>
            </a:r>
            <a:r>
              <a:rPr lang="mr-IN" sz="2200" dirty="0" smtClean="0"/>
              <a:t>–</a:t>
            </a:r>
            <a:r>
              <a:rPr lang="en-US" sz="2200" dirty="0" smtClean="0"/>
              <a:t> with CWGs, other key Clusters, government counterparts and the donor community</a:t>
            </a:r>
            <a:r>
              <a:rPr lang="en-US" sz="2400" dirty="0"/>
              <a:t> </a:t>
            </a:r>
            <a:r>
              <a:rPr lang="en-US" sz="2400" dirty="0" err="1"/>
              <a:t>programme</a:t>
            </a:r>
            <a:r>
              <a:rPr lang="en-US" sz="2400" dirty="0"/>
              <a:t> </a:t>
            </a:r>
            <a:r>
              <a:rPr lang="en-US" sz="2400" dirty="0" smtClean="0"/>
              <a:t>interventions </a:t>
            </a:r>
            <a:r>
              <a:rPr lang="mr-IN" sz="2400" dirty="0" smtClean="0"/>
              <a:t>–</a:t>
            </a:r>
            <a:r>
              <a:rPr lang="en-US" sz="2400" dirty="0" smtClean="0"/>
              <a:t> to </a:t>
            </a:r>
            <a:r>
              <a:rPr lang="en-US" sz="2200" dirty="0"/>
              <a:t>effectively support intervention strategies which integrate Cash </a:t>
            </a:r>
            <a:r>
              <a:rPr lang="en-US" sz="2200" dirty="0" smtClean="0"/>
              <a:t>considerations</a:t>
            </a:r>
          </a:p>
          <a:p>
            <a:pPr lvl="1"/>
            <a:r>
              <a:rPr lang="en-US" sz="2200" dirty="0" smtClean="0"/>
              <a:t>What other Cash actors are doing, and how they are framing the discussions</a:t>
            </a:r>
            <a:endParaRPr lang="en-US" sz="2200" dirty="0"/>
          </a:p>
          <a:p>
            <a:pPr lvl="1"/>
            <a:endParaRPr lang="en-US" sz="2200"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spTree>
    <p:extLst>
      <p:ext uri="{BB962C8B-B14F-4D97-AF65-F5344CB8AC3E}">
        <p14:creationId xmlns:p14="http://schemas.microsoft.com/office/powerpoint/2010/main" val="1117901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830452"/>
            <a:ext cx="10972800" cy="1143000"/>
          </a:xfrm>
        </p:spPr>
        <p:txBody>
          <a:bodyPr>
            <a:normAutofit fontScale="90000"/>
          </a:bodyPr>
          <a:lstStyle/>
          <a:p>
            <a:r>
              <a:rPr lang="en-US" dirty="0"/>
              <a:t>Topic </a:t>
            </a:r>
            <a:r>
              <a:rPr lang="en-US" dirty="0" smtClean="0"/>
              <a:t>2</a:t>
            </a:r>
            <a:r>
              <a:rPr lang="en-US" dirty="0"/>
              <a:t>: Coordinating within the Shelter Cluster the combination of Shelter and CVA in </a:t>
            </a:r>
            <a:r>
              <a:rPr lang="en-US" dirty="0" err="1"/>
              <a:t>neighbourhoods</a:t>
            </a:r>
            <a:r>
              <a:rPr lang="en-US" dirty="0"/>
              <a:t> and settlements for the non-displaced</a:t>
            </a:r>
            <a:br>
              <a:rPr lang="en-US" dirty="0"/>
            </a:br>
            <a:r>
              <a:rPr lang="de-DE" dirty="0" smtClean="0"/>
              <a:t> </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2163575"/>
            <a:ext cx="10972800" cy="4525963"/>
          </a:xfrm>
        </p:spPr>
        <p:txBody>
          <a:bodyPr>
            <a:normAutofit/>
          </a:bodyPr>
          <a:lstStyle/>
          <a:p>
            <a:pPr marL="0" indent="0">
              <a:buNone/>
            </a:pPr>
            <a:r>
              <a:rPr lang="en-GB" i="1" smtClean="0"/>
              <a:t>(CASE STUDY OF SETTLEMENTS APPROACH PROJECT INCLUDING CVA TO BE INSERTED HERE, AS UPDATE)</a:t>
            </a:r>
            <a:endParaRPr lang="en-GB" i="1"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20</a:t>
            </a:fld>
            <a:endParaRPr lang="en-GB"/>
          </a:p>
        </p:txBody>
      </p:sp>
    </p:spTree>
    <p:extLst>
      <p:ext uri="{BB962C8B-B14F-4D97-AF65-F5344CB8AC3E}">
        <p14:creationId xmlns:p14="http://schemas.microsoft.com/office/powerpoint/2010/main" val="687691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830452"/>
            <a:ext cx="10972800" cy="1143000"/>
          </a:xfrm>
        </p:spPr>
        <p:txBody>
          <a:bodyPr>
            <a:normAutofit fontScale="90000"/>
          </a:bodyPr>
          <a:lstStyle/>
          <a:p>
            <a:r>
              <a:rPr lang="en-US" dirty="0"/>
              <a:t>Topic </a:t>
            </a:r>
            <a:r>
              <a:rPr lang="en-US" dirty="0" smtClean="0"/>
              <a:t>2</a:t>
            </a:r>
            <a:r>
              <a:rPr lang="en-US" dirty="0"/>
              <a:t>: </a:t>
            </a:r>
            <a:r>
              <a:rPr lang="en-US" dirty="0" smtClean="0"/>
              <a:t>Yemen Shelter-NFI/CCCM Cluster strategy (2017) -- Review</a:t>
            </a:r>
            <a:r>
              <a:rPr lang="de-DE" dirty="0" smtClean="0"/>
              <a:t> </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21</a:t>
            </a:fld>
            <a:endParaRPr lang="en-GB"/>
          </a:p>
        </p:txBody>
      </p:sp>
      <p:sp>
        <p:nvSpPr>
          <p:cNvPr id="5" name="Rectangle 4"/>
          <p:cNvSpPr/>
          <p:nvPr/>
        </p:nvSpPr>
        <p:spPr>
          <a:xfrm>
            <a:off x="398980" y="2321153"/>
            <a:ext cx="11394039" cy="4093428"/>
          </a:xfrm>
          <a:prstGeom prst="rect">
            <a:avLst/>
          </a:prstGeom>
        </p:spPr>
        <p:txBody>
          <a:bodyPr wrap="square">
            <a:spAutoFit/>
          </a:bodyPr>
          <a:lstStyle/>
          <a:p>
            <a:r>
              <a:rPr lang="en-US" sz="2000" dirty="0" smtClean="0">
                <a:latin typeface="Arial" charset="0"/>
              </a:rPr>
              <a:t>“</a:t>
            </a:r>
            <a:r>
              <a:rPr lang="en-US" sz="2000" dirty="0" smtClean="0"/>
              <a:t>CBI Modalities:</a:t>
            </a:r>
          </a:p>
          <a:p>
            <a:r>
              <a:rPr lang="en-US" sz="2000" dirty="0"/>
              <a:t>Cash Based Initiatives (CBI</a:t>
            </a:r>
            <a:r>
              <a:rPr lang="en-US" sz="2000" dirty="0" smtClean="0"/>
              <a:t>): The </a:t>
            </a:r>
            <a:r>
              <a:rPr lang="en-US" sz="2000" dirty="0"/>
              <a:t>Cluster encourages the use of alternatives to </a:t>
            </a:r>
            <a:r>
              <a:rPr lang="en-US" sz="2000" dirty="0" smtClean="0"/>
              <a:t>in-kind </a:t>
            </a:r>
            <a:r>
              <a:rPr lang="en-US" sz="2000" dirty="0"/>
              <a:t>programming as </a:t>
            </a:r>
            <a:r>
              <a:rPr lang="en-US" sz="2000" dirty="0" smtClean="0"/>
              <a:t>a response </a:t>
            </a:r>
            <a:r>
              <a:rPr lang="en-US" sz="2000" dirty="0"/>
              <a:t>modality for partners with demonstrated technical </a:t>
            </a:r>
            <a:r>
              <a:rPr lang="en-US" sz="2000" dirty="0" smtClean="0"/>
              <a:t>capacity </a:t>
            </a:r>
            <a:r>
              <a:rPr lang="en-US" sz="2000" dirty="0"/>
              <a:t>and strong knowledge and </a:t>
            </a:r>
            <a:r>
              <a:rPr lang="en-US" sz="2000" dirty="0" smtClean="0"/>
              <a:t>experience of </a:t>
            </a:r>
            <a:r>
              <a:rPr lang="en-US" sz="2000" dirty="0"/>
              <a:t>cash transfer </a:t>
            </a:r>
            <a:r>
              <a:rPr lang="en-US" sz="2000" dirty="0" err="1" smtClean="0"/>
              <a:t>programmes</a:t>
            </a:r>
            <a:r>
              <a:rPr lang="en-US" sz="2000" dirty="0"/>
              <a:t>. For the use of cash and voucher assistance, as part of the </a:t>
            </a:r>
            <a:r>
              <a:rPr lang="en-US" sz="2000" dirty="0" smtClean="0"/>
              <a:t>cross-cluster approach</a:t>
            </a:r>
            <a:r>
              <a:rPr lang="en-US" sz="2000" dirty="0"/>
              <a:t>, </a:t>
            </a:r>
            <a:r>
              <a:rPr lang="en-US" sz="2000" dirty="0" err="1"/>
              <a:t>organisations</a:t>
            </a:r>
            <a:r>
              <a:rPr lang="en-US" sz="2000" dirty="0"/>
              <a:t> must prepare a protection risk analysis to ensure that cash can be used for </a:t>
            </a:r>
            <a:r>
              <a:rPr lang="en-US" sz="2000" dirty="0" smtClean="0"/>
              <a:t>its intended purpose </a:t>
            </a:r>
            <a:r>
              <a:rPr lang="en-US" sz="2000" dirty="0"/>
              <a:t>and to </a:t>
            </a:r>
            <a:r>
              <a:rPr lang="en-US" sz="2000" dirty="0" smtClean="0"/>
              <a:t>mitigate </a:t>
            </a:r>
            <a:r>
              <a:rPr lang="en-US" sz="2000" dirty="0"/>
              <a:t>any negative consequences. </a:t>
            </a:r>
            <a:r>
              <a:rPr lang="en-US" sz="2000" dirty="0" smtClean="0"/>
              <a:t>Partners </a:t>
            </a:r>
            <a:r>
              <a:rPr lang="en-US" sz="2000" dirty="0"/>
              <a:t>must also provide information on the functionality of the markets and financial service </a:t>
            </a:r>
            <a:r>
              <a:rPr lang="en-US" sz="2000" dirty="0" smtClean="0"/>
              <a:t>providers</a:t>
            </a:r>
            <a:r>
              <a:rPr lang="en-US" sz="2000" dirty="0"/>
              <a:t>, and demonstrate that cash will be </a:t>
            </a:r>
            <a:r>
              <a:rPr lang="en-US" sz="2000" dirty="0" smtClean="0"/>
              <a:t>equally accessible </a:t>
            </a:r>
            <a:r>
              <a:rPr lang="en-US" sz="2000" dirty="0"/>
              <a:t>to men and women, according to vulnerability criteria </a:t>
            </a:r>
            <a:r>
              <a:rPr lang="en-US" sz="2000" dirty="0" smtClean="0"/>
              <a:t>established </a:t>
            </a:r>
            <a:r>
              <a:rPr lang="en-US" sz="2000" dirty="0"/>
              <a:t>for each </a:t>
            </a:r>
            <a:r>
              <a:rPr lang="en-US" sz="2000" dirty="0" smtClean="0"/>
              <a:t>cluster </a:t>
            </a:r>
            <a:r>
              <a:rPr lang="en-US" sz="2000" dirty="0"/>
              <a:t>and, </a:t>
            </a:r>
            <a:r>
              <a:rPr lang="en-US" sz="2000" dirty="0" smtClean="0"/>
              <a:t>as relevant</a:t>
            </a:r>
            <a:r>
              <a:rPr lang="en-US" sz="2000" dirty="0"/>
              <a:t>, </a:t>
            </a:r>
            <a:r>
              <a:rPr lang="en-US" sz="2000" dirty="0" smtClean="0"/>
              <a:t>cross-cluster</a:t>
            </a:r>
            <a:r>
              <a:rPr lang="en-US" sz="2000" dirty="0"/>
              <a:t>. To the extent possible, modalities will seek to provide the basis for transition </a:t>
            </a:r>
            <a:r>
              <a:rPr lang="en-US" sz="2000" dirty="0" smtClean="0"/>
              <a:t>to longer-term </a:t>
            </a:r>
            <a:r>
              <a:rPr lang="en-US" sz="2000" dirty="0"/>
              <a:t>sustainable </a:t>
            </a:r>
            <a:r>
              <a:rPr lang="en-US" sz="2000" dirty="0" smtClean="0"/>
              <a:t>shelter </a:t>
            </a:r>
            <a:r>
              <a:rPr lang="en-US" sz="2000" dirty="0"/>
              <a:t>solutions.</a:t>
            </a:r>
          </a:p>
          <a:p>
            <a:r>
              <a:rPr lang="en-US" sz="2000" dirty="0"/>
              <a:t>CBI guidance is available from the Cluster Coordination Team and the Cash &amp; Markets Working Group</a:t>
            </a:r>
            <a:r>
              <a:rPr lang="en-US" sz="2000" dirty="0" smtClean="0"/>
              <a:t>.”</a:t>
            </a:r>
            <a:endParaRPr lang="en-US" sz="2000" dirty="0"/>
          </a:p>
          <a:p>
            <a:endParaRPr lang="en-US" sz="2000" dirty="0"/>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876777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830452"/>
            <a:ext cx="10972800" cy="1143000"/>
          </a:xfrm>
        </p:spPr>
        <p:txBody>
          <a:bodyPr>
            <a:normAutofit fontScale="90000"/>
          </a:bodyPr>
          <a:lstStyle/>
          <a:p>
            <a:r>
              <a:rPr lang="en-US" dirty="0"/>
              <a:t>Topic </a:t>
            </a:r>
            <a:r>
              <a:rPr lang="en-US" dirty="0" smtClean="0"/>
              <a:t>2</a:t>
            </a:r>
            <a:r>
              <a:rPr lang="en-US" dirty="0"/>
              <a:t>: </a:t>
            </a:r>
            <a:r>
              <a:rPr lang="en-US" dirty="0" smtClean="0"/>
              <a:t>Yemen Shelter-NFI/CCCM Cluster strategy (2017) -- EXCERPT</a:t>
            </a:r>
            <a:r>
              <a:rPr lang="de-DE" dirty="0" smtClean="0"/>
              <a:t> </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22</a:t>
            </a:fld>
            <a:endParaRPr lang="en-GB"/>
          </a:p>
        </p:txBody>
      </p:sp>
      <p:pic>
        <p:nvPicPr>
          <p:cNvPr id="7" name="Picture 6"/>
          <p:cNvPicPr>
            <a:picLocks noChangeAspect="1"/>
          </p:cNvPicPr>
          <p:nvPr/>
        </p:nvPicPr>
        <p:blipFill>
          <a:blip r:embed="rId2"/>
          <a:stretch>
            <a:fillRect/>
          </a:stretch>
        </p:blipFill>
        <p:spPr>
          <a:xfrm>
            <a:off x="0" y="2244728"/>
            <a:ext cx="12192000" cy="2368544"/>
          </a:xfrm>
          <a:prstGeom prst="rect">
            <a:avLst/>
          </a:prstGeom>
        </p:spPr>
      </p:pic>
    </p:spTree>
    <p:extLst>
      <p:ext uri="{BB962C8B-B14F-4D97-AF65-F5344CB8AC3E}">
        <p14:creationId xmlns:p14="http://schemas.microsoft.com/office/powerpoint/2010/main" val="20404160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830452"/>
            <a:ext cx="10972800" cy="1143000"/>
          </a:xfrm>
        </p:spPr>
        <p:txBody>
          <a:bodyPr>
            <a:normAutofit fontScale="90000"/>
          </a:bodyPr>
          <a:lstStyle/>
          <a:p>
            <a:r>
              <a:rPr lang="en-US" dirty="0"/>
              <a:t>Topic </a:t>
            </a:r>
            <a:r>
              <a:rPr lang="en-US" dirty="0" smtClean="0"/>
              <a:t>2</a:t>
            </a:r>
            <a:r>
              <a:rPr lang="en-US" dirty="0"/>
              <a:t>: </a:t>
            </a:r>
            <a:r>
              <a:rPr lang="en-US" dirty="0" smtClean="0"/>
              <a:t>Yemen Shelter-NFI/CCCM Cluster strategy (2017)</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23</a:t>
            </a:fld>
            <a:endParaRPr lang="en-GB"/>
          </a:p>
        </p:txBody>
      </p:sp>
      <p:sp>
        <p:nvSpPr>
          <p:cNvPr id="5"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2057401"/>
            <a:ext cx="10972800" cy="4525963"/>
          </a:xfrm>
        </p:spPr>
        <p:txBody>
          <a:bodyPr>
            <a:normAutofit/>
          </a:bodyPr>
          <a:lstStyle/>
          <a:p>
            <a:pPr marL="0" indent="0">
              <a:buNone/>
            </a:pPr>
            <a:r>
              <a:rPr lang="de-DE" dirty="0" smtClean="0"/>
              <a:t>Work in Groups:</a:t>
            </a:r>
            <a:endParaRPr lang="en-GB" dirty="0" smtClean="0"/>
          </a:p>
          <a:p>
            <a:r>
              <a:rPr lang="en-GB" dirty="0" smtClean="0"/>
              <a:t>Divide a flip-chart paper into two vertical columns</a:t>
            </a:r>
          </a:p>
          <a:p>
            <a:r>
              <a:rPr lang="en-GB" dirty="0" smtClean="0"/>
              <a:t>In the left-hand column, write which of the activities (in the right-hand column) in the slide above, appear to be a CVA approach which is (a) conditional (b) restricted </a:t>
            </a:r>
            <a:r>
              <a:rPr lang="de-DE" dirty="0" smtClean="0"/>
              <a:t>(c) </a:t>
            </a:r>
            <a:r>
              <a:rPr lang="de-DE" dirty="0" err="1" smtClean="0"/>
              <a:t>labelled</a:t>
            </a:r>
            <a:r>
              <a:rPr lang="de-DE" dirty="0" smtClean="0"/>
              <a:t> (d) a </a:t>
            </a:r>
            <a:r>
              <a:rPr lang="de-DE" dirty="0" err="1" smtClean="0"/>
              <a:t>combination</a:t>
            </a:r>
            <a:r>
              <a:rPr lang="de-DE" dirty="0" smtClean="0"/>
              <a:t> (d) </a:t>
            </a:r>
            <a:r>
              <a:rPr lang="de-DE" dirty="0" err="1" smtClean="0"/>
              <a:t>none</a:t>
            </a:r>
            <a:r>
              <a:rPr lang="de-DE" dirty="0" smtClean="0"/>
              <a:t> </a:t>
            </a:r>
            <a:r>
              <a:rPr lang="de-DE" dirty="0" err="1" smtClean="0"/>
              <a:t>of</a:t>
            </a:r>
            <a:r>
              <a:rPr lang="de-DE" dirty="0" smtClean="0"/>
              <a:t> </a:t>
            </a:r>
            <a:r>
              <a:rPr lang="de-DE" dirty="0" err="1" smtClean="0"/>
              <a:t>the</a:t>
            </a:r>
            <a:r>
              <a:rPr lang="de-DE" dirty="0" smtClean="0"/>
              <a:t> </a:t>
            </a:r>
            <a:r>
              <a:rPr lang="de-DE" dirty="0" err="1" smtClean="0"/>
              <a:t>above</a:t>
            </a:r>
            <a:r>
              <a:rPr lang="de-DE" dirty="0" smtClean="0"/>
              <a:t>?</a:t>
            </a:r>
            <a:endParaRPr lang="en-GB" sz="3200" b="1" dirty="0"/>
          </a:p>
        </p:txBody>
      </p:sp>
    </p:spTree>
    <p:extLst>
      <p:ext uri="{BB962C8B-B14F-4D97-AF65-F5344CB8AC3E}">
        <p14:creationId xmlns:p14="http://schemas.microsoft.com/office/powerpoint/2010/main" val="14968027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830452"/>
            <a:ext cx="10972800" cy="1143000"/>
          </a:xfrm>
        </p:spPr>
        <p:txBody>
          <a:bodyPr>
            <a:normAutofit fontScale="90000"/>
          </a:bodyPr>
          <a:lstStyle/>
          <a:p>
            <a:r>
              <a:rPr lang="en-US" dirty="0"/>
              <a:t>Topic </a:t>
            </a:r>
            <a:r>
              <a:rPr lang="en-US" dirty="0" smtClean="0"/>
              <a:t>2</a:t>
            </a:r>
            <a:r>
              <a:rPr lang="en-US" dirty="0"/>
              <a:t>: </a:t>
            </a:r>
            <a:r>
              <a:rPr lang="en-US" dirty="0" smtClean="0"/>
              <a:t>Yemen Shelter-NFI/CCCM Cluster strategy (2017)</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24</a:t>
            </a:fld>
            <a:endParaRPr lang="en-GB"/>
          </a:p>
        </p:txBody>
      </p:sp>
      <p:sp>
        <p:nvSpPr>
          <p:cNvPr id="5"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2057401"/>
            <a:ext cx="10972800" cy="4525963"/>
          </a:xfrm>
        </p:spPr>
        <p:txBody>
          <a:bodyPr>
            <a:normAutofit/>
          </a:bodyPr>
          <a:lstStyle/>
          <a:p>
            <a:pPr marL="0" indent="0">
              <a:buNone/>
            </a:pPr>
            <a:r>
              <a:rPr lang="de-DE" dirty="0" smtClean="0"/>
              <a:t>Work in Groups, </a:t>
            </a:r>
            <a:r>
              <a:rPr lang="de-DE" dirty="0" err="1" smtClean="0"/>
              <a:t>cont</a:t>
            </a:r>
            <a:r>
              <a:rPr lang="de-DE" dirty="0" smtClean="0"/>
              <a:t>.:</a:t>
            </a:r>
            <a:endParaRPr lang="en-GB" dirty="0" smtClean="0"/>
          </a:p>
          <a:p>
            <a:r>
              <a:rPr lang="en-GB" dirty="0" smtClean="0"/>
              <a:t>In the right-hand column, write which </a:t>
            </a:r>
            <a:r>
              <a:rPr lang="de-DE" dirty="0" err="1" smtClean="0"/>
              <a:t>other</a:t>
            </a:r>
            <a:r>
              <a:rPr lang="de-DE" dirty="0" smtClean="0"/>
              <a:t> </a:t>
            </a:r>
            <a:r>
              <a:rPr lang="de-DE" dirty="0" err="1" smtClean="0"/>
              <a:t>types</a:t>
            </a:r>
            <a:r>
              <a:rPr lang="de-DE" dirty="0" smtClean="0"/>
              <a:t> </a:t>
            </a:r>
            <a:r>
              <a:rPr lang="de-DE" dirty="0" err="1" smtClean="0"/>
              <a:t>of</a:t>
            </a:r>
            <a:r>
              <a:rPr lang="de-DE" dirty="0" smtClean="0"/>
              <a:t> </a:t>
            </a:r>
            <a:r>
              <a:rPr lang="de-DE" dirty="0" err="1" smtClean="0"/>
              <a:t>Shelter</a:t>
            </a:r>
            <a:r>
              <a:rPr lang="de-DE" dirty="0" smtClean="0"/>
              <a:t> </a:t>
            </a:r>
            <a:r>
              <a:rPr lang="de-DE" dirty="0" err="1" smtClean="0"/>
              <a:t>support</a:t>
            </a:r>
            <a:r>
              <a:rPr lang="de-DE" dirty="0" smtClean="0"/>
              <a:t> </a:t>
            </a:r>
            <a:r>
              <a:rPr lang="de-DE" dirty="0" err="1" smtClean="0"/>
              <a:t>may</a:t>
            </a:r>
            <a:r>
              <a:rPr lang="de-DE" dirty="0" smtClean="0"/>
              <a:t> </a:t>
            </a:r>
            <a:r>
              <a:rPr lang="de-DE" dirty="0" err="1" smtClean="0"/>
              <a:t>need</a:t>
            </a:r>
            <a:r>
              <a:rPr lang="de-DE" dirty="0" smtClean="0"/>
              <a:t> </a:t>
            </a:r>
            <a:r>
              <a:rPr lang="de-DE" dirty="0" err="1" smtClean="0"/>
              <a:t>to</a:t>
            </a:r>
            <a:r>
              <a:rPr lang="de-DE" dirty="0" smtClean="0"/>
              <a:t> </a:t>
            </a:r>
            <a:r>
              <a:rPr lang="de-DE" dirty="0" err="1" smtClean="0"/>
              <a:t>be</a:t>
            </a:r>
            <a:r>
              <a:rPr lang="de-DE" dirty="0" smtClean="0"/>
              <a:t> </a:t>
            </a:r>
            <a:r>
              <a:rPr lang="de-DE" dirty="0" err="1" smtClean="0"/>
              <a:t>included</a:t>
            </a:r>
            <a:r>
              <a:rPr lang="de-DE" dirty="0" smtClean="0"/>
              <a:t>, in </a:t>
            </a:r>
            <a:r>
              <a:rPr lang="de-DE" dirty="0" err="1" smtClean="0"/>
              <a:t>order</a:t>
            </a:r>
            <a:r>
              <a:rPr lang="de-DE" dirty="0" smtClean="0"/>
              <a:t> </a:t>
            </a:r>
            <a:r>
              <a:rPr lang="de-DE" dirty="0" err="1" smtClean="0"/>
              <a:t>to</a:t>
            </a:r>
            <a:r>
              <a:rPr lang="de-DE" dirty="0" smtClean="0"/>
              <a:t> </a:t>
            </a:r>
            <a:r>
              <a:rPr lang="de-DE" dirty="0" err="1" smtClean="0"/>
              <a:t>make</a:t>
            </a:r>
            <a:r>
              <a:rPr lang="de-DE" dirty="0" smtClean="0"/>
              <a:t> </a:t>
            </a:r>
            <a:r>
              <a:rPr lang="de-DE" dirty="0" err="1" smtClean="0"/>
              <a:t>each</a:t>
            </a:r>
            <a:r>
              <a:rPr lang="de-DE" dirty="0" smtClean="0"/>
              <a:t> type </a:t>
            </a:r>
            <a:r>
              <a:rPr lang="de-DE" dirty="0" err="1" smtClean="0"/>
              <a:t>of</a:t>
            </a:r>
            <a:r>
              <a:rPr lang="de-DE" dirty="0" smtClean="0"/>
              <a:t> </a:t>
            </a:r>
            <a:r>
              <a:rPr lang="de-DE" dirty="0" err="1" smtClean="0"/>
              <a:t>intervention</a:t>
            </a:r>
            <a:r>
              <a:rPr lang="de-DE" dirty="0" smtClean="0"/>
              <a:t> </a:t>
            </a:r>
            <a:r>
              <a:rPr lang="de-DE" dirty="0" err="1" smtClean="0"/>
              <a:t>achievable</a:t>
            </a:r>
            <a:r>
              <a:rPr lang="de-DE" dirty="0" smtClean="0"/>
              <a:t> </a:t>
            </a:r>
            <a:r>
              <a:rPr lang="de-DE" dirty="0" err="1" smtClean="0"/>
              <a:t>according</a:t>
            </a:r>
            <a:r>
              <a:rPr lang="de-DE" dirty="0" smtClean="0"/>
              <a:t> </a:t>
            </a:r>
            <a:r>
              <a:rPr lang="de-DE" dirty="0" err="1" smtClean="0"/>
              <a:t>to</a:t>
            </a:r>
            <a:r>
              <a:rPr lang="de-DE" dirty="0" smtClean="0"/>
              <a:t> normal </a:t>
            </a:r>
            <a:r>
              <a:rPr lang="de-DE" dirty="0" err="1" smtClean="0"/>
              <a:t>Shelter</a:t>
            </a:r>
            <a:r>
              <a:rPr lang="de-DE" dirty="0" smtClean="0"/>
              <a:t> </a:t>
            </a:r>
            <a:r>
              <a:rPr lang="de-DE" dirty="0" err="1" smtClean="0"/>
              <a:t>standards</a:t>
            </a:r>
            <a:endParaRPr lang="de-DE" dirty="0" smtClean="0"/>
          </a:p>
          <a:p>
            <a:pPr marL="400050" lvl="1" indent="0">
              <a:buNone/>
            </a:pPr>
            <a:r>
              <a:rPr lang="de-DE" sz="3200" b="1" dirty="0" smtClean="0"/>
              <a:t>REPORT BACK IN PLENARY</a:t>
            </a:r>
            <a:endParaRPr lang="en-GB" sz="3200" b="1" dirty="0"/>
          </a:p>
        </p:txBody>
      </p:sp>
    </p:spTree>
    <p:extLst>
      <p:ext uri="{BB962C8B-B14F-4D97-AF65-F5344CB8AC3E}">
        <p14:creationId xmlns:p14="http://schemas.microsoft.com/office/powerpoint/2010/main" val="7821015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830452"/>
            <a:ext cx="10972800" cy="1143000"/>
          </a:xfrm>
        </p:spPr>
        <p:txBody>
          <a:bodyPr>
            <a:normAutofit fontScale="90000"/>
          </a:bodyPr>
          <a:lstStyle/>
          <a:p>
            <a:r>
              <a:rPr lang="en-US" dirty="0"/>
              <a:t>Topic </a:t>
            </a:r>
            <a:r>
              <a:rPr lang="en-US" dirty="0" smtClean="0"/>
              <a:t>2</a:t>
            </a:r>
            <a:r>
              <a:rPr lang="en-US" dirty="0"/>
              <a:t>: </a:t>
            </a:r>
            <a:r>
              <a:rPr lang="en-US" dirty="0" smtClean="0"/>
              <a:t>Yemen Shelter-NFI/CCCM Cluster strategy (2017)</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25</a:t>
            </a:fld>
            <a:endParaRPr lang="en-GB"/>
          </a:p>
        </p:txBody>
      </p:sp>
      <p:sp>
        <p:nvSpPr>
          <p:cNvPr id="5"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2057401"/>
            <a:ext cx="10972800" cy="4525963"/>
          </a:xfrm>
        </p:spPr>
        <p:txBody>
          <a:bodyPr>
            <a:normAutofit/>
          </a:bodyPr>
          <a:lstStyle/>
          <a:p>
            <a:pPr marL="0" indent="0">
              <a:buNone/>
            </a:pPr>
            <a:r>
              <a:rPr lang="de-DE" dirty="0" smtClean="0"/>
              <a:t>Work in Groups, </a:t>
            </a:r>
            <a:r>
              <a:rPr lang="de-DE" dirty="0" err="1" smtClean="0"/>
              <a:t>cont</a:t>
            </a:r>
            <a:r>
              <a:rPr lang="de-DE" dirty="0" smtClean="0"/>
              <a:t>.:</a:t>
            </a:r>
            <a:endParaRPr lang="en-GB" dirty="0" smtClean="0"/>
          </a:p>
          <a:p>
            <a:r>
              <a:rPr lang="de-DE" dirty="0" smtClean="0"/>
              <a:t>Take </a:t>
            </a:r>
            <a:r>
              <a:rPr lang="de-DE" dirty="0" err="1" smtClean="0"/>
              <a:t>the</a:t>
            </a:r>
            <a:r>
              <a:rPr lang="de-DE" dirty="0" smtClean="0"/>
              <a:t> </a:t>
            </a:r>
            <a:r>
              <a:rPr lang="de-DE" dirty="0"/>
              <a:t>‘Response Plan‘ </a:t>
            </a:r>
            <a:r>
              <a:rPr lang="de-DE" dirty="0" err="1"/>
              <a:t>section</a:t>
            </a:r>
            <a:r>
              <a:rPr lang="de-DE" dirty="0"/>
              <a:t> </a:t>
            </a:r>
            <a:r>
              <a:rPr lang="de-DE" dirty="0" err="1" smtClean="0"/>
              <a:t>of</a:t>
            </a:r>
            <a:r>
              <a:rPr lang="de-DE" dirty="0" smtClean="0"/>
              <a:t> </a:t>
            </a:r>
            <a:r>
              <a:rPr lang="de-DE" dirty="0" err="1" smtClean="0"/>
              <a:t>the</a:t>
            </a:r>
            <a:r>
              <a:rPr lang="de-DE" dirty="0" smtClean="0"/>
              <a:t> </a:t>
            </a:r>
            <a:r>
              <a:rPr lang="de-DE" dirty="0" err="1" smtClean="0"/>
              <a:t>standard</a:t>
            </a:r>
            <a:r>
              <a:rPr lang="de-DE" dirty="0" smtClean="0"/>
              <a:t> </a:t>
            </a:r>
            <a:r>
              <a:rPr lang="de-DE" dirty="0" err="1" smtClean="0"/>
              <a:t>Shelter</a:t>
            </a:r>
            <a:r>
              <a:rPr lang="de-DE" dirty="0" smtClean="0"/>
              <a:t> Cluster </a:t>
            </a:r>
            <a:r>
              <a:rPr lang="de-DE" dirty="0" err="1" smtClean="0"/>
              <a:t>strategy</a:t>
            </a:r>
            <a:r>
              <a:rPr lang="de-DE" dirty="0" smtClean="0"/>
              <a:t> </a:t>
            </a:r>
            <a:r>
              <a:rPr lang="de-DE" dirty="0" err="1" smtClean="0"/>
              <a:t>template</a:t>
            </a:r>
            <a:endParaRPr lang="de-DE" dirty="0" smtClean="0"/>
          </a:p>
          <a:p>
            <a:r>
              <a:rPr lang="de-DE" dirty="0" err="1" smtClean="0"/>
              <a:t>Complete</a:t>
            </a:r>
            <a:r>
              <a:rPr lang="de-DE" dirty="0" smtClean="0"/>
              <a:t> </a:t>
            </a:r>
            <a:r>
              <a:rPr lang="de-DE" dirty="0" err="1" smtClean="0"/>
              <a:t>the</a:t>
            </a:r>
            <a:r>
              <a:rPr lang="de-DE" dirty="0" smtClean="0"/>
              <a:t> </a:t>
            </a:r>
            <a:r>
              <a:rPr lang="de-DE" dirty="0" err="1" smtClean="0"/>
              <a:t>Approved</a:t>
            </a:r>
            <a:r>
              <a:rPr lang="de-DE" dirty="0" smtClean="0"/>
              <a:t> </a:t>
            </a:r>
            <a:r>
              <a:rPr lang="de-DE" dirty="0" err="1" smtClean="0"/>
              <a:t>Interventions</a:t>
            </a:r>
            <a:r>
              <a:rPr lang="de-DE" dirty="0" smtClean="0"/>
              <a:t> </a:t>
            </a:r>
            <a:r>
              <a:rPr lang="de-DE" dirty="0" err="1" smtClean="0"/>
              <a:t>and</a:t>
            </a:r>
            <a:r>
              <a:rPr lang="de-DE" dirty="0" smtClean="0"/>
              <a:t> Standards </a:t>
            </a:r>
            <a:r>
              <a:rPr lang="de-DE" dirty="0" err="1" smtClean="0"/>
              <a:t>column</a:t>
            </a:r>
            <a:r>
              <a:rPr lang="de-DE" dirty="0" smtClean="0"/>
              <a:t> </a:t>
            </a:r>
            <a:r>
              <a:rPr lang="de-DE" dirty="0" err="1" smtClean="0"/>
              <a:t>for</a:t>
            </a:r>
            <a:r>
              <a:rPr lang="de-DE" dirty="0" smtClean="0"/>
              <a:t> </a:t>
            </a:r>
            <a:r>
              <a:rPr lang="de-DE" dirty="0" err="1" smtClean="0"/>
              <a:t>Displaced</a:t>
            </a:r>
            <a:r>
              <a:rPr lang="de-DE" dirty="0" smtClean="0"/>
              <a:t> Target Groups, </a:t>
            </a:r>
            <a:r>
              <a:rPr lang="de-DE" dirty="0" err="1" smtClean="0"/>
              <a:t>from</a:t>
            </a:r>
            <a:r>
              <a:rPr lang="de-DE" dirty="0" smtClean="0"/>
              <a:t> </a:t>
            </a:r>
            <a:r>
              <a:rPr lang="de-DE" dirty="0" err="1" smtClean="0"/>
              <a:t>your</a:t>
            </a:r>
            <a:r>
              <a:rPr lang="de-DE" dirty="0" smtClean="0"/>
              <a:t> </a:t>
            </a:r>
            <a:r>
              <a:rPr lang="de-DE" dirty="0" err="1" smtClean="0"/>
              <a:t>work</a:t>
            </a:r>
            <a:r>
              <a:rPr lang="de-DE" dirty="0" smtClean="0"/>
              <a:t> on </a:t>
            </a:r>
            <a:r>
              <a:rPr lang="de-DE" dirty="0" err="1" smtClean="0"/>
              <a:t>the</a:t>
            </a:r>
            <a:r>
              <a:rPr lang="de-DE" dirty="0" smtClean="0"/>
              <a:t> </a:t>
            </a:r>
            <a:r>
              <a:rPr lang="de-DE" dirty="0" err="1" smtClean="0"/>
              <a:t>previous</a:t>
            </a:r>
            <a:r>
              <a:rPr lang="de-DE" dirty="0" smtClean="0"/>
              <a:t> </a:t>
            </a:r>
            <a:r>
              <a:rPr lang="de-DE" dirty="0" err="1" smtClean="0"/>
              <a:t>two</a:t>
            </a:r>
            <a:r>
              <a:rPr lang="de-DE" dirty="0" smtClean="0"/>
              <a:t> </a:t>
            </a:r>
            <a:r>
              <a:rPr lang="de-DE" dirty="0" err="1" smtClean="0"/>
              <a:t>slides</a:t>
            </a:r>
            <a:endParaRPr lang="de-DE" dirty="0" smtClean="0"/>
          </a:p>
          <a:p>
            <a:pPr marL="400050" lvl="2" indent="0">
              <a:buNone/>
            </a:pPr>
            <a:r>
              <a:rPr lang="de-DE" sz="3200" b="1" dirty="0"/>
              <a:t>REPORT BACK IN PLENARY</a:t>
            </a:r>
            <a:endParaRPr lang="en-GB" sz="3200" b="1" dirty="0"/>
          </a:p>
          <a:p>
            <a:pPr marL="0" indent="0">
              <a:buNone/>
            </a:pPr>
            <a:endParaRPr lang="de-DE" dirty="0" smtClean="0"/>
          </a:p>
          <a:p>
            <a:endParaRPr lang="en-GB" sz="3200" b="1" dirty="0"/>
          </a:p>
        </p:txBody>
      </p:sp>
    </p:spTree>
    <p:extLst>
      <p:ext uri="{BB962C8B-B14F-4D97-AF65-F5344CB8AC3E}">
        <p14:creationId xmlns:p14="http://schemas.microsoft.com/office/powerpoint/2010/main" val="1796545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830452"/>
            <a:ext cx="10972800" cy="1143000"/>
          </a:xfrm>
        </p:spPr>
        <p:txBody>
          <a:bodyPr>
            <a:normAutofit fontScale="90000"/>
          </a:bodyPr>
          <a:lstStyle/>
          <a:p>
            <a:r>
              <a:rPr lang="en-US" dirty="0"/>
              <a:t>Topic </a:t>
            </a:r>
            <a:r>
              <a:rPr lang="en-US" dirty="0" smtClean="0"/>
              <a:t>2</a:t>
            </a:r>
            <a:r>
              <a:rPr lang="en-US" dirty="0"/>
              <a:t>: </a:t>
            </a:r>
            <a:r>
              <a:rPr lang="en-US" dirty="0" smtClean="0"/>
              <a:t>Yemen Shelter-NFI/CCCM Cluster strategy (2017)</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26</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410088414"/>
              </p:ext>
            </p:extLst>
          </p:nvPr>
        </p:nvGraphicFramePr>
        <p:xfrm>
          <a:off x="365578" y="1973452"/>
          <a:ext cx="11216822" cy="4350960"/>
        </p:xfrm>
        <a:graphic>
          <a:graphicData uri="http://schemas.openxmlformats.org/drawingml/2006/table">
            <a:tbl>
              <a:tblPr firstRow="1" firstCol="1" bandRow="1">
                <a:tableStyleId>{5C22544A-7EE6-4342-B048-85BDC9FD1C3A}</a:tableStyleId>
              </a:tblPr>
              <a:tblGrid>
                <a:gridCol w="3654472"/>
                <a:gridCol w="1107121"/>
                <a:gridCol w="1545579"/>
                <a:gridCol w="3916351"/>
                <a:gridCol w="993299"/>
              </a:tblGrid>
              <a:tr h="564104">
                <a:tc rowSpan="2">
                  <a:txBody>
                    <a:bodyPr/>
                    <a:lstStyle/>
                    <a:p>
                      <a:pPr marL="0" marR="0" algn="ctr">
                        <a:lnSpc>
                          <a:spcPct val="115000"/>
                        </a:lnSpc>
                        <a:spcBef>
                          <a:spcPts val="0"/>
                        </a:spcBef>
                        <a:spcAft>
                          <a:spcPts val="0"/>
                        </a:spcAft>
                      </a:pPr>
                      <a:r>
                        <a:rPr lang="en-GB" sz="1400" dirty="0">
                          <a:effectLst/>
                        </a:rPr>
                        <a:t>Target Groups</a:t>
                      </a:r>
                      <a:endParaRPr lang="en-US" sz="1400" dirty="0">
                        <a:effectLst/>
                        <a:latin typeface="Calibri" charset="0"/>
                        <a:ea typeface="MS Mincho" charset="-128"/>
                        <a:cs typeface="Arial" charset="0"/>
                      </a:endParaRPr>
                    </a:p>
                  </a:txBody>
                  <a:tcPr marL="68580" marR="68580" marT="0" marB="0" anchor="ctr"/>
                </a:tc>
                <a:tc rowSpan="2">
                  <a:txBody>
                    <a:bodyPr/>
                    <a:lstStyle/>
                    <a:p>
                      <a:pPr marL="0" marR="0" algn="ctr">
                        <a:lnSpc>
                          <a:spcPct val="115000"/>
                        </a:lnSpc>
                        <a:spcBef>
                          <a:spcPts val="0"/>
                        </a:spcBef>
                        <a:spcAft>
                          <a:spcPts val="0"/>
                        </a:spcAft>
                      </a:pPr>
                      <a:r>
                        <a:rPr lang="en-GB" sz="1000">
                          <a:effectLst/>
                        </a:rPr>
                        <a:t>Estimated Total Caseload</a:t>
                      </a:r>
                      <a:endParaRPr lang="en-US" sz="1100">
                        <a:effectLst/>
                        <a:latin typeface="Calibri" charset="0"/>
                        <a:ea typeface="MS Mincho" charset="-128"/>
                        <a:cs typeface="Arial" charset="0"/>
                      </a:endParaRPr>
                    </a:p>
                  </a:txBody>
                  <a:tcPr marL="68580" marR="68580" marT="0" marB="0" anchor="ctr"/>
                </a:tc>
                <a:tc gridSpan="3">
                  <a:txBody>
                    <a:bodyPr/>
                    <a:lstStyle/>
                    <a:p>
                      <a:pPr marL="0" marR="0" algn="ctr">
                        <a:lnSpc>
                          <a:spcPct val="115000"/>
                        </a:lnSpc>
                        <a:spcBef>
                          <a:spcPts val="0"/>
                        </a:spcBef>
                        <a:spcAft>
                          <a:spcPts val="0"/>
                        </a:spcAft>
                      </a:pPr>
                      <a:r>
                        <a:rPr lang="en-GB" sz="1400" dirty="0">
                          <a:effectLst/>
                        </a:rPr>
                        <a:t>Emergency Activities</a:t>
                      </a:r>
                      <a:endParaRPr lang="en-US" sz="1400" dirty="0">
                        <a:effectLst/>
                      </a:endParaRPr>
                    </a:p>
                    <a:p>
                      <a:pPr marL="0" marR="0" algn="ctr">
                        <a:lnSpc>
                          <a:spcPct val="115000"/>
                        </a:lnSpc>
                        <a:spcBef>
                          <a:spcPts val="0"/>
                        </a:spcBef>
                        <a:spcAft>
                          <a:spcPts val="0"/>
                        </a:spcAft>
                      </a:pPr>
                      <a:r>
                        <a:rPr lang="en-GB" sz="1400" dirty="0">
                          <a:effectLst/>
                        </a:rPr>
                        <a:t>(up to 6 weeks – if applicable)</a:t>
                      </a:r>
                      <a:endParaRPr lang="en-US" sz="1400" dirty="0">
                        <a:effectLst/>
                        <a:latin typeface="Calibri" charset="0"/>
                        <a:ea typeface="MS Mincho" charset="-128"/>
                        <a:cs typeface="Arial" charset="0"/>
                      </a:endParaRPr>
                    </a:p>
                  </a:txBody>
                  <a:tcPr marL="68580" marR="68580" marT="0" marB="0" anchor="ctr"/>
                </a:tc>
                <a:tc hMerge="1">
                  <a:txBody>
                    <a:bodyPr/>
                    <a:lstStyle/>
                    <a:p>
                      <a:endParaRPr lang="en-US"/>
                    </a:p>
                  </a:txBody>
                  <a:tcPr/>
                </a:tc>
                <a:tc hMerge="1">
                  <a:txBody>
                    <a:bodyPr/>
                    <a:lstStyle/>
                    <a:p>
                      <a:endParaRPr lang="en-US"/>
                    </a:p>
                  </a:txBody>
                  <a:tcPr/>
                </a:tc>
              </a:tr>
              <a:tr h="282052">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GB" sz="1000">
                          <a:effectLst/>
                        </a:rPr>
                        <a:t>Target #HH</a:t>
                      </a:r>
                      <a:endParaRPr lang="en-US" sz="1100">
                        <a:effectLst/>
                        <a:latin typeface="Calibri" charset="0"/>
                        <a:ea typeface="MS Mincho" charset="-128"/>
                        <a:cs typeface="Arial" charset="0"/>
                      </a:endParaRPr>
                    </a:p>
                  </a:txBody>
                  <a:tcPr marL="68580" marR="68580" marT="0" marB="0" anchor="ctr"/>
                </a:tc>
                <a:tc gridSpan="2">
                  <a:txBody>
                    <a:bodyPr/>
                    <a:lstStyle/>
                    <a:p>
                      <a:pPr marL="0" marR="0" algn="ctr">
                        <a:lnSpc>
                          <a:spcPct val="115000"/>
                        </a:lnSpc>
                        <a:spcBef>
                          <a:spcPts val="0"/>
                        </a:spcBef>
                        <a:spcAft>
                          <a:spcPts val="0"/>
                        </a:spcAft>
                      </a:pPr>
                      <a:r>
                        <a:rPr lang="en-GB" sz="1000">
                          <a:effectLst/>
                        </a:rPr>
                        <a:t>Approved Interventions and Standards</a:t>
                      </a:r>
                      <a:endParaRPr lang="en-US" sz="1100">
                        <a:effectLst/>
                        <a:latin typeface="Calibri" charset="0"/>
                        <a:ea typeface="MS Mincho" charset="-128"/>
                        <a:cs typeface="Arial" charset="0"/>
                      </a:endParaRPr>
                    </a:p>
                  </a:txBody>
                  <a:tcPr marL="68580" marR="68580" marT="0" marB="0" anchor="ctr"/>
                </a:tc>
                <a:tc hMerge="1">
                  <a:txBody>
                    <a:bodyPr/>
                    <a:lstStyle/>
                    <a:p>
                      <a:endParaRPr lang="en-US"/>
                    </a:p>
                  </a:txBody>
                  <a:tcPr/>
                </a:tc>
              </a:tr>
              <a:tr h="292067">
                <a:tc rowSpan="3">
                  <a:txBody>
                    <a:bodyPr/>
                    <a:lstStyle/>
                    <a:p>
                      <a:pPr marL="0" marR="0">
                        <a:lnSpc>
                          <a:spcPct val="115000"/>
                        </a:lnSpc>
                        <a:spcBef>
                          <a:spcPts val="0"/>
                        </a:spcBef>
                        <a:spcAft>
                          <a:spcPts val="0"/>
                        </a:spcAft>
                      </a:pPr>
                      <a:r>
                        <a:rPr lang="en-GB" sz="1400" dirty="0">
                          <a:effectLst/>
                        </a:rPr>
                        <a:t>&lt;examples&gt;</a:t>
                      </a:r>
                      <a:endParaRPr lang="en-US" sz="1400" dirty="0">
                        <a:effectLst/>
                      </a:endParaRPr>
                    </a:p>
                    <a:p>
                      <a:pPr marL="0" marR="0">
                        <a:lnSpc>
                          <a:spcPct val="115000"/>
                        </a:lnSpc>
                        <a:spcBef>
                          <a:spcPts val="0"/>
                        </a:spcBef>
                        <a:spcAft>
                          <a:spcPts val="0"/>
                        </a:spcAft>
                      </a:pPr>
                      <a:r>
                        <a:rPr lang="en-GB" sz="1400" dirty="0">
                          <a:effectLst/>
                        </a:rPr>
                        <a:t>HH located in collective centres</a:t>
                      </a:r>
                      <a:endParaRPr lang="en-US" sz="1400" dirty="0">
                        <a:effectLst/>
                        <a:latin typeface="Calibri" charset="0"/>
                        <a:ea typeface="MS Mincho" charset="-128"/>
                        <a:cs typeface="Arial" charset="0"/>
                      </a:endParaRPr>
                    </a:p>
                  </a:txBody>
                  <a:tcPr marL="68580" marR="68580" marT="0" marB="0" anchor="ctr"/>
                </a:tc>
                <a:tc rowSpan="3">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INT1 - HH return kit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 </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 </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rowSpan="3">
                  <a:txBody>
                    <a:bodyPr/>
                    <a:lstStyle/>
                    <a:p>
                      <a:pPr marL="0" marR="0">
                        <a:lnSpc>
                          <a:spcPct val="115000"/>
                        </a:lnSpc>
                        <a:spcBef>
                          <a:spcPts val="0"/>
                        </a:spcBef>
                        <a:spcAft>
                          <a:spcPts val="0"/>
                        </a:spcAft>
                      </a:pPr>
                      <a:r>
                        <a:rPr lang="en-GB" sz="1400" dirty="0">
                          <a:effectLst/>
                        </a:rPr>
                        <a:t>Informally self-settled households (dispersed, unplanned camps, renting)</a:t>
                      </a:r>
                      <a:endParaRPr lang="en-US" sz="1400" dirty="0">
                        <a:effectLst/>
                        <a:latin typeface="Calibri" charset="0"/>
                        <a:ea typeface="MS Mincho" charset="-128"/>
                        <a:cs typeface="Arial" charset="0"/>
                      </a:endParaRPr>
                    </a:p>
                  </a:txBody>
                  <a:tcPr marL="68580" marR="68580" marT="0" marB="0" anchor="ctr"/>
                </a:tc>
                <a:tc rowSpan="3">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INT2 - Tarpauline distribution</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INT1 - HH return kit </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 </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rowSpan="3">
                  <a:txBody>
                    <a:bodyPr/>
                    <a:lstStyle/>
                    <a:p>
                      <a:pPr marL="0" marR="0">
                        <a:lnSpc>
                          <a:spcPct val="115000"/>
                        </a:lnSpc>
                        <a:spcBef>
                          <a:spcPts val="0"/>
                        </a:spcBef>
                        <a:spcAft>
                          <a:spcPts val="0"/>
                        </a:spcAft>
                      </a:pPr>
                      <a:r>
                        <a:rPr lang="en-GB" sz="1400" dirty="0">
                          <a:effectLst/>
                        </a:rPr>
                        <a:t>HH that have relocated to host families (including tenants)</a:t>
                      </a:r>
                      <a:endParaRPr lang="en-US" sz="1400" dirty="0">
                        <a:effectLst/>
                        <a:latin typeface="Calibri" charset="0"/>
                        <a:ea typeface="MS Mincho" charset="-128"/>
                        <a:cs typeface="Arial" charset="0"/>
                      </a:endParaRPr>
                    </a:p>
                  </a:txBody>
                  <a:tcPr marL="68580" marR="68580" marT="0" marB="0" anchor="ctr"/>
                </a:tc>
                <a:tc rowSpan="3">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 </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 </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 </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rowSpan="3">
                  <a:txBody>
                    <a:bodyPr/>
                    <a:lstStyle/>
                    <a:p>
                      <a:pPr marL="0" marR="0">
                        <a:lnSpc>
                          <a:spcPct val="115000"/>
                        </a:lnSpc>
                        <a:spcBef>
                          <a:spcPts val="0"/>
                        </a:spcBef>
                        <a:spcAft>
                          <a:spcPts val="0"/>
                        </a:spcAft>
                      </a:pPr>
                      <a:r>
                        <a:rPr lang="en-GB" sz="1400" dirty="0">
                          <a:effectLst/>
                        </a:rPr>
                        <a:t>HH that are located in formal camps</a:t>
                      </a:r>
                      <a:endParaRPr lang="en-US" sz="1400" dirty="0">
                        <a:effectLst/>
                        <a:latin typeface="Calibri" charset="0"/>
                        <a:ea typeface="MS Mincho" charset="-128"/>
                        <a:cs typeface="Arial" charset="0"/>
                      </a:endParaRPr>
                    </a:p>
                  </a:txBody>
                  <a:tcPr marL="68580" marR="68580" marT="0" marB="0" anchor="ctr"/>
                </a:tc>
                <a:tc rowSpan="3">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 </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 </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r h="292067">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GB" sz="1000">
                          <a:effectLst/>
                        </a:rPr>
                        <a:t>&lt;#&gt;</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0"/>
                        </a:spcAft>
                      </a:pPr>
                      <a:r>
                        <a:rPr lang="en-GB" sz="1000">
                          <a:effectLst/>
                        </a:rPr>
                        <a:t> </a:t>
                      </a:r>
                      <a:endParaRPr lang="en-US" sz="1100">
                        <a:effectLst/>
                        <a:latin typeface="Calibri" charset="0"/>
                        <a:ea typeface="MS Mincho" charset="-128"/>
                        <a:cs typeface="Arial" charset="0"/>
                      </a:endParaRPr>
                    </a:p>
                  </a:txBody>
                  <a:tcPr marL="68580" marR="68580" marT="0" marB="0" anchor="ctr"/>
                </a:tc>
                <a:tc>
                  <a:txBody>
                    <a:bodyPr/>
                    <a:lstStyle/>
                    <a:p>
                      <a:pPr marL="0" marR="0">
                        <a:lnSpc>
                          <a:spcPct val="115000"/>
                        </a:lnSpc>
                        <a:spcBef>
                          <a:spcPts val="0"/>
                        </a:spcBef>
                        <a:spcAft>
                          <a:spcPts val="1000"/>
                        </a:spcAft>
                      </a:pPr>
                      <a:endParaRPr lang="en-US" sz="1100" dirty="0">
                        <a:effectLst/>
                        <a:latin typeface="Calibri" charset="0"/>
                        <a:ea typeface="MS Mincho" charset="-128"/>
                        <a:cs typeface="Arial" charset="0"/>
                      </a:endParaRPr>
                    </a:p>
                  </a:txBody>
                  <a:tcPr marL="0" marR="0" marT="0" marB="0" anchor="ctr"/>
                </a:tc>
              </a:tr>
            </a:tbl>
          </a:graphicData>
        </a:graphic>
      </p:graphicFrame>
    </p:spTree>
    <p:extLst>
      <p:ext uri="{BB962C8B-B14F-4D97-AF65-F5344CB8AC3E}">
        <p14:creationId xmlns:p14="http://schemas.microsoft.com/office/powerpoint/2010/main" val="14216455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358077"/>
            <a:ext cx="10972800" cy="1143000"/>
          </a:xfrm>
        </p:spPr>
        <p:txBody>
          <a:bodyPr>
            <a:normAutofit fontScale="90000"/>
          </a:bodyPr>
          <a:lstStyle/>
          <a:p>
            <a:r>
              <a:rPr lang="en-US" dirty="0"/>
              <a:t>Topic </a:t>
            </a:r>
            <a:r>
              <a:rPr lang="en-US" dirty="0" smtClean="0"/>
              <a:t>3</a:t>
            </a:r>
            <a:r>
              <a:rPr lang="en-US" dirty="0"/>
              <a:t>: Coordinating settlements interventions with other Clusters, and with CWGs</a:t>
            </a:r>
            <a:r>
              <a:rPr lang="de-DE" dirty="0" smtClean="0"/>
              <a:t> </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798450"/>
            <a:ext cx="10972800" cy="4525963"/>
          </a:xfrm>
        </p:spPr>
        <p:txBody>
          <a:bodyPr>
            <a:normAutofit/>
          </a:bodyPr>
          <a:lstStyle/>
          <a:p>
            <a:pPr marL="0" indent="0">
              <a:buNone/>
            </a:pPr>
            <a:r>
              <a:rPr lang="de-DE" dirty="0" smtClean="0"/>
              <a:t>Work in Groups:</a:t>
            </a:r>
            <a:endParaRPr lang="en-GB" dirty="0" smtClean="0"/>
          </a:p>
          <a:p>
            <a:r>
              <a:rPr lang="en-GB" b="1" i="1" dirty="0" smtClean="0"/>
              <a:t>Group 1</a:t>
            </a:r>
            <a:r>
              <a:rPr lang="en-GB" dirty="0" smtClean="0"/>
              <a:t>: brainstorm using post-it notes, all the humanitarian coordination actors with which the Shelter Cluster has to coordinate </a:t>
            </a:r>
            <a:r>
              <a:rPr lang="mr-IN" dirty="0" smtClean="0"/>
              <a:t>–</a:t>
            </a:r>
            <a:r>
              <a:rPr lang="en-GB" dirty="0" smtClean="0"/>
              <a:t> in a camp</a:t>
            </a:r>
            <a:endParaRPr lang="en-GB" dirty="0" smtClean="0"/>
          </a:p>
          <a:p>
            <a:r>
              <a:rPr lang="en-GB" b="1" i="1" dirty="0"/>
              <a:t>Group </a:t>
            </a:r>
            <a:r>
              <a:rPr lang="en-GB" b="1" i="1" dirty="0" smtClean="0"/>
              <a:t>2</a:t>
            </a:r>
            <a:r>
              <a:rPr lang="en-GB" dirty="0" smtClean="0"/>
              <a:t>: </a:t>
            </a:r>
            <a:r>
              <a:rPr lang="en-GB" dirty="0"/>
              <a:t>brainstorm using post-it notes, all the humanitarian coordination </a:t>
            </a:r>
            <a:r>
              <a:rPr lang="en-GB" dirty="0" smtClean="0"/>
              <a:t>actors </a:t>
            </a:r>
            <a:r>
              <a:rPr lang="en-GB" dirty="0"/>
              <a:t>with which the Shelter Cluster has to coordinate </a:t>
            </a:r>
            <a:r>
              <a:rPr lang="mr-IN" dirty="0"/>
              <a:t>–</a:t>
            </a:r>
            <a:r>
              <a:rPr lang="en-GB" dirty="0"/>
              <a:t> in </a:t>
            </a:r>
            <a:r>
              <a:rPr lang="en-GB" dirty="0" smtClean="0"/>
              <a:t>an urban settlement</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27</a:t>
            </a:fld>
            <a:endParaRPr lang="en-GB"/>
          </a:p>
        </p:txBody>
      </p:sp>
    </p:spTree>
    <p:extLst>
      <p:ext uri="{BB962C8B-B14F-4D97-AF65-F5344CB8AC3E}">
        <p14:creationId xmlns:p14="http://schemas.microsoft.com/office/powerpoint/2010/main" val="2085988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358077"/>
            <a:ext cx="10972800" cy="1143000"/>
          </a:xfrm>
        </p:spPr>
        <p:txBody>
          <a:bodyPr>
            <a:normAutofit fontScale="90000"/>
          </a:bodyPr>
          <a:lstStyle/>
          <a:p>
            <a:r>
              <a:rPr lang="en-US" dirty="0"/>
              <a:t>Topic </a:t>
            </a:r>
            <a:r>
              <a:rPr lang="en-US" dirty="0" smtClean="0"/>
              <a:t>3</a:t>
            </a:r>
            <a:r>
              <a:rPr lang="en-US" dirty="0"/>
              <a:t>: Coordinating settlements interventions with other Clusters, and with CWGs</a:t>
            </a:r>
            <a:r>
              <a:rPr lang="de-DE" dirty="0" smtClean="0"/>
              <a:t> </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798450"/>
            <a:ext cx="10972800" cy="4525963"/>
          </a:xfrm>
        </p:spPr>
        <p:txBody>
          <a:bodyPr>
            <a:normAutofit/>
          </a:bodyPr>
          <a:lstStyle/>
          <a:p>
            <a:pPr marL="0" indent="0">
              <a:buNone/>
            </a:pPr>
            <a:r>
              <a:rPr lang="de-DE" dirty="0" smtClean="0"/>
              <a:t>Work in </a:t>
            </a:r>
            <a:r>
              <a:rPr lang="de-DE" dirty="0" smtClean="0"/>
              <a:t>Groups, </a:t>
            </a:r>
            <a:r>
              <a:rPr lang="de-DE" dirty="0" err="1" smtClean="0"/>
              <a:t>cont</a:t>
            </a:r>
            <a:r>
              <a:rPr lang="de-DE" dirty="0" smtClean="0"/>
              <a:t>.:</a:t>
            </a:r>
            <a:endParaRPr lang="en-GB" dirty="0" smtClean="0"/>
          </a:p>
          <a:p>
            <a:r>
              <a:rPr lang="de-DE" b="1" i="1" dirty="0" err="1" smtClean="0"/>
              <a:t>Both</a:t>
            </a:r>
            <a:r>
              <a:rPr lang="de-DE" b="1" i="1" dirty="0" smtClean="0"/>
              <a:t> </a:t>
            </a:r>
            <a:r>
              <a:rPr lang="de-DE" b="1" i="1" dirty="0" err="1" smtClean="0"/>
              <a:t>groups</a:t>
            </a:r>
            <a:r>
              <a:rPr lang="de-DE" dirty="0" smtClean="0"/>
              <a:t>: </a:t>
            </a:r>
            <a:r>
              <a:rPr lang="de-DE" dirty="0" err="1" smtClean="0"/>
              <a:t>place</a:t>
            </a:r>
            <a:r>
              <a:rPr lang="de-DE" dirty="0" smtClean="0"/>
              <a:t> all </a:t>
            </a:r>
            <a:r>
              <a:rPr lang="de-DE" dirty="0" err="1" smtClean="0"/>
              <a:t>your</a:t>
            </a:r>
            <a:r>
              <a:rPr lang="de-DE" dirty="0" smtClean="0"/>
              <a:t> post-</a:t>
            </a:r>
            <a:r>
              <a:rPr lang="de-DE" dirty="0" err="1" smtClean="0"/>
              <a:t>it</a:t>
            </a:r>
            <a:r>
              <a:rPr lang="de-DE" dirty="0" smtClean="0"/>
              <a:t> </a:t>
            </a:r>
            <a:r>
              <a:rPr lang="de-DE" dirty="0" err="1" smtClean="0"/>
              <a:t>notes</a:t>
            </a:r>
            <a:r>
              <a:rPr lang="de-DE" dirty="0" smtClean="0"/>
              <a:t> in </a:t>
            </a:r>
            <a:r>
              <a:rPr lang="de-DE" dirty="0" err="1" smtClean="0"/>
              <a:t>the</a:t>
            </a:r>
            <a:r>
              <a:rPr lang="de-DE" dirty="0" smtClean="0"/>
              <a:t> </a:t>
            </a:r>
            <a:r>
              <a:rPr lang="de-DE" dirty="0" err="1" smtClean="0"/>
              <a:t>correct</a:t>
            </a:r>
            <a:r>
              <a:rPr lang="de-DE" dirty="0" smtClean="0"/>
              <a:t> </a:t>
            </a:r>
            <a:r>
              <a:rPr lang="de-DE" dirty="0" err="1" smtClean="0"/>
              <a:t>position</a:t>
            </a:r>
            <a:r>
              <a:rPr lang="de-DE" dirty="0" smtClean="0"/>
              <a:t>, on a </a:t>
            </a:r>
            <a:r>
              <a:rPr lang="de-DE" dirty="0" err="1" smtClean="0"/>
              <a:t>graph</a:t>
            </a:r>
            <a:r>
              <a:rPr lang="de-DE" dirty="0" smtClean="0"/>
              <a:t> on a </a:t>
            </a:r>
            <a:r>
              <a:rPr lang="de-DE" dirty="0" err="1" smtClean="0"/>
              <a:t>flip</a:t>
            </a:r>
            <a:r>
              <a:rPr lang="de-DE" dirty="0" smtClean="0"/>
              <a:t>-chart </a:t>
            </a:r>
            <a:r>
              <a:rPr lang="de-DE" dirty="0" err="1" smtClean="0"/>
              <a:t>according</a:t>
            </a:r>
            <a:r>
              <a:rPr lang="de-DE" dirty="0" smtClean="0"/>
              <a:t> </a:t>
            </a:r>
            <a:r>
              <a:rPr lang="de-DE" dirty="0" err="1" smtClean="0"/>
              <a:t>to</a:t>
            </a:r>
            <a:r>
              <a:rPr lang="de-DE" dirty="0" smtClean="0"/>
              <a:t> </a:t>
            </a:r>
            <a:r>
              <a:rPr lang="de-DE" dirty="0" err="1" smtClean="0"/>
              <a:t>the</a:t>
            </a:r>
            <a:r>
              <a:rPr lang="de-DE" dirty="0" smtClean="0"/>
              <a:t> </a:t>
            </a:r>
            <a:r>
              <a:rPr lang="de-DE" dirty="0" err="1" smtClean="0"/>
              <a:t>next</a:t>
            </a:r>
            <a:r>
              <a:rPr lang="de-DE" dirty="0" smtClean="0"/>
              <a:t> </a:t>
            </a:r>
            <a:r>
              <a:rPr lang="de-DE" dirty="0" err="1" smtClean="0"/>
              <a:t>slide</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28</a:t>
            </a:fld>
            <a:endParaRPr lang="en-GB"/>
          </a:p>
        </p:txBody>
      </p:sp>
    </p:spTree>
    <p:extLst>
      <p:ext uri="{BB962C8B-B14F-4D97-AF65-F5344CB8AC3E}">
        <p14:creationId xmlns:p14="http://schemas.microsoft.com/office/powerpoint/2010/main" val="12700217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358077"/>
            <a:ext cx="10972800" cy="1143000"/>
          </a:xfrm>
        </p:spPr>
        <p:txBody>
          <a:bodyPr>
            <a:normAutofit fontScale="90000"/>
          </a:bodyPr>
          <a:lstStyle/>
          <a:p>
            <a:r>
              <a:rPr lang="en-US" dirty="0"/>
              <a:t>Topic </a:t>
            </a:r>
            <a:r>
              <a:rPr lang="en-US" dirty="0" smtClean="0"/>
              <a:t>3</a:t>
            </a:r>
            <a:r>
              <a:rPr lang="en-US" dirty="0"/>
              <a:t>: Coordinating settlements interventions with other Clusters, and with CWGs</a:t>
            </a:r>
            <a:r>
              <a:rPr lang="de-DE" dirty="0" smtClean="0"/>
              <a:t> </a:t>
            </a:r>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29</a:t>
            </a:fld>
            <a:endParaRPr lang="en-GB"/>
          </a:p>
        </p:txBody>
      </p:sp>
      <p:cxnSp>
        <p:nvCxnSpPr>
          <p:cNvPr id="8" name="Straight Arrow Connector 7"/>
          <p:cNvCxnSpPr/>
          <p:nvPr/>
        </p:nvCxnSpPr>
        <p:spPr>
          <a:xfrm flipV="1">
            <a:off x="3664072" y="2090057"/>
            <a:ext cx="10886" cy="306977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664072" y="5159829"/>
            <a:ext cx="567763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95416" y="2090057"/>
            <a:ext cx="2579489" cy="369332"/>
          </a:xfrm>
          <a:prstGeom prst="rect">
            <a:avLst/>
          </a:prstGeom>
          <a:noFill/>
        </p:spPr>
        <p:txBody>
          <a:bodyPr wrap="none" rtlCol="0">
            <a:spAutoFit/>
          </a:bodyPr>
          <a:lstStyle/>
          <a:p>
            <a:r>
              <a:rPr lang="en-US" dirty="0" smtClean="0"/>
              <a:t>Important to </a:t>
            </a:r>
            <a:r>
              <a:rPr lang="en-US" smtClean="0"/>
              <a:t>engage with</a:t>
            </a:r>
            <a:endParaRPr lang="en-US"/>
          </a:p>
        </p:txBody>
      </p:sp>
      <p:sp>
        <p:nvSpPr>
          <p:cNvPr id="14" name="TextBox 13"/>
          <p:cNvSpPr txBox="1"/>
          <p:nvPr/>
        </p:nvSpPr>
        <p:spPr>
          <a:xfrm>
            <a:off x="523102" y="4543362"/>
            <a:ext cx="2975430" cy="369332"/>
          </a:xfrm>
          <a:prstGeom prst="rect">
            <a:avLst/>
          </a:prstGeom>
          <a:noFill/>
        </p:spPr>
        <p:txBody>
          <a:bodyPr wrap="none" rtlCol="0">
            <a:spAutoFit/>
          </a:bodyPr>
          <a:lstStyle/>
          <a:p>
            <a:r>
              <a:rPr lang="en-US" smtClean="0"/>
              <a:t>Not important </a:t>
            </a:r>
            <a:r>
              <a:rPr lang="en-US" dirty="0" smtClean="0"/>
              <a:t>to engage with</a:t>
            </a:r>
            <a:endParaRPr lang="en-US" dirty="0"/>
          </a:p>
        </p:txBody>
      </p:sp>
      <p:sp>
        <p:nvSpPr>
          <p:cNvPr id="15" name="TextBox 14"/>
          <p:cNvSpPr txBox="1"/>
          <p:nvPr/>
        </p:nvSpPr>
        <p:spPr>
          <a:xfrm>
            <a:off x="8604421" y="5557455"/>
            <a:ext cx="2041008" cy="369332"/>
          </a:xfrm>
          <a:prstGeom prst="rect">
            <a:avLst/>
          </a:prstGeom>
          <a:noFill/>
        </p:spPr>
        <p:txBody>
          <a:bodyPr wrap="none" rtlCol="0">
            <a:spAutoFit/>
          </a:bodyPr>
          <a:lstStyle/>
          <a:p>
            <a:r>
              <a:rPr lang="en-US" dirty="0" smtClean="0"/>
              <a:t>Easy to engage with</a:t>
            </a:r>
            <a:endParaRPr lang="en-US" dirty="0"/>
          </a:p>
        </p:txBody>
      </p:sp>
      <p:sp>
        <p:nvSpPr>
          <p:cNvPr id="16" name="TextBox 15"/>
          <p:cNvSpPr txBox="1"/>
          <p:nvPr/>
        </p:nvSpPr>
        <p:spPr>
          <a:xfrm>
            <a:off x="3923401" y="5620319"/>
            <a:ext cx="2448684" cy="369332"/>
          </a:xfrm>
          <a:prstGeom prst="rect">
            <a:avLst/>
          </a:prstGeom>
          <a:noFill/>
        </p:spPr>
        <p:txBody>
          <a:bodyPr wrap="none" rtlCol="0">
            <a:spAutoFit/>
          </a:bodyPr>
          <a:lstStyle/>
          <a:p>
            <a:r>
              <a:rPr lang="en-US" dirty="0" smtClean="0"/>
              <a:t>Not easy to engage with</a:t>
            </a:r>
            <a:endParaRPr lang="en-US" dirty="0"/>
          </a:p>
        </p:txBody>
      </p:sp>
      <p:sp>
        <p:nvSpPr>
          <p:cNvPr id="17" name="Rectangle 16"/>
          <p:cNvSpPr/>
          <p:nvPr/>
        </p:nvSpPr>
        <p:spPr>
          <a:xfrm>
            <a:off x="5449329" y="3546389"/>
            <a:ext cx="612813" cy="58076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763264" y="2948498"/>
            <a:ext cx="612813" cy="58076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231031" y="3836773"/>
            <a:ext cx="612813" cy="58076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8298014" y="1984339"/>
            <a:ext cx="612813" cy="58076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6650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972800" cy="1143000"/>
          </a:xfrm>
        </p:spPr>
        <p:txBody>
          <a:bodyPr>
            <a:normAutofit fontScale="90000"/>
          </a:bodyPr>
          <a:lstStyle/>
          <a:p>
            <a:pPr algn="l" fontAlgn="t"/>
            <a:r>
              <a:rPr lang="en-US" dirty="0"/>
              <a:t>Session </a:t>
            </a:r>
            <a:r>
              <a:rPr lang="en-US" dirty="0" smtClean="0"/>
              <a:t>6: </a:t>
            </a:r>
            <a:r>
              <a:rPr lang="en-US" dirty="0"/>
              <a:t>Cluster coordinating of M&amp;E for Shelter and Cash programming</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3" name="Content Placeholder 2"/>
          <p:cNvSpPr>
            <a:spLocks noGrp="1"/>
          </p:cNvSpPr>
          <p:nvPr>
            <p:ph idx="1"/>
          </p:nvPr>
        </p:nvSpPr>
        <p:spPr/>
        <p:txBody>
          <a:bodyPr>
            <a:normAutofit/>
          </a:bodyPr>
          <a:lstStyle/>
          <a:p>
            <a:r>
              <a:rPr lang="en-US" dirty="0" smtClean="0"/>
              <a:t>Learning Objectives </a:t>
            </a:r>
            <a:r>
              <a:rPr lang="mr-IN" dirty="0" smtClean="0"/>
              <a:t>–</a:t>
            </a:r>
            <a:r>
              <a:rPr lang="en-US" dirty="0" smtClean="0"/>
              <a:t> Participants will be able to:</a:t>
            </a:r>
          </a:p>
          <a:p>
            <a:pPr marL="0" indent="0">
              <a:buNone/>
            </a:pPr>
            <a:r>
              <a:rPr lang="en-US" dirty="0"/>
              <a:t>• Provide analysis for common uses of CVA combined with Shelter interventions in sites and camps</a:t>
            </a:r>
          </a:p>
          <a:p>
            <a:pPr marL="0" indent="0">
              <a:buNone/>
            </a:pPr>
            <a:r>
              <a:rPr lang="en-US" dirty="0"/>
              <a:t>• Draft Shelter Cluster strategy tools specific for settlements approaches</a:t>
            </a:r>
          </a:p>
          <a:p>
            <a:pPr marL="0" indent="0">
              <a:buNone/>
            </a:pPr>
            <a:r>
              <a:rPr lang="en-US" dirty="0"/>
              <a:t>• Describe the key steps to taking a lead coordination role in settlements interventions</a:t>
            </a:r>
            <a:endParaRPr lang="en-US" dirty="0" smtClean="0"/>
          </a:p>
        </p:txBody>
      </p:sp>
      <p:sp>
        <p:nvSpPr>
          <p:cNvPr id="4" name="Slide Number Placeholder 3"/>
          <p:cNvSpPr>
            <a:spLocks noGrp="1"/>
          </p:cNvSpPr>
          <p:nvPr>
            <p:ph type="sldNum" sz="quarter" idx="12"/>
          </p:nvPr>
        </p:nvSpPr>
        <p:spPr/>
        <p:txBody>
          <a:bodyPr/>
          <a:lstStyle/>
          <a:p>
            <a:fld id="{1327C452-0D12-48F3-BB65-BBA3E6350F2C}" type="slidenum">
              <a:rPr lang="en-GB" smtClean="0"/>
              <a:t>3</a:t>
            </a:fld>
            <a:endParaRPr lang="en-GB"/>
          </a:p>
        </p:txBody>
      </p:sp>
    </p:spTree>
    <p:extLst>
      <p:ext uri="{BB962C8B-B14F-4D97-AF65-F5344CB8AC3E}">
        <p14:creationId xmlns:p14="http://schemas.microsoft.com/office/powerpoint/2010/main" val="15249482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358077"/>
            <a:ext cx="10972800" cy="1143000"/>
          </a:xfrm>
        </p:spPr>
        <p:txBody>
          <a:bodyPr>
            <a:normAutofit fontScale="90000"/>
          </a:bodyPr>
          <a:lstStyle/>
          <a:p>
            <a:r>
              <a:rPr lang="en-US" dirty="0"/>
              <a:t>Topic </a:t>
            </a:r>
            <a:r>
              <a:rPr lang="en-US" dirty="0" smtClean="0"/>
              <a:t>3</a:t>
            </a:r>
            <a:r>
              <a:rPr lang="en-US" dirty="0"/>
              <a:t>: Coordinating settlements interventions with other Clusters, and with CWGs</a:t>
            </a:r>
            <a:r>
              <a:rPr lang="de-DE" dirty="0" smtClean="0"/>
              <a:t> </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a:xfrm>
            <a:off x="609600" y="1798450"/>
            <a:ext cx="10972800" cy="4525963"/>
          </a:xfrm>
        </p:spPr>
        <p:txBody>
          <a:bodyPr>
            <a:normAutofit fontScale="92500" lnSpcReduction="10000"/>
          </a:bodyPr>
          <a:lstStyle/>
          <a:p>
            <a:pPr marL="0" indent="0">
              <a:buNone/>
            </a:pPr>
            <a:r>
              <a:rPr lang="de-DE" dirty="0" smtClean="0"/>
              <a:t>Work in </a:t>
            </a:r>
            <a:r>
              <a:rPr lang="de-DE" dirty="0" smtClean="0"/>
              <a:t>Groups, </a:t>
            </a:r>
            <a:r>
              <a:rPr lang="de-DE" dirty="0" err="1" smtClean="0"/>
              <a:t>cont</a:t>
            </a:r>
            <a:r>
              <a:rPr lang="de-DE" dirty="0" smtClean="0"/>
              <a:t>.:</a:t>
            </a:r>
            <a:endParaRPr lang="en-GB" dirty="0" smtClean="0"/>
          </a:p>
          <a:p>
            <a:r>
              <a:rPr lang="de-DE" b="1" i="1" dirty="0" err="1" smtClean="0"/>
              <a:t>Both</a:t>
            </a:r>
            <a:r>
              <a:rPr lang="de-DE" b="1" i="1" dirty="0" smtClean="0"/>
              <a:t> </a:t>
            </a:r>
            <a:r>
              <a:rPr lang="de-DE" b="1" i="1" dirty="0" err="1" smtClean="0"/>
              <a:t>groups</a:t>
            </a:r>
            <a:r>
              <a:rPr lang="de-DE" dirty="0" smtClean="0"/>
              <a:t>: </a:t>
            </a:r>
            <a:r>
              <a:rPr lang="de-DE" dirty="0" err="1" smtClean="0"/>
              <a:t>Choose</a:t>
            </a:r>
            <a:r>
              <a:rPr lang="de-DE" dirty="0" smtClean="0"/>
              <a:t> </a:t>
            </a:r>
            <a:r>
              <a:rPr lang="de-DE" dirty="0" err="1" smtClean="0"/>
              <a:t>the</a:t>
            </a:r>
            <a:r>
              <a:rPr lang="de-DE" dirty="0" smtClean="0"/>
              <a:t> “top </a:t>
            </a:r>
            <a:r>
              <a:rPr lang="de-DE" dirty="0" err="1" smtClean="0"/>
              <a:t>three</a:t>
            </a:r>
            <a:r>
              <a:rPr lang="de-DE" dirty="0" smtClean="0"/>
              <a:t>“ </a:t>
            </a:r>
            <a:r>
              <a:rPr lang="de-DE" dirty="0" err="1" smtClean="0"/>
              <a:t>most</a:t>
            </a:r>
            <a:r>
              <a:rPr lang="de-DE" dirty="0" smtClean="0"/>
              <a:t> </a:t>
            </a:r>
            <a:r>
              <a:rPr lang="de-DE" dirty="0" err="1" smtClean="0"/>
              <a:t>important</a:t>
            </a:r>
            <a:r>
              <a:rPr lang="de-DE" dirty="0" smtClean="0"/>
              <a:t> </a:t>
            </a:r>
            <a:r>
              <a:rPr lang="de-DE" dirty="0" err="1" smtClean="0"/>
              <a:t>to</a:t>
            </a:r>
            <a:r>
              <a:rPr lang="de-DE" dirty="0" smtClean="0"/>
              <a:t> </a:t>
            </a:r>
            <a:r>
              <a:rPr lang="de-DE" dirty="0" err="1" smtClean="0"/>
              <a:t>engage</a:t>
            </a:r>
            <a:r>
              <a:rPr lang="de-DE" dirty="0" smtClean="0"/>
              <a:t> </a:t>
            </a:r>
            <a:r>
              <a:rPr lang="de-DE" dirty="0" err="1" smtClean="0"/>
              <a:t>with</a:t>
            </a:r>
            <a:r>
              <a:rPr lang="de-DE" dirty="0" smtClean="0"/>
              <a:t> </a:t>
            </a:r>
            <a:r>
              <a:rPr lang="de-DE" dirty="0" err="1" smtClean="0"/>
              <a:t>and</a:t>
            </a:r>
            <a:r>
              <a:rPr lang="de-DE" dirty="0" smtClean="0"/>
              <a:t> “</a:t>
            </a:r>
            <a:r>
              <a:rPr lang="de-DE" dirty="0" err="1" smtClean="0"/>
              <a:t>easiest</a:t>
            </a:r>
            <a:r>
              <a:rPr lang="de-DE" dirty="0" smtClean="0"/>
              <a:t> </a:t>
            </a:r>
            <a:r>
              <a:rPr lang="de-DE" dirty="0" err="1" smtClean="0"/>
              <a:t>to</a:t>
            </a:r>
            <a:r>
              <a:rPr lang="de-DE" dirty="0" smtClean="0"/>
              <a:t> </a:t>
            </a:r>
            <a:r>
              <a:rPr lang="de-DE" dirty="0" err="1" smtClean="0"/>
              <a:t>engage</a:t>
            </a:r>
            <a:r>
              <a:rPr lang="de-DE" dirty="0" smtClean="0"/>
              <a:t> </a:t>
            </a:r>
            <a:r>
              <a:rPr lang="de-DE" dirty="0" err="1" smtClean="0"/>
              <a:t>with</a:t>
            </a:r>
            <a:r>
              <a:rPr lang="de-DE" dirty="0" smtClean="0"/>
              <a:t>“ </a:t>
            </a:r>
            <a:r>
              <a:rPr lang="en-GB" dirty="0" smtClean="0"/>
              <a:t>humanitarian </a:t>
            </a:r>
            <a:r>
              <a:rPr lang="en-GB" dirty="0"/>
              <a:t>coordination </a:t>
            </a:r>
            <a:r>
              <a:rPr lang="de-DE" dirty="0" err="1" smtClean="0"/>
              <a:t>actors</a:t>
            </a:r>
            <a:endParaRPr lang="de-DE" dirty="0" smtClean="0"/>
          </a:p>
          <a:p>
            <a:r>
              <a:rPr lang="de-DE" b="1" i="1" dirty="0" err="1"/>
              <a:t>Both</a:t>
            </a:r>
            <a:r>
              <a:rPr lang="de-DE" b="1" i="1" dirty="0"/>
              <a:t> </a:t>
            </a:r>
            <a:r>
              <a:rPr lang="de-DE" b="1" i="1" dirty="0" err="1"/>
              <a:t>groups</a:t>
            </a:r>
            <a:r>
              <a:rPr lang="de-DE" dirty="0"/>
              <a:t>: </a:t>
            </a:r>
            <a:r>
              <a:rPr lang="de-DE" dirty="0" smtClean="0"/>
              <a:t>Create </a:t>
            </a:r>
            <a:r>
              <a:rPr lang="de-DE" dirty="0" err="1" smtClean="0"/>
              <a:t>three</a:t>
            </a:r>
            <a:r>
              <a:rPr lang="de-DE" dirty="0" smtClean="0"/>
              <a:t> </a:t>
            </a:r>
            <a:r>
              <a:rPr lang="de-DE" dirty="0" err="1" smtClean="0"/>
              <a:t>Shelter</a:t>
            </a:r>
            <a:r>
              <a:rPr lang="de-DE" dirty="0" smtClean="0"/>
              <a:t> Cluster </a:t>
            </a:r>
            <a:r>
              <a:rPr lang="de-DE" dirty="0" err="1" smtClean="0"/>
              <a:t>objectives</a:t>
            </a:r>
            <a:r>
              <a:rPr lang="de-DE" dirty="0" smtClean="0"/>
              <a:t>, </a:t>
            </a:r>
            <a:r>
              <a:rPr lang="de-DE" dirty="0" err="1" smtClean="0"/>
              <a:t>each</a:t>
            </a:r>
            <a:r>
              <a:rPr lang="de-DE" dirty="0" smtClean="0"/>
              <a:t> </a:t>
            </a:r>
            <a:r>
              <a:rPr lang="de-DE" dirty="0" err="1" smtClean="0"/>
              <a:t>of</a:t>
            </a:r>
            <a:r>
              <a:rPr lang="de-DE" dirty="0" smtClean="0"/>
              <a:t> </a:t>
            </a:r>
            <a:r>
              <a:rPr lang="de-DE" dirty="0" err="1" smtClean="0"/>
              <a:t>which</a:t>
            </a:r>
            <a:r>
              <a:rPr lang="de-DE" dirty="0" smtClean="0"/>
              <a:t> </a:t>
            </a:r>
            <a:r>
              <a:rPr lang="de-DE" dirty="0" err="1" smtClean="0"/>
              <a:t>could</a:t>
            </a:r>
            <a:r>
              <a:rPr lang="de-DE" dirty="0" smtClean="0"/>
              <a:t> </a:t>
            </a:r>
            <a:r>
              <a:rPr lang="de-DE" dirty="0" err="1" smtClean="0"/>
              <a:t>be</a:t>
            </a:r>
            <a:r>
              <a:rPr lang="de-DE" dirty="0" smtClean="0"/>
              <a:t> an </a:t>
            </a:r>
            <a:r>
              <a:rPr lang="de-DE" dirty="0" err="1" smtClean="0"/>
              <a:t>objective</a:t>
            </a:r>
            <a:r>
              <a:rPr lang="de-DE" dirty="0" smtClean="0"/>
              <a:t> </a:t>
            </a:r>
            <a:r>
              <a:rPr lang="de-DE" dirty="0" err="1" smtClean="0"/>
              <a:t>shared</a:t>
            </a:r>
            <a:r>
              <a:rPr lang="de-DE" dirty="0" smtClean="0"/>
              <a:t> </a:t>
            </a:r>
            <a:r>
              <a:rPr lang="de-DE" dirty="0" err="1" smtClean="0"/>
              <a:t>with</a:t>
            </a:r>
            <a:r>
              <a:rPr lang="de-DE" dirty="0" smtClean="0"/>
              <a:t> </a:t>
            </a:r>
            <a:r>
              <a:rPr lang="de-DE" dirty="0" err="1" smtClean="0"/>
              <a:t>one</a:t>
            </a:r>
            <a:r>
              <a:rPr lang="de-DE" dirty="0" smtClean="0"/>
              <a:t> </a:t>
            </a:r>
            <a:r>
              <a:rPr lang="de-DE" dirty="0" err="1" smtClean="0"/>
              <a:t>of</a:t>
            </a:r>
            <a:r>
              <a:rPr lang="de-DE" dirty="0" smtClean="0"/>
              <a:t> </a:t>
            </a:r>
            <a:r>
              <a:rPr lang="de-DE" dirty="0" err="1" smtClean="0"/>
              <a:t>the</a:t>
            </a:r>
            <a:r>
              <a:rPr lang="de-DE" dirty="0" smtClean="0"/>
              <a:t> </a:t>
            </a:r>
            <a:r>
              <a:rPr lang="de-DE" dirty="0" err="1" smtClean="0"/>
              <a:t>other</a:t>
            </a:r>
            <a:r>
              <a:rPr lang="de-DE" dirty="0" smtClean="0"/>
              <a:t> </a:t>
            </a:r>
            <a:r>
              <a:rPr lang="en-GB" dirty="0"/>
              <a:t>humanitarian coordination </a:t>
            </a:r>
            <a:r>
              <a:rPr lang="de-DE" dirty="0" err="1" smtClean="0"/>
              <a:t>actors</a:t>
            </a:r>
            <a:r>
              <a:rPr lang="de-DE" dirty="0" smtClean="0"/>
              <a:t>, </a:t>
            </a:r>
            <a:r>
              <a:rPr lang="de-DE" dirty="0" err="1" smtClean="0"/>
              <a:t>and</a:t>
            </a:r>
            <a:r>
              <a:rPr lang="de-DE" dirty="0" smtClean="0"/>
              <a:t> </a:t>
            </a:r>
            <a:r>
              <a:rPr lang="de-DE" dirty="0" err="1" smtClean="0"/>
              <a:t>which</a:t>
            </a:r>
            <a:endParaRPr lang="de-DE" dirty="0" smtClean="0"/>
          </a:p>
          <a:p>
            <a:pPr lvl="1"/>
            <a:r>
              <a:rPr lang="de-DE" sz="3200" dirty="0" err="1" smtClean="0"/>
              <a:t>Is</a:t>
            </a:r>
            <a:r>
              <a:rPr lang="de-DE" sz="3200" dirty="0" smtClean="0"/>
              <a:t> relevant </a:t>
            </a:r>
            <a:r>
              <a:rPr lang="de-DE" sz="3200" dirty="0" err="1" smtClean="0"/>
              <a:t>to</a:t>
            </a:r>
            <a:r>
              <a:rPr lang="de-DE" sz="3200" dirty="0" smtClean="0"/>
              <a:t> </a:t>
            </a:r>
            <a:r>
              <a:rPr lang="de-DE" sz="3200" dirty="0" err="1" smtClean="0"/>
              <a:t>camps</a:t>
            </a:r>
            <a:r>
              <a:rPr lang="de-DE" sz="3200" dirty="0" smtClean="0"/>
              <a:t>/</a:t>
            </a:r>
            <a:r>
              <a:rPr lang="de-DE" sz="3200" dirty="0" err="1" smtClean="0"/>
              <a:t>settlements</a:t>
            </a:r>
            <a:endParaRPr lang="de-DE" sz="3200" dirty="0" smtClean="0"/>
          </a:p>
          <a:p>
            <a:pPr lvl="1"/>
            <a:r>
              <a:rPr lang="de-DE" sz="3200" dirty="0" smtClean="0"/>
              <a:t>Can </a:t>
            </a:r>
            <a:r>
              <a:rPr lang="de-DE" sz="3200" dirty="0" err="1" smtClean="0"/>
              <a:t>have</a:t>
            </a:r>
            <a:r>
              <a:rPr lang="de-DE" sz="3200" dirty="0" smtClean="0"/>
              <a:t> a CVA </a:t>
            </a:r>
            <a:r>
              <a:rPr lang="de-DE" sz="3200" dirty="0" err="1" smtClean="0"/>
              <a:t>aspect</a:t>
            </a:r>
            <a:r>
              <a:rPr lang="de-DE" sz="3200" dirty="0" smtClean="0"/>
              <a:t> </a:t>
            </a:r>
            <a:r>
              <a:rPr lang="de-DE" sz="3200" dirty="0" err="1" smtClean="0"/>
              <a:t>to</a:t>
            </a:r>
            <a:r>
              <a:rPr lang="de-DE" sz="3200" dirty="0" smtClean="0"/>
              <a:t> </a:t>
            </a:r>
            <a:r>
              <a:rPr lang="de-DE" sz="3200" dirty="0" err="1" smtClean="0"/>
              <a:t>implementation</a:t>
            </a:r>
            <a:r>
              <a:rPr lang="de-DE" sz="3200" dirty="0" smtClean="0"/>
              <a:t> (</a:t>
            </a:r>
            <a:r>
              <a:rPr lang="de-DE" sz="3200" dirty="0" err="1" smtClean="0"/>
              <a:t>be</a:t>
            </a:r>
            <a:r>
              <a:rPr lang="de-DE" sz="3200" dirty="0" smtClean="0"/>
              <a:t> </a:t>
            </a:r>
            <a:r>
              <a:rPr lang="de-DE" sz="3200" dirty="0" err="1" smtClean="0"/>
              <a:t>specific</a:t>
            </a:r>
            <a:r>
              <a:rPr lang="de-DE" sz="3200" dirty="0" smtClean="0"/>
              <a:t>)</a:t>
            </a:r>
          </a:p>
          <a:p>
            <a:pPr marL="457200" lvl="1" indent="0">
              <a:buNone/>
            </a:pPr>
            <a:r>
              <a:rPr lang="de-DE" sz="3200" b="1" dirty="0"/>
              <a:t>REPORT BACK IN PLENARY</a:t>
            </a:r>
            <a:endParaRPr lang="en-GB" sz="3200" b="1" dirty="0"/>
          </a:p>
          <a:p>
            <a:pPr marL="457200" lvl="1" indent="0">
              <a:buNone/>
            </a:pPr>
            <a:endParaRPr lang="de-DE" sz="3200" dirty="0" smtClean="0"/>
          </a:p>
          <a:p>
            <a:pPr marL="0" indent="0">
              <a:buNone/>
            </a:pPr>
            <a:endParaRPr lang="en-GB" sz="3600"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30</a:t>
            </a:fld>
            <a:endParaRPr lang="en-GB"/>
          </a:p>
        </p:txBody>
      </p:sp>
    </p:spTree>
    <p:extLst>
      <p:ext uri="{BB962C8B-B14F-4D97-AF65-F5344CB8AC3E}">
        <p14:creationId xmlns:p14="http://schemas.microsoft.com/office/powerpoint/2010/main" val="17639305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2531"/>
            <a:ext cx="10972800" cy="1143000"/>
          </a:xfrm>
        </p:spPr>
        <p:txBody>
          <a:bodyPr>
            <a:normAutofit fontScale="90000"/>
          </a:bodyPr>
          <a:lstStyle/>
          <a:p>
            <a:r>
              <a:rPr lang="en-US" dirty="0"/>
              <a:t>Topic 3: Coordinating settlements interventions with </a:t>
            </a:r>
            <a:r>
              <a:rPr lang="en-US" dirty="0" smtClean="0"/>
              <a:t>CWGs </a:t>
            </a:r>
            <a:r>
              <a:rPr lang="en-US" dirty="0"/>
              <a:t/>
            </a:r>
            <a:br>
              <a:rPr lang="en-US" dirty="0"/>
            </a:br>
            <a:endParaRPr lang="en-US" dirty="0"/>
          </a:p>
        </p:txBody>
      </p:sp>
      <p:sp>
        <p:nvSpPr>
          <p:cNvPr id="3" name="Content Placeholder 2"/>
          <p:cNvSpPr>
            <a:spLocks noGrp="1"/>
          </p:cNvSpPr>
          <p:nvPr>
            <p:ph idx="1"/>
          </p:nvPr>
        </p:nvSpPr>
        <p:spPr>
          <a:xfrm>
            <a:off x="537681" y="1719531"/>
            <a:ext cx="10972800" cy="4516882"/>
          </a:xfrm>
        </p:spPr>
        <p:txBody>
          <a:bodyPr>
            <a:normAutofit/>
          </a:bodyPr>
          <a:lstStyle/>
          <a:p>
            <a:pPr marL="0" indent="0">
              <a:buNone/>
            </a:pPr>
            <a:r>
              <a:rPr lang="de-DE" sz="2800" dirty="0" smtClean="0"/>
              <a:t>Topics </a:t>
            </a:r>
            <a:r>
              <a:rPr lang="de-DE" sz="2800" dirty="0" err="1" smtClean="0"/>
              <a:t>for</a:t>
            </a:r>
            <a:r>
              <a:rPr lang="de-DE" sz="2800" dirty="0" smtClean="0"/>
              <a:t> </a:t>
            </a:r>
            <a:r>
              <a:rPr lang="de-DE" sz="2800" dirty="0" err="1" smtClean="0"/>
              <a:t>discussion</a:t>
            </a:r>
            <a:r>
              <a:rPr lang="de-DE" sz="2800" dirty="0" smtClean="0"/>
              <a:t> </a:t>
            </a:r>
            <a:r>
              <a:rPr lang="de-DE" sz="2800" dirty="0" err="1" smtClean="0"/>
              <a:t>with</a:t>
            </a:r>
            <a:r>
              <a:rPr lang="de-DE" sz="2800" dirty="0" smtClean="0"/>
              <a:t> </a:t>
            </a:r>
            <a:r>
              <a:rPr lang="de-DE" sz="2800" dirty="0" err="1" smtClean="0"/>
              <a:t>and</a:t>
            </a:r>
            <a:r>
              <a:rPr lang="de-DE" sz="2800" dirty="0" smtClean="0"/>
              <a:t> </a:t>
            </a:r>
            <a:r>
              <a:rPr lang="de-DE" sz="2800" dirty="0" err="1" smtClean="0"/>
              <a:t>support</a:t>
            </a:r>
            <a:r>
              <a:rPr lang="de-DE" sz="2800" dirty="0" smtClean="0"/>
              <a:t> </a:t>
            </a:r>
            <a:r>
              <a:rPr lang="de-DE" sz="2800" dirty="0" err="1" smtClean="0"/>
              <a:t>from</a:t>
            </a:r>
            <a:r>
              <a:rPr lang="de-DE" sz="2800" dirty="0" smtClean="0"/>
              <a:t> CWGs:</a:t>
            </a:r>
            <a:endParaRPr lang="de-DE" sz="2800" dirty="0" smtClean="0"/>
          </a:p>
          <a:p>
            <a:r>
              <a:rPr lang="en-US" sz="2800" dirty="0" smtClean="0"/>
              <a:t>Balancing and monitoring different income streams accessed by camp or urban-settlement populations (working for large contractors, working for individual HH incentive pay, unconditional cash grants, </a:t>
            </a:r>
            <a:r>
              <a:rPr lang="en-US" sz="2800" dirty="0" err="1" smtClean="0"/>
              <a:t>etc</a:t>
            </a:r>
            <a:r>
              <a:rPr lang="en-US" sz="2800" dirty="0" smtClean="0"/>
              <a:t>)</a:t>
            </a:r>
            <a:endParaRPr lang="en-US" sz="2800" dirty="0" smtClean="0"/>
          </a:p>
          <a:p>
            <a:r>
              <a:rPr lang="en-US" sz="2800" dirty="0" smtClean="0"/>
              <a:t>Impacts of using vouchers only redeemable inside camp shops and businesses (</a:t>
            </a:r>
            <a:r>
              <a:rPr lang="en-US" sz="2800" dirty="0" err="1" smtClean="0"/>
              <a:t>maximising</a:t>
            </a:r>
            <a:r>
              <a:rPr lang="en-US" sz="2800" dirty="0" smtClean="0"/>
              <a:t> economic impa</a:t>
            </a:r>
            <a:r>
              <a:rPr lang="en-US" sz="2800" dirty="0" smtClean="0"/>
              <a:t>ct within the camps? Creating tensions with host communities?)</a:t>
            </a:r>
          </a:p>
          <a:p>
            <a:r>
              <a:rPr lang="en-US" sz="2800" i="1" dirty="0" smtClean="0"/>
              <a:t>Other experiences from the field?</a:t>
            </a:r>
            <a:endParaRPr lang="en-US" sz="2800" i="1" dirty="0" smtClean="0"/>
          </a:p>
          <a:p>
            <a:endParaRPr lang="en-US" sz="2800" dirty="0"/>
          </a:p>
          <a:p>
            <a:pPr marL="457200" lvl="1" indent="0">
              <a:buNone/>
            </a:pPr>
            <a:endParaRPr lang="en-US"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31</a:t>
            </a:fld>
            <a:endParaRPr lang="en-GB"/>
          </a:p>
        </p:txBody>
      </p:sp>
    </p:spTree>
    <p:extLst>
      <p:ext uri="{BB962C8B-B14F-4D97-AF65-F5344CB8AC3E}">
        <p14:creationId xmlns:p14="http://schemas.microsoft.com/office/powerpoint/2010/main" val="210642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smtClean="0"/>
              <a:t>Any questions?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32</a:t>
            </a:fld>
            <a:endParaRPr lang="en-GB"/>
          </a:p>
        </p:txBody>
      </p:sp>
    </p:spTree>
    <p:extLst>
      <p:ext uri="{BB962C8B-B14F-4D97-AF65-F5344CB8AC3E}">
        <p14:creationId xmlns:p14="http://schemas.microsoft.com/office/powerpoint/2010/main" val="857105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Session </a:t>
            </a:r>
            <a:r>
              <a:rPr lang="en-US" dirty="0" smtClean="0"/>
              <a:t>6: </a:t>
            </a:r>
            <a:r>
              <a:rPr lang="en-US" dirty="0"/>
              <a:t>Shelter and Cash -- comparing the objectives, phases and processes</a:t>
            </a:r>
          </a:p>
        </p:txBody>
      </p:sp>
      <p:sp>
        <p:nvSpPr>
          <p:cNvPr id="3" name="Content Placeholder 2"/>
          <p:cNvSpPr>
            <a:spLocks noGrp="1"/>
          </p:cNvSpPr>
          <p:nvPr>
            <p:ph idx="1"/>
          </p:nvPr>
        </p:nvSpPr>
        <p:spPr/>
        <p:txBody>
          <a:bodyPr>
            <a:normAutofit/>
          </a:bodyPr>
          <a:lstStyle/>
          <a:p>
            <a:r>
              <a:rPr lang="en-US" dirty="0" smtClean="0"/>
              <a:t>Topic 1 (</a:t>
            </a:r>
            <a:r>
              <a:rPr lang="en-US" i="1" dirty="0" smtClean="0"/>
              <a:t>XX</a:t>
            </a:r>
            <a:r>
              <a:rPr lang="en-US" dirty="0" smtClean="0"/>
              <a:t> minutes):  </a:t>
            </a:r>
            <a:r>
              <a:rPr lang="en-US" dirty="0"/>
              <a:t>Coordinating within the Shelter Cluster the combination of Shelter and CVA in camps and sites for the displaced</a:t>
            </a:r>
            <a:endParaRPr lang="en-US" dirty="0" smtClean="0"/>
          </a:p>
          <a:p>
            <a:r>
              <a:rPr lang="en-US" dirty="0" smtClean="0"/>
              <a:t>Topic 2 (</a:t>
            </a:r>
            <a:r>
              <a:rPr lang="en-US" i="1" dirty="0" smtClean="0"/>
              <a:t>XX</a:t>
            </a:r>
            <a:r>
              <a:rPr lang="en-US" dirty="0" smtClean="0"/>
              <a:t> minutes):  </a:t>
            </a:r>
            <a:r>
              <a:rPr lang="en-US" dirty="0"/>
              <a:t>Coordinating within the Shelter Cluster the combination of Shelter and CVA in </a:t>
            </a:r>
            <a:r>
              <a:rPr lang="en-US" dirty="0" err="1"/>
              <a:t>neighbourhoods</a:t>
            </a:r>
            <a:r>
              <a:rPr lang="en-US" dirty="0"/>
              <a:t> and settlements for the </a:t>
            </a:r>
            <a:r>
              <a:rPr lang="en-US" dirty="0" smtClean="0"/>
              <a:t>non-displaced</a:t>
            </a:r>
          </a:p>
          <a:p>
            <a:r>
              <a:rPr lang="en-US" dirty="0" smtClean="0"/>
              <a:t>Topic 3 (</a:t>
            </a:r>
            <a:r>
              <a:rPr lang="en-US" i="1" dirty="0" smtClean="0"/>
              <a:t>XX</a:t>
            </a:r>
            <a:r>
              <a:rPr lang="en-US" dirty="0" smtClean="0"/>
              <a:t> minutes): </a:t>
            </a:r>
            <a:r>
              <a:rPr lang="en-US" dirty="0"/>
              <a:t>Coordinating settlements interventions with other Clusters, and with CWGs</a:t>
            </a:r>
            <a:endParaRPr lang="en-US" dirty="0" smtClean="0"/>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Tree>
    <p:extLst>
      <p:ext uri="{BB962C8B-B14F-4D97-AF65-F5344CB8AC3E}">
        <p14:creationId xmlns:p14="http://schemas.microsoft.com/office/powerpoint/2010/main" val="1111030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6: Parameters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covers:</a:t>
            </a:r>
          </a:p>
          <a:p>
            <a:pPr lvl="1"/>
            <a:r>
              <a:rPr lang="en-US" dirty="0" smtClean="0"/>
              <a:t>Coordinating the adaption of Shelter and CVA combinations for large populations, at scale</a:t>
            </a:r>
          </a:p>
          <a:p>
            <a:pPr lvl="1"/>
            <a:r>
              <a:rPr lang="en-US" dirty="0"/>
              <a:t>Coordinating the adaption of</a:t>
            </a:r>
            <a:r>
              <a:rPr lang="en-US" dirty="0" smtClean="0"/>
              <a:t> </a:t>
            </a:r>
            <a:r>
              <a:rPr lang="en-US" dirty="0"/>
              <a:t>Shelter and CVA combinations for </a:t>
            </a:r>
            <a:r>
              <a:rPr lang="en-US" dirty="0" smtClean="0"/>
              <a:t>infrastructure, public spaces and settlements planning</a:t>
            </a:r>
            <a:endParaRPr lang="en-US" dirty="0"/>
          </a:p>
        </p:txBody>
      </p:sp>
    </p:spTree>
    <p:extLst>
      <p:ext uri="{BB962C8B-B14F-4D97-AF65-F5344CB8AC3E}">
        <p14:creationId xmlns:p14="http://schemas.microsoft.com/office/powerpoint/2010/main" val="2079601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6: Parameters, cont.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does </a:t>
            </a:r>
            <a:r>
              <a:rPr lang="en-US" b="1" i="1" dirty="0" smtClean="0"/>
              <a:t>not</a:t>
            </a:r>
            <a:r>
              <a:rPr lang="en-US" dirty="0" smtClean="0"/>
              <a:t> cover:</a:t>
            </a:r>
          </a:p>
          <a:p>
            <a:pPr lvl="1"/>
            <a:r>
              <a:rPr lang="en-US" dirty="0" smtClean="0"/>
              <a:t>Detailed technical guidance on site planning, or complex engineering works</a:t>
            </a:r>
          </a:p>
          <a:p>
            <a:pPr lvl="1"/>
            <a:r>
              <a:rPr lang="en-US" dirty="0" smtClean="0"/>
              <a:t>Guidance on how to convert non-permanent camps into permanent housing settlements</a:t>
            </a:r>
          </a:p>
          <a:p>
            <a:pPr lvl="1"/>
            <a:r>
              <a:rPr lang="en-US" dirty="0" smtClean="0"/>
              <a:t>Guidance on camp management, or the governance aspects of settlements</a:t>
            </a:r>
          </a:p>
        </p:txBody>
      </p:sp>
    </p:spTree>
    <p:extLst>
      <p:ext uri="{BB962C8B-B14F-4D97-AF65-F5344CB8AC3E}">
        <p14:creationId xmlns:p14="http://schemas.microsoft.com/office/powerpoint/2010/main" val="1560139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Box 5"/>
          <p:cNvSpPr txBox="1">
            <a:spLocks noChangeArrowheads="1"/>
          </p:cNvSpPr>
          <p:nvPr/>
        </p:nvSpPr>
        <p:spPr bwMode="auto">
          <a:xfrm>
            <a:off x="1808973" y="6314366"/>
            <a:ext cx="8815754"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endParaRPr lang="en-GB" altLang="en-US"/>
          </a:p>
          <a:p>
            <a:endParaRPr lang="en-GB" altLang="en-US"/>
          </a:p>
        </p:txBody>
      </p:sp>
      <p:sp>
        <p:nvSpPr>
          <p:cNvPr id="21506" name="Title 1"/>
          <p:cNvSpPr>
            <a:spLocks noGrp="1"/>
          </p:cNvSpPr>
          <p:nvPr>
            <p:ph type="title"/>
          </p:nvPr>
        </p:nvSpPr>
        <p:spPr>
          <a:xfrm>
            <a:off x="1981200" y="118397"/>
            <a:ext cx="8229600" cy="1143000"/>
          </a:xfrm>
        </p:spPr>
        <p:txBody>
          <a:bodyPr>
            <a:normAutofit/>
          </a:bodyPr>
          <a:lstStyle/>
          <a:p>
            <a:pPr eaLnBrk="1" hangingPunct="1"/>
            <a:r>
              <a:rPr lang="en-US" altLang="en-US" sz="3200" dirty="0" smtClean="0">
                <a:latin typeface="Gill Sans Infant Std" pitchFamily="34" charset="0"/>
                <a:ea typeface="Gill Sans Infant Std" pitchFamily="34" charset="0"/>
                <a:cs typeface="Gill Sans Infant Std" pitchFamily="34" charset="0"/>
              </a:rPr>
              <a:t>Session 6 review: Go/No-go </a:t>
            </a:r>
            <a:r>
              <a:rPr lang="en-US" altLang="en-US" sz="3200" dirty="0">
                <a:latin typeface="Gill Sans Infant Std" pitchFamily="34" charset="0"/>
                <a:ea typeface="Gill Sans Infant Std" pitchFamily="34" charset="0"/>
                <a:cs typeface="Gill Sans Infant Std" pitchFamily="34" charset="0"/>
              </a:rPr>
              <a:t>decision for cash or vouchers</a:t>
            </a:r>
          </a:p>
        </p:txBody>
      </p:sp>
      <p:graphicFrame>
        <p:nvGraphicFramePr>
          <p:cNvPr id="4" name="Diagram 3"/>
          <p:cNvGraphicFramePr/>
          <p:nvPr>
            <p:extLst>
              <p:ext uri="{D42A27DB-BD31-4B8C-83A1-F6EECF244321}">
                <p14:modId xmlns:p14="http://schemas.microsoft.com/office/powerpoint/2010/main" val="237604397"/>
              </p:ext>
            </p:extLst>
          </p:nvPr>
        </p:nvGraphicFramePr>
        <p:xfrm>
          <a:off x="163285" y="1174310"/>
          <a:ext cx="6795094" cy="52457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9" name="TextBox 4"/>
          <p:cNvSpPr txBox="1">
            <a:spLocks noChangeArrowheads="1"/>
          </p:cNvSpPr>
          <p:nvPr/>
        </p:nvSpPr>
        <p:spPr bwMode="auto">
          <a:xfrm>
            <a:off x="6672064" y="6507165"/>
            <a:ext cx="31237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b="1">
                <a:solidFill>
                  <a:schemeClr val="tx1"/>
                </a:solidFill>
                <a:latin typeface="Gill Sans MT" pitchFamily="34" charset="0"/>
                <a:cs typeface="Arial" pitchFamily="34" charset="0"/>
              </a:defRPr>
            </a:lvl1pPr>
            <a:lvl2pPr marL="742950" indent="-285750" eaLnBrk="0" hangingPunct="0">
              <a:defRPr sz="1400" b="1">
                <a:solidFill>
                  <a:schemeClr val="tx1"/>
                </a:solidFill>
                <a:latin typeface="Gill Sans MT" pitchFamily="34" charset="0"/>
                <a:cs typeface="Arial" pitchFamily="34" charset="0"/>
              </a:defRPr>
            </a:lvl2pPr>
            <a:lvl3pPr marL="1143000" indent="-228600" eaLnBrk="0" hangingPunct="0">
              <a:defRPr sz="1400" b="1">
                <a:solidFill>
                  <a:schemeClr val="tx1"/>
                </a:solidFill>
                <a:latin typeface="Gill Sans MT" pitchFamily="34" charset="0"/>
                <a:cs typeface="Arial" pitchFamily="34" charset="0"/>
              </a:defRPr>
            </a:lvl3pPr>
            <a:lvl4pPr marL="1600200" indent="-228600" eaLnBrk="0" hangingPunct="0">
              <a:defRPr sz="1400" b="1">
                <a:solidFill>
                  <a:schemeClr val="tx1"/>
                </a:solidFill>
                <a:latin typeface="Gill Sans MT" pitchFamily="34" charset="0"/>
                <a:cs typeface="Arial" pitchFamily="34" charset="0"/>
              </a:defRPr>
            </a:lvl4pPr>
            <a:lvl5pPr marL="2057400" indent="-228600" eaLnBrk="0" hangingPunct="0">
              <a:defRPr sz="1400" b="1">
                <a:solidFill>
                  <a:schemeClr val="tx1"/>
                </a:solidFill>
                <a:latin typeface="Gill Sans MT" pitchFamily="34" charset="0"/>
                <a:cs typeface="Arial" pitchFamily="34" charset="0"/>
              </a:defRPr>
            </a:lvl5pPr>
            <a:lvl6pPr marL="2514600" indent="-228600" eaLnBrk="0" fontAlgn="base" hangingPunct="0">
              <a:spcBef>
                <a:spcPct val="0"/>
              </a:spcBef>
              <a:spcAft>
                <a:spcPct val="0"/>
              </a:spcAft>
              <a:defRPr sz="1400" b="1">
                <a:solidFill>
                  <a:schemeClr val="tx1"/>
                </a:solidFill>
                <a:latin typeface="Gill Sans MT" pitchFamily="34" charset="0"/>
                <a:cs typeface="Arial" pitchFamily="34" charset="0"/>
              </a:defRPr>
            </a:lvl6pPr>
            <a:lvl7pPr marL="2971800" indent="-228600" eaLnBrk="0" fontAlgn="base" hangingPunct="0">
              <a:spcBef>
                <a:spcPct val="0"/>
              </a:spcBef>
              <a:spcAft>
                <a:spcPct val="0"/>
              </a:spcAft>
              <a:defRPr sz="1400" b="1">
                <a:solidFill>
                  <a:schemeClr val="tx1"/>
                </a:solidFill>
                <a:latin typeface="Gill Sans MT" pitchFamily="34" charset="0"/>
                <a:cs typeface="Arial" pitchFamily="34" charset="0"/>
              </a:defRPr>
            </a:lvl7pPr>
            <a:lvl8pPr marL="3429000" indent="-228600" eaLnBrk="0" fontAlgn="base" hangingPunct="0">
              <a:spcBef>
                <a:spcPct val="0"/>
              </a:spcBef>
              <a:spcAft>
                <a:spcPct val="0"/>
              </a:spcAft>
              <a:defRPr sz="1400" b="1">
                <a:solidFill>
                  <a:schemeClr val="tx1"/>
                </a:solidFill>
                <a:latin typeface="Gill Sans MT" pitchFamily="34" charset="0"/>
                <a:cs typeface="Arial" pitchFamily="34" charset="0"/>
              </a:defRPr>
            </a:lvl8pPr>
            <a:lvl9pPr marL="3886200" indent="-228600" eaLnBrk="0" fontAlgn="base" hangingPunct="0">
              <a:spcBef>
                <a:spcPct val="0"/>
              </a:spcBef>
              <a:spcAft>
                <a:spcPct val="0"/>
              </a:spcAft>
              <a:defRPr sz="1400" b="1">
                <a:solidFill>
                  <a:schemeClr val="tx1"/>
                </a:solidFill>
                <a:latin typeface="Gill Sans MT" pitchFamily="34" charset="0"/>
                <a:cs typeface="Arial" pitchFamily="34" charset="0"/>
              </a:defRPr>
            </a:lvl9pPr>
          </a:lstStyle>
          <a:p>
            <a:r>
              <a:rPr lang="en-US" altLang="en-US" i="1" dirty="0">
                <a:solidFill>
                  <a:srgbClr val="FF0000"/>
                </a:solidFill>
                <a:latin typeface="Calibri" pitchFamily="34" charset="0"/>
              </a:rPr>
              <a:t>Source:  </a:t>
            </a:r>
            <a:r>
              <a:rPr lang="en-US" altLang="en-US" i="1" dirty="0" err="1">
                <a:solidFill>
                  <a:srgbClr val="FF0000"/>
                </a:solidFill>
                <a:latin typeface="Calibri" pitchFamily="34" charset="0"/>
              </a:rPr>
              <a:t>CaLP</a:t>
            </a:r>
            <a:r>
              <a:rPr lang="en-US" altLang="en-US" i="1" dirty="0">
                <a:solidFill>
                  <a:srgbClr val="FF0000"/>
                </a:solidFill>
                <a:latin typeface="Calibri" pitchFamily="34" charset="0"/>
              </a:rPr>
              <a:t> Foundations Course, 2016</a:t>
            </a:r>
            <a:endParaRPr lang="en-US" altLang="en-US" dirty="0">
              <a:solidFill>
                <a:srgbClr val="FF0000"/>
              </a:solidFill>
            </a:endParaRPr>
          </a:p>
        </p:txBody>
      </p:sp>
      <p:sp>
        <p:nvSpPr>
          <p:cNvPr id="2" name="TextBox 1"/>
          <p:cNvSpPr txBox="1"/>
          <p:nvPr/>
        </p:nvSpPr>
        <p:spPr>
          <a:xfrm>
            <a:off x="7609114" y="1948543"/>
            <a:ext cx="4352345" cy="1569660"/>
          </a:xfrm>
          <a:prstGeom prst="rect">
            <a:avLst/>
          </a:prstGeom>
          <a:noFill/>
        </p:spPr>
        <p:txBody>
          <a:bodyPr wrap="none" rtlCol="0">
            <a:spAutoFit/>
          </a:bodyPr>
          <a:lstStyle/>
          <a:p>
            <a:r>
              <a:rPr lang="en-US" sz="2400" dirty="0" smtClean="0"/>
              <a:t>Plenary Discussion:</a:t>
            </a:r>
          </a:p>
          <a:p>
            <a:r>
              <a:rPr lang="en-US" sz="2400" dirty="0" smtClean="0"/>
              <a:t>How do you think any of these</a:t>
            </a:r>
          </a:p>
          <a:p>
            <a:r>
              <a:rPr lang="en-US" sz="2400" dirty="0" smtClean="0"/>
              <a:t>considerations might be different</a:t>
            </a:r>
          </a:p>
          <a:p>
            <a:r>
              <a:rPr lang="en-US" sz="2400" dirty="0" smtClean="0"/>
              <a:t>at the camp or settlements level?</a:t>
            </a:r>
            <a:endParaRPr lang="en-US" sz="2400" dirty="0"/>
          </a:p>
        </p:txBody>
      </p:sp>
    </p:spTree>
    <p:extLst>
      <p:ext uri="{BB962C8B-B14F-4D97-AF65-F5344CB8AC3E}">
        <p14:creationId xmlns:p14="http://schemas.microsoft.com/office/powerpoint/2010/main" val="856810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US"/>
              <a:t>Topic 1: Coordinating within the Shelter Cluster the combination of Shelter and CVA in camps and sites for the displaced</a:t>
            </a:r>
            <a:br>
              <a:rPr lang="en-US"/>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92500" lnSpcReduction="10000"/>
          </a:bodyPr>
          <a:lstStyle/>
          <a:p>
            <a:pPr marL="0" indent="0">
              <a:buNone/>
            </a:pPr>
            <a:r>
              <a:rPr lang="en-GB" dirty="0" smtClean="0"/>
              <a:t>Reminder </a:t>
            </a:r>
            <a:r>
              <a:rPr lang="mr-IN" dirty="0" smtClean="0"/>
              <a:t>–</a:t>
            </a:r>
            <a:r>
              <a:rPr lang="en-GB" dirty="0" smtClean="0"/>
              <a:t> for the purposes of this training, we will use ‘camps’ as a general umbrella term for:</a:t>
            </a:r>
          </a:p>
          <a:p>
            <a:pPr marL="857250" lvl="1" indent="-457200"/>
            <a:r>
              <a:rPr lang="en-GB" sz="3200" dirty="0" smtClean="0"/>
              <a:t>Planned camps</a:t>
            </a:r>
          </a:p>
          <a:p>
            <a:pPr marL="857250" lvl="1" indent="-457200"/>
            <a:r>
              <a:rPr lang="en-GB" sz="3200" dirty="0" smtClean="0"/>
              <a:t>Spontaneous settlements</a:t>
            </a:r>
          </a:p>
          <a:p>
            <a:pPr marL="857250" lvl="1" indent="-457200"/>
            <a:r>
              <a:rPr lang="en-GB" sz="3200" dirty="0" smtClean="0"/>
              <a:t>Sites of multiple households</a:t>
            </a:r>
          </a:p>
          <a:p>
            <a:pPr marL="857250" lvl="1" indent="-457200"/>
            <a:r>
              <a:rPr lang="en-GB" sz="3200" dirty="0" smtClean="0"/>
              <a:t>Hybrids of collective centres with significant outdoor shelters attached</a:t>
            </a:r>
          </a:p>
          <a:p>
            <a:pPr marL="0" indent="0">
              <a:buNone/>
            </a:pPr>
            <a:r>
              <a:rPr lang="en-GB" sz="3200" dirty="0" smtClean="0"/>
              <a:t>This does not imply any official endorsement of specific terminology </a:t>
            </a:r>
            <a:r>
              <a:rPr lang="mr-IN" sz="3200" dirty="0" smtClean="0"/>
              <a:t>–</a:t>
            </a:r>
            <a:r>
              <a:rPr lang="en-GB" sz="3200" dirty="0" smtClean="0"/>
              <a:t> it is just to make things easier to talk about!</a:t>
            </a:r>
            <a:endParaRPr lang="en-GB" sz="3200"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8</a:t>
            </a:fld>
            <a:endParaRPr lang="en-GB"/>
          </a:p>
        </p:txBody>
      </p:sp>
    </p:spTree>
    <p:extLst>
      <p:ext uri="{BB962C8B-B14F-4D97-AF65-F5344CB8AC3E}">
        <p14:creationId xmlns:p14="http://schemas.microsoft.com/office/powerpoint/2010/main" val="946272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a:xfrm>
            <a:off x="609600" y="568552"/>
            <a:ext cx="10972800" cy="1143000"/>
          </a:xfrm>
        </p:spPr>
        <p:txBody>
          <a:bodyPr>
            <a:normAutofit fontScale="90000"/>
          </a:bodyPr>
          <a:lstStyle/>
          <a:p>
            <a:r>
              <a:rPr lang="en-US"/>
              <a:t>Topic 1: Coordinating within the Shelter Cluster the combination of Shelter and CVA in camps and sites for the displaced</a:t>
            </a:r>
            <a:br>
              <a:rPr lang="en-US"/>
            </a:b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92500" lnSpcReduction="10000"/>
          </a:bodyPr>
          <a:lstStyle/>
          <a:p>
            <a:pPr marL="0" indent="0">
              <a:buNone/>
            </a:pPr>
            <a:r>
              <a:rPr lang="en-GB" dirty="0" smtClean="0"/>
              <a:t>Group work:</a:t>
            </a:r>
          </a:p>
          <a:p>
            <a:r>
              <a:rPr lang="en-GB" dirty="0" smtClean="0"/>
              <a:t>Use post-it notes to list all the different activities which CVA could be used for, in order to achieve Shelter and Site Planning outputs, in a camp</a:t>
            </a:r>
          </a:p>
          <a:p>
            <a:r>
              <a:rPr lang="en-GB" dirty="0" smtClean="0"/>
              <a:t>Divide the post-it notes into categories:</a:t>
            </a:r>
          </a:p>
          <a:p>
            <a:pPr lvl="1"/>
            <a:r>
              <a:rPr lang="en-GB" sz="3200" dirty="0" smtClean="0"/>
              <a:t>Individual Shelter</a:t>
            </a:r>
          </a:p>
          <a:p>
            <a:pPr lvl="1"/>
            <a:r>
              <a:rPr lang="en-GB" sz="3200" dirty="0" smtClean="0"/>
              <a:t>Household WASH (latrines, showers)</a:t>
            </a:r>
          </a:p>
          <a:p>
            <a:pPr lvl="1"/>
            <a:r>
              <a:rPr lang="en-GB" sz="3200" dirty="0" smtClean="0"/>
              <a:t>Roads and public infrastructure</a:t>
            </a:r>
          </a:p>
          <a:p>
            <a:pPr lvl="1"/>
            <a:r>
              <a:rPr lang="en-GB" sz="3200" dirty="0" smtClean="0"/>
              <a:t>Public buildings and facilities</a:t>
            </a:r>
            <a:endParaRPr lang="en-GB" sz="3200"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9</a:t>
            </a:fld>
            <a:endParaRPr lang="en-GB"/>
          </a:p>
        </p:txBody>
      </p:sp>
    </p:spTree>
    <p:extLst>
      <p:ext uri="{BB962C8B-B14F-4D97-AF65-F5344CB8AC3E}">
        <p14:creationId xmlns:p14="http://schemas.microsoft.com/office/powerpoint/2010/main" val="1895568529"/>
      </p:ext>
    </p:extLst>
  </p:cSld>
  <p:clrMapOvr>
    <a:masterClrMapping/>
  </p:clrMapOvr>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9292</TotalTime>
  <Words>3009</Words>
  <Application>Microsoft Macintosh PowerPoint</Application>
  <PresentationFormat>Widescreen</PresentationFormat>
  <Paragraphs>252</Paragraphs>
  <Slides>32</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Calibri</vt:lpstr>
      <vt:lpstr>Gill Sans Infant MT</vt:lpstr>
      <vt:lpstr>Gill Sans Infant Std</vt:lpstr>
      <vt:lpstr>Gill Sans MT</vt:lpstr>
      <vt:lpstr>Mangal</vt:lpstr>
      <vt:lpstr>MS Mincho</vt:lpstr>
      <vt:lpstr>Times New Roman</vt:lpstr>
      <vt:lpstr>Verdana</vt:lpstr>
      <vt:lpstr>Wingdings</vt:lpstr>
      <vt:lpstr>Arial</vt:lpstr>
      <vt:lpstr>1_4. Shelter Cluster PowerPoint Template (2007 and later)</vt:lpstr>
      <vt:lpstr>Session 6: Shelter, Cash and Settlements  </vt:lpstr>
      <vt:lpstr>Overall course principles – Review slide</vt:lpstr>
      <vt:lpstr>Session 6: Cluster coordinating of M&amp;E for Shelter and Cash programming  </vt:lpstr>
      <vt:lpstr>Session 6: Shelter and Cash -- comparing the objectives, phases and processes</vt:lpstr>
      <vt:lpstr>Session 6: Parameters</vt:lpstr>
      <vt:lpstr>Session 6: Parameters, cont.</vt:lpstr>
      <vt:lpstr>Session 6 review: Go/No-go decision for cash or vouchers</vt:lpstr>
      <vt:lpstr>Topic 1: Coordinating within the Shelter Cluster the combination of Shelter and CVA in camps and sites for the displaced </vt:lpstr>
      <vt:lpstr>Topic 1: Coordinating within the Shelter Cluster the combination of Shelter and CVA in camps and sites for the displaced </vt:lpstr>
      <vt:lpstr>Topic 1: Coordinating within the Shelter Cluster the combination of Shelter and CVA in camps and sites for the displaced </vt:lpstr>
      <vt:lpstr>Topic 1: Coordinating within the Shelter Cluster the combination of Shelter and CVA in camps and sites for the displaced </vt:lpstr>
      <vt:lpstr>Topic 1: How is coordinating Shelter and CVA different in a camp?</vt:lpstr>
      <vt:lpstr>Topic 1: How is coordinating Shelter and CVA different in a camp? – cont.</vt:lpstr>
      <vt:lpstr>Topic 1: Coordinating in camps – Beyond programme outputs</vt:lpstr>
      <vt:lpstr>Topic 1: Coordinating in camps – Beyond programme outputs</vt:lpstr>
      <vt:lpstr>Topic 1: Coordinating in camps – Beyond programme outputs</vt:lpstr>
      <vt:lpstr>Topic 1: Coordinating in camps – Beyond programme outputs</vt:lpstr>
      <vt:lpstr>Topic 1: Coordinating in camps – Beyond programme outputs</vt:lpstr>
      <vt:lpstr>Topic 1: Coordinating in camps – Beyond programme outputs</vt:lpstr>
      <vt:lpstr>Topic 2: Coordinating within the Shelter Cluster the combination of Shelter and CVA in neighbourhoods and settlements for the non-displaced  </vt:lpstr>
      <vt:lpstr>Topic 2: Yemen Shelter-NFI/CCCM Cluster strategy (2017) -- Review </vt:lpstr>
      <vt:lpstr>Topic 2: Yemen Shelter-NFI/CCCM Cluster strategy (2017) -- EXCERPT </vt:lpstr>
      <vt:lpstr>Topic 2: Yemen Shelter-NFI/CCCM Cluster strategy (2017)</vt:lpstr>
      <vt:lpstr>Topic 2: Yemen Shelter-NFI/CCCM Cluster strategy (2017)</vt:lpstr>
      <vt:lpstr>Topic 2: Yemen Shelter-NFI/CCCM Cluster strategy (2017)</vt:lpstr>
      <vt:lpstr>Topic 2: Yemen Shelter-NFI/CCCM Cluster strategy (2017)</vt:lpstr>
      <vt:lpstr>Topic 3: Coordinating settlements interventions with other Clusters, and with CWGs </vt:lpstr>
      <vt:lpstr>Topic 3: Coordinating settlements interventions with other Clusters, and with CWGs </vt:lpstr>
      <vt:lpstr>Topic 3: Coordinating settlements interventions with other Clusters, and with CWGs </vt:lpstr>
      <vt:lpstr>Topic 3: Coordinating settlements interventions with other Clusters, and with CWGs </vt:lpstr>
      <vt:lpstr>Topic 3: Coordinating settlements interventions with CWGs  </vt:lpstr>
      <vt:lpstr>Any questions?</vt:lpstr>
    </vt:vector>
  </TitlesOfParts>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james kennedy</cp:lastModifiedBy>
  <cp:revision>240</cp:revision>
  <dcterms:created xsi:type="dcterms:W3CDTF">2019-01-07T15:35:56Z</dcterms:created>
  <dcterms:modified xsi:type="dcterms:W3CDTF">2019-01-22T15:58:10Z</dcterms:modified>
</cp:coreProperties>
</file>