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38"/>
  </p:notesMasterIdLst>
  <p:sldIdLst>
    <p:sldId id="271" r:id="rId2"/>
    <p:sldId id="346" r:id="rId3"/>
    <p:sldId id="344" r:id="rId4"/>
    <p:sldId id="309" r:id="rId5"/>
    <p:sldId id="263" r:id="rId6"/>
    <p:sldId id="260" r:id="rId7"/>
    <p:sldId id="310" r:id="rId8"/>
    <p:sldId id="311" r:id="rId9"/>
    <p:sldId id="379" r:id="rId10"/>
    <p:sldId id="380" r:id="rId11"/>
    <p:sldId id="381" r:id="rId12"/>
    <p:sldId id="382" r:id="rId13"/>
    <p:sldId id="367" r:id="rId14"/>
    <p:sldId id="388" r:id="rId15"/>
    <p:sldId id="386" r:id="rId16"/>
    <p:sldId id="383" r:id="rId17"/>
    <p:sldId id="384" r:id="rId18"/>
    <p:sldId id="385" r:id="rId19"/>
    <p:sldId id="368" r:id="rId20"/>
    <p:sldId id="387" r:id="rId21"/>
    <p:sldId id="389" r:id="rId22"/>
    <p:sldId id="390" r:id="rId23"/>
    <p:sldId id="391" r:id="rId24"/>
    <p:sldId id="392" r:id="rId25"/>
    <p:sldId id="369" r:id="rId26"/>
    <p:sldId id="393" r:id="rId27"/>
    <p:sldId id="371" r:id="rId28"/>
    <p:sldId id="394" r:id="rId29"/>
    <p:sldId id="395" r:id="rId30"/>
    <p:sldId id="396" r:id="rId31"/>
    <p:sldId id="372" r:id="rId32"/>
    <p:sldId id="397" r:id="rId33"/>
    <p:sldId id="399" r:id="rId34"/>
    <p:sldId id="398" r:id="rId35"/>
    <p:sldId id="373" r:id="rId36"/>
    <p:sldId id="28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0080"/>
  </p:normalViewPr>
  <p:slideViewPr>
    <p:cSldViewPr snapToGrid="0" snapToObjects="1">
      <p:cViewPr varScale="1">
        <p:scale>
          <a:sx n="117" d="100"/>
          <a:sy n="117" d="100"/>
        </p:scale>
        <p:origin x="9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50FF75-E03F-FD4E-9612-30ED81AC2CC1}" type="doc">
      <dgm:prSet loTypeId="urn:microsoft.com/office/officeart/2005/8/layout/cycle5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392228-391E-7A4E-A7E3-3FA4A5B741AF}">
      <dgm:prSet phldrT="[Text]" custT="1"/>
      <dgm:spPr>
        <a:solidFill>
          <a:schemeClr val="bg1">
            <a:lumMod val="50000"/>
          </a:schemeClr>
        </a:solidFill>
        <a:ln w="19050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Preparedness</a:t>
          </a:r>
          <a:endParaRPr lang="en-US" sz="2000" dirty="0"/>
        </a:p>
      </dgm:t>
    </dgm:pt>
    <dgm:pt modelId="{4A6C2B39-4B87-C542-BD73-8706B1BF4F85}" type="parTrans" cxnId="{FC717E70-2A57-794E-BBBA-ABE926078D53}">
      <dgm:prSet/>
      <dgm:spPr/>
      <dgm:t>
        <a:bodyPr/>
        <a:lstStyle/>
        <a:p>
          <a:endParaRPr lang="en-US"/>
        </a:p>
      </dgm:t>
    </dgm:pt>
    <dgm:pt modelId="{101EE4BD-4C73-9645-9A34-B0242D010F3E}" type="sibTrans" cxnId="{FC717E70-2A57-794E-BBBA-ABE926078D53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357F849B-0A83-924F-B71A-891A1DC84EA3}">
      <dgm:prSet phldrT="[Text]" custT="1"/>
      <dgm:spPr>
        <a:solidFill>
          <a:srgbClr val="7F7F7F"/>
        </a:solidFill>
        <a:ln w="28575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Situation and Response Analysis</a:t>
          </a:r>
          <a:endParaRPr lang="en-US" sz="2000" dirty="0"/>
        </a:p>
      </dgm:t>
    </dgm:pt>
    <dgm:pt modelId="{CB2138A2-E2CD-8F46-887A-45C1401D0269}" type="parTrans" cxnId="{1F39B6AD-F394-504F-8AD7-A34AA10AB3C9}">
      <dgm:prSet/>
      <dgm:spPr/>
      <dgm:t>
        <a:bodyPr/>
        <a:lstStyle/>
        <a:p>
          <a:endParaRPr lang="en-US"/>
        </a:p>
      </dgm:t>
    </dgm:pt>
    <dgm:pt modelId="{AA44EC02-B31B-F04E-A866-CC3FC410BD39}" type="sibTrans" cxnId="{1F39B6AD-F394-504F-8AD7-A34AA10AB3C9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425755D4-C818-1A46-8400-0165C11B7BF1}">
      <dgm:prSet phldrT="[Text]" custT="1"/>
      <dgm:spPr>
        <a:solidFill>
          <a:srgbClr val="7F7F7F"/>
        </a:solidFill>
        <a:ln w="28575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Implementation and Monitoring</a:t>
          </a:r>
          <a:endParaRPr lang="en-US" sz="2000" dirty="0"/>
        </a:p>
      </dgm:t>
    </dgm:pt>
    <dgm:pt modelId="{2D23CA81-49A3-3B46-9F6B-658EF3D411AD}" type="parTrans" cxnId="{7E88F249-4E64-9646-B0A5-AE392C08675D}">
      <dgm:prSet/>
      <dgm:spPr/>
      <dgm:t>
        <a:bodyPr/>
        <a:lstStyle/>
        <a:p>
          <a:endParaRPr lang="en-US"/>
        </a:p>
      </dgm:t>
    </dgm:pt>
    <dgm:pt modelId="{B5A5D270-0D8D-CE40-B53C-46FDD9FEAB9A}" type="sibTrans" cxnId="{7E88F249-4E64-9646-B0A5-AE392C08675D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4567A70F-289C-4343-8F60-F6915A9E37BA}">
      <dgm:prSet phldrT="[Text]" custT="1"/>
      <dgm:spPr>
        <a:solidFill>
          <a:srgbClr val="7F7F7F"/>
        </a:solidFill>
        <a:ln w="28575" cmpd="sng">
          <a:solidFill>
            <a:srgbClr val="C40000"/>
          </a:solidFill>
        </a:ln>
      </dgm:spPr>
      <dgm:t>
        <a:bodyPr/>
        <a:lstStyle/>
        <a:p>
          <a:r>
            <a:rPr lang="en-US" sz="2000" dirty="0" smtClean="0"/>
            <a:t>Closure and Evaluation</a:t>
          </a:r>
          <a:endParaRPr lang="en-US" sz="2000" dirty="0"/>
        </a:p>
      </dgm:t>
    </dgm:pt>
    <dgm:pt modelId="{5ABD74BC-9C41-A344-B155-59576863E256}" type="parTrans" cxnId="{E5974722-FBC6-734A-9BD5-C3D06238EFFF}">
      <dgm:prSet/>
      <dgm:spPr/>
      <dgm:t>
        <a:bodyPr/>
        <a:lstStyle/>
        <a:p>
          <a:endParaRPr lang="en-US"/>
        </a:p>
      </dgm:t>
    </dgm:pt>
    <dgm:pt modelId="{55B86535-F3AA-B54C-9D17-ABDD92235F54}" type="sibTrans" cxnId="{E5974722-FBC6-734A-9BD5-C3D06238EFFF}">
      <dgm:prSet/>
      <dgm:spPr>
        <a:ln w="57150" cmpd="sng">
          <a:solidFill>
            <a:srgbClr val="C40000"/>
          </a:solidFill>
        </a:ln>
      </dgm:spPr>
      <dgm:t>
        <a:bodyPr/>
        <a:lstStyle/>
        <a:p>
          <a:endParaRPr lang="en-US"/>
        </a:p>
      </dgm:t>
    </dgm:pt>
    <dgm:pt modelId="{C4C88B85-F01E-8A42-81A8-A22E136DE4F9}" type="pres">
      <dgm:prSet presAssocID="{8D50FF75-E03F-FD4E-9612-30ED81AC2C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2FD454-3DEF-1948-B18B-1771AD2AC613}" type="pres">
      <dgm:prSet presAssocID="{CE392228-391E-7A4E-A7E3-3FA4A5B741AF}" presName="node" presStyleLbl="node1" presStyleIdx="0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B3471-9D76-624E-A66D-2B9010F4BD7E}" type="pres">
      <dgm:prSet presAssocID="{CE392228-391E-7A4E-A7E3-3FA4A5B741AF}" presName="spNode" presStyleCnt="0"/>
      <dgm:spPr/>
    </dgm:pt>
    <dgm:pt modelId="{F8DA1ED7-4620-9845-91AC-5C5779249254}" type="pres">
      <dgm:prSet presAssocID="{101EE4BD-4C73-9645-9A34-B0242D010F3E}" presName="sibTrans" presStyleLbl="sibTrans1D1" presStyleIdx="0" presStyleCnt="4"/>
      <dgm:spPr/>
      <dgm:t>
        <a:bodyPr/>
        <a:lstStyle/>
        <a:p>
          <a:endParaRPr lang="en-US"/>
        </a:p>
      </dgm:t>
    </dgm:pt>
    <dgm:pt modelId="{472CC94A-67A0-D64F-9F9F-5DB71CA66F9C}" type="pres">
      <dgm:prSet presAssocID="{357F849B-0A83-924F-B71A-891A1DC84EA3}" presName="node" presStyleLbl="node1" presStyleIdx="1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BE0921-7EEE-AE41-864D-13F562BC81D7}" type="pres">
      <dgm:prSet presAssocID="{357F849B-0A83-924F-B71A-891A1DC84EA3}" presName="spNode" presStyleCnt="0"/>
      <dgm:spPr/>
    </dgm:pt>
    <dgm:pt modelId="{F064173A-221D-9C43-8335-20A8075B789E}" type="pres">
      <dgm:prSet presAssocID="{AA44EC02-B31B-F04E-A866-CC3FC410BD39}" presName="sibTrans" presStyleLbl="sibTrans1D1" presStyleIdx="1" presStyleCnt="4"/>
      <dgm:spPr/>
      <dgm:t>
        <a:bodyPr/>
        <a:lstStyle/>
        <a:p>
          <a:endParaRPr lang="en-US"/>
        </a:p>
      </dgm:t>
    </dgm:pt>
    <dgm:pt modelId="{E30978BC-9BE5-3642-9503-03B2B0B3C2CF}" type="pres">
      <dgm:prSet presAssocID="{425755D4-C818-1A46-8400-0165C11B7BF1}" presName="node" presStyleLbl="node1" presStyleIdx="2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A02CCD-9506-1846-B48C-1D14ABF451F8}" type="pres">
      <dgm:prSet presAssocID="{425755D4-C818-1A46-8400-0165C11B7BF1}" presName="spNode" presStyleCnt="0"/>
      <dgm:spPr/>
    </dgm:pt>
    <dgm:pt modelId="{E2FE3C89-A71D-9045-AE00-DFEBB5743F0E}" type="pres">
      <dgm:prSet presAssocID="{B5A5D270-0D8D-CE40-B53C-46FDD9FEAB9A}" presName="sibTrans" presStyleLbl="sibTrans1D1" presStyleIdx="2" presStyleCnt="4"/>
      <dgm:spPr/>
      <dgm:t>
        <a:bodyPr/>
        <a:lstStyle/>
        <a:p>
          <a:endParaRPr lang="en-US"/>
        </a:p>
      </dgm:t>
    </dgm:pt>
    <dgm:pt modelId="{AD65C24F-6EF4-6D49-A4A4-02BD5ADDEBF4}" type="pres">
      <dgm:prSet presAssocID="{4567A70F-289C-4343-8F60-F6915A9E37BA}" presName="node" presStyleLbl="node1" presStyleIdx="3" presStyleCnt="4" custScaleX="149372" custScaleY="1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FC4947-F6C3-C445-A546-67C79E454A0B}" type="pres">
      <dgm:prSet presAssocID="{4567A70F-289C-4343-8F60-F6915A9E37BA}" presName="spNode" presStyleCnt="0"/>
      <dgm:spPr/>
    </dgm:pt>
    <dgm:pt modelId="{D646132F-3F55-8245-9E81-E893BE9DCDD2}" type="pres">
      <dgm:prSet presAssocID="{55B86535-F3AA-B54C-9D17-ABDD92235F54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250C3B6D-E348-2A4F-9D4E-33A8BE673CC0}" type="presOf" srcId="{55B86535-F3AA-B54C-9D17-ABDD92235F54}" destId="{D646132F-3F55-8245-9E81-E893BE9DCDD2}" srcOrd="0" destOrd="0" presId="urn:microsoft.com/office/officeart/2005/8/layout/cycle5"/>
    <dgm:cxn modelId="{5E4757AA-48EB-7D4E-A0FA-530110FE2638}" type="presOf" srcId="{425755D4-C818-1A46-8400-0165C11B7BF1}" destId="{E30978BC-9BE5-3642-9503-03B2B0B3C2CF}" srcOrd="0" destOrd="0" presId="urn:microsoft.com/office/officeart/2005/8/layout/cycle5"/>
    <dgm:cxn modelId="{1F39B6AD-F394-504F-8AD7-A34AA10AB3C9}" srcId="{8D50FF75-E03F-FD4E-9612-30ED81AC2CC1}" destId="{357F849B-0A83-924F-B71A-891A1DC84EA3}" srcOrd="1" destOrd="0" parTransId="{CB2138A2-E2CD-8F46-887A-45C1401D0269}" sibTransId="{AA44EC02-B31B-F04E-A866-CC3FC410BD39}"/>
    <dgm:cxn modelId="{2F6A8B6B-ABDF-9043-B532-F48FCFBAB072}" type="presOf" srcId="{CE392228-391E-7A4E-A7E3-3FA4A5B741AF}" destId="{6D2FD454-3DEF-1948-B18B-1771AD2AC613}" srcOrd="0" destOrd="0" presId="urn:microsoft.com/office/officeart/2005/8/layout/cycle5"/>
    <dgm:cxn modelId="{A5DAA081-88DB-DE45-BF58-8E721ACC8F84}" type="presOf" srcId="{8D50FF75-E03F-FD4E-9612-30ED81AC2CC1}" destId="{C4C88B85-F01E-8A42-81A8-A22E136DE4F9}" srcOrd="0" destOrd="0" presId="urn:microsoft.com/office/officeart/2005/8/layout/cycle5"/>
    <dgm:cxn modelId="{5E0575C7-D6A5-A345-A026-CE26D44DD04F}" type="presOf" srcId="{4567A70F-289C-4343-8F60-F6915A9E37BA}" destId="{AD65C24F-6EF4-6D49-A4A4-02BD5ADDEBF4}" srcOrd="0" destOrd="0" presId="urn:microsoft.com/office/officeart/2005/8/layout/cycle5"/>
    <dgm:cxn modelId="{FC717E70-2A57-794E-BBBA-ABE926078D53}" srcId="{8D50FF75-E03F-FD4E-9612-30ED81AC2CC1}" destId="{CE392228-391E-7A4E-A7E3-3FA4A5B741AF}" srcOrd="0" destOrd="0" parTransId="{4A6C2B39-4B87-C542-BD73-8706B1BF4F85}" sibTransId="{101EE4BD-4C73-9645-9A34-B0242D010F3E}"/>
    <dgm:cxn modelId="{7E88F249-4E64-9646-B0A5-AE392C08675D}" srcId="{8D50FF75-E03F-FD4E-9612-30ED81AC2CC1}" destId="{425755D4-C818-1A46-8400-0165C11B7BF1}" srcOrd="2" destOrd="0" parTransId="{2D23CA81-49A3-3B46-9F6B-658EF3D411AD}" sibTransId="{B5A5D270-0D8D-CE40-B53C-46FDD9FEAB9A}"/>
    <dgm:cxn modelId="{37FD5365-E08D-A64A-85E7-EEBA4B37E5A5}" type="presOf" srcId="{101EE4BD-4C73-9645-9A34-B0242D010F3E}" destId="{F8DA1ED7-4620-9845-91AC-5C5779249254}" srcOrd="0" destOrd="0" presId="urn:microsoft.com/office/officeart/2005/8/layout/cycle5"/>
    <dgm:cxn modelId="{64C5E9AA-655B-3741-8116-2D5680611AB9}" type="presOf" srcId="{357F849B-0A83-924F-B71A-891A1DC84EA3}" destId="{472CC94A-67A0-D64F-9F9F-5DB71CA66F9C}" srcOrd="0" destOrd="0" presId="urn:microsoft.com/office/officeart/2005/8/layout/cycle5"/>
    <dgm:cxn modelId="{E5974722-FBC6-734A-9BD5-C3D06238EFFF}" srcId="{8D50FF75-E03F-FD4E-9612-30ED81AC2CC1}" destId="{4567A70F-289C-4343-8F60-F6915A9E37BA}" srcOrd="3" destOrd="0" parTransId="{5ABD74BC-9C41-A344-B155-59576863E256}" sibTransId="{55B86535-F3AA-B54C-9D17-ABDD92235F54}"/>
    <dgm:cxn modelId="{2961B95D-C230-2942-A68D-9EDF9AC440B8}" type="presOf" srcId="{AA44EC02-B31B-F04E-A866-CC3FC410BD39}" destId="{F064173A-221D-9C43-8335-20A8075B789E}" srcOrd="0" destOrd="0" presId="urn:microsoft.com/office/officeart/2005/8/layout/cycle5"/>
    <dgm:cxn modelId="{58A592A2-EE56-A543-88C1-ADC56F303350}" type="presOf" srcId="{B5A5D270-0D8D-CE40-B53C-46FDD9FEAB9A}" destId="{E2FE3C89-A71D-9045-AE00-DFEBB5743F0E}" srcOrd="0" destOrd="0" presId="urn:microsoft.com/office/officeart/2005/8/layout/cycle5"/>
    <dgm:cxn modelId="{1AF34644-7199-164D-87E1-7C80525F406D}" type="presParOf" srcId="{C4C88B85-F01E-8A42-81A8-A22E136DE4F9}" destId="{6D2FD454-3DEF-1948-B18B-1771AD2AC613}" srcOrd="0" destOrd="0" presId="urn:microsoft.com/office/officeart/2005/8/layout/cycle5"/>
    <dgm:cxn modelId="{17A435F9-28DC-9244-9460-79034423F170}" type="presParOf" srcId="{C4C88B85-F01E-8A42-81A8-A22E136DE4F9}" destId="{2B5B3471-9D76-624E-A66D-2B9010F4BD7E}" srcOrd="1" destOrd="0" presId="urn:microsoft.com/office/officeart/2005/8/layout/cycle5"/>
    <dgm:cxn modelId="{9A1B608A-BDC0-834D-828A-B86D6187D990}" type="presParOf" srcId="{C4C88B85-F01E-8A42-81A8-A22E136DE4F9}" destId="{F8DA1ED7-4620-9845-91AC-5C5779249254}" srcOrd="2" destOrd="0" presId="urn:microsoft.com/office/officeart/2005/8/layout/cycle5"/>
    <dgm:cxn modelId="{D3FE3E8F-621E-BC4F-9932-FDDE72138E6E}" type="presParOf" srcId="{C4C88B85-F01E-8A42-81A8-A22E136DE4F9}" destId="{472CC94A-67A0-D64F-9F9F-5DB71CA66F9C}" srcOrd="3" destOrd="0" presId="urn:microsoft.com/office/officeart/2005/8/layout/cycle5"/>
    <dgm:cxn modelId="{0EDE4494-B7E8-DA4D-9A26-7ECA252191AB}" type="presParOf" srcId="{C4C88B85-F01E-8A42-81A8-A22E136DE4F9}" destId="{F1BE0921-7EEE-AE41-864D-13F562BC81D7}" srcOrd="4" destOrd="0" presId="urn:microsoft.com/office/officeart/2005/8/layout/cycle5"/>
    <dgm:cxn modelId="{259732E5-0FA5-A04B-8A57-DDDAA273075A}" type="presParOf" srcId="{C4C88B85-F01E-8A42-81A8-A22E136DE4F9}" destId="{F064173A-221D-9C43-8335-20A8075B789E}" srcOrd="5" destOrd="0" presId="urn:microsoft.com/office/officeart/2005/8/layout/cycle5"/>
    <dgm:cxn modelId="{FD3BFA17-A6CD-F243-B0A8-38A93D03F817}" type="presParOf" srcId="{C4C88B85-F01E-8A42-81A8-A22E136DE4F9}" destId="{E30978BC-9BE5-3642-9503-03B2B0B3C2CF}" srcOrd="6" destOrd="0" presId="urn:microsoft.com/office/officeart/2005/8/layout/cycle5"/>
    <dgm:cxn modelId="{0B43F3DF-45AC-DA4F-BC09-B2CB27128695}" type="presParOf" srcId="{C4C88B85-F01E-8A42-81A8-A22E136DE4F9}" destId="{07A02CCD-9506-1846-B48C-1D14ABF451F8}" srcOrd="7" destOrd="0" presId="urn:microsoft.com/office/officeart/2005/8/layout/cycle5"/>
    <dgm:cxn modelId="{188F2C40-9CE4-DD49-B974-87031C551686}" type="presParOf" srcId="{C4C88B85-F01E-8A42-81A8-A22E136DE4F9}" destId="{E2FE3C89-A71D-9045-AE00-DFEBB5743F0E}" srcOrd="8" destOrd="0" presId="urn:microsoft.com/office/officeart/2005/8/layout/cycle5"/>
    <dgm:cxn modelId="{9EC4D6B1-A53F-B34D-8741-B40B85437E32}" type="presParOf" srcId="{C4C88B85-F01E-8A42-81A8-A22E136DE4F9}" destId="{AD65C24F-6EF4-6D49-A4A4-02BD5ADDEBF4}" srcOrd="9" destOrd="0" presId="urn:microsoft.com/office/officeart/2005/8/layout/cycle5"/>
    <dgm:cxn modelId="{715120CA-A44D-F34D-BBE9-4B50A7545AFC}" type="presParOf" srcId="{C4C88B85-F01E-8A42-81A8-A22E136DE4F9}" destId="{C5FC4947-F6C3-C445-A546-67C79E454A0B}" srcOrd="10" destOrd="0" presId="urn:microsoft.com/office/officeart/2005/8/layout/cycle5"/>
    <dgm:cxn modelId="{850969CC-C8FC-A448-AD2F-95AFD0957FA2}" type="presParOf" srcId="{C4C88B85-F01E-8A42-81A8-A22E136DE4F9}" destId="{D646132F-3F55-8245-9E81-E893BE9DCDD2}" srcOrd="11" destOrd="0" presId="urn:microsoft.com/office/officeart/2005/8/layout/cycle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FD454-3DEF-1948-B18B-1771AD2AC613}">
      <dsp:nvSpPr>
        <dsp:cNvPr id="0" name=""/>
        <dsp:cNvSpPr/>
      </dsp:nvSpPr>
      <dsp:spPr>
        <a:xfrm>
          <a:off x="3104623" y="-71083"/>
          <a:ext cx="1980009" cy="1005603"/>
        </a:xfrm>
        <a:prstGeom prst="roundRect">
          <a:avLst/>
        </a:prstGeom>
        <a:solidFill>
          <a:schemeClr val="bg1">
            <a:lumMod val="50000"/>
          </a:schemeClr>
        </a:solidFill>
        <a:ln w="19050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Preparedness</a:t>
          </a:r>
          <a:endParaRPr lang="en-US" sz="2000" kern="1200" dirty="0"/>
        </a:p>
      </dsp:txBody>
      <dsp:txXfrm>
        <a:off x="3153712" y="-21994"/>
        <a:ext cx="1881831" cy="907425"/>
      </dsp:txXfrm>
    </dsp:sp>
    <dsp:sp modelId="{F8DA1ED7-4620-9845-91AC-5C5779249254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2497455" y="491224"/>
              </a:moveTo>
              <a:arcTo wR="1422275" hR="1422275" stAng="19146546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2CC94A-67A0-D64F-9F9F-5DB71CA66F9C}">
      <dsp:nvSpPr>
        <dsp:cNvPr id="0" name=""/>
        <dsp:cNvSpPr/>
      </dsp:nvSpPr>
      <dsp:spPr>
        <a:xfrm>
          <a:off x="4526898" y="1351191"/>
          <a:ext cx="1980009" cy="1005603"/>
        </a:xfrm>
        <a:prstGeom prst="roundRect">
          <a:avLst/>
        </a:prstGeom>
        <a:solidFill>
          <a:srgbClr val="7F7F7F"/>
        </a:solidFill>
        <a:ln w="28575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Situation and Response Analysis</a:t>
          </a:r>
          <a:endParaRPr lang="en-US" sz="2000" kern="1200" dirty="0"/>
        </a:p>
      </dsp:txBody>
      <dsp:txXfrm>
        <a:off x="4575987" y="1400280"/>
        <a:ext cx="1881831" cy="907425"/>
      </dsp:txXfrm>
    </dsp:sp>
    <dsp:sp modelId="{F064173A-221D-9C43-8335-20A8075B789E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2703863" y="2039040"/>
              </a:moveTo>
              <a:arcTo wR="1422275" hR="1422275" stAng="1541952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0978BC-9BE5-3642-9503-03B2B0B3C2CF}">
      <dsp:nvSpPr>
        <dsp:cNvPr id="0" name=""/>
        <dsp:cNvSpPr/>
      </dsp:nvSpPr>
      <dsp:spPr>
        <a:xfrm>
          <a:off x="3104623" y="2773467"/>
          <a:ext cx="1980009" cy="1005603"/>
        </a:xfrm>
        <a:prstGeom prst="roundRect">
          <a:avLst/>
        </a:prstGeom>
        <a:solidFill>
          <a:srgbClr val="7F7F7F"/>
        </a:solidFill>
        <a:ln w="28575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Implementation and Monitoring</a:t>
          </a:r>
          <a:endParaRPr lang="en-US" sz="2000" kern="1200" dirty="0"/>
        </a:p>
      </dsp:txBody>
      <dsp:txXfrm>
        <a:off x="3153712" y="2822556"/>
        <a:ext cx="1881831" cy="907425"/>
      </dsp:txXfrm>
    </dsp:sp>
    <dsp:sp modelId="{E2FE3C89-A71D-9045-AE00-DFEBB5743F0E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347095" y="2353326"/>
              </a:moveTo>
              <a:arcTo wR="1422275" hR="1422275" stAng="8346546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5C24F-6EF4-6D49-A4A4-02BD5ADDEBF4}">
      <dsp:nvSpPr>
        <dsp:cNvPr id="0" name=""/>
        <dsp:cNvSpPr/>
      </dsp:nvSpPr>
      <dsp:spPr>
        <a:xfrm>
          <a:off x="1682347" y="1351191"/>
          <a:ext cx="1980009" cy="1005603"/>
        </a:xfrm>
        <a:prstGeom prst="roundRect">
          <a:avLst/>
        </a:prstGeom>
        <a:solidFill>
          <a:srgbClr val="7F7F7F"/>
        </a:solidFill>
        <a:ln w="28575" cmpd="sng">
          <a:solidFill>
            <a:srgbClr val="C4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Closure and Evaluation</a:t>
          </a:r>
          <a:endParaRPr lang="en-US" sz="2000" kern="1200" dirty="0"/>
        </a:p>
      </dsp:txBody>
      <dsp:txXfrm>
        <a:off x="1731436" y="1400280"/>
        <a:ext cx="1881831" cy="907425"/>
      </dsp:txXfrm>
    </dsp:sp>
    <dsp:sp modelId="{D646132F-3F55-8245-9E81-E893BE9DCDD2}">
      <dsp:nvSpPr>
        <dsp:cNvPr id="0" name=""/>
        <dsp:cNvSpPr/>
      </dsp:nvSpPr>
      <dsp:spPr>
        <a:xfrm>
          <a:off x="2672352" y="431718"/>
          <a:ext cx="2844550" cy="2844550"/>
        </a:xfrm>
        <a:custGeom>
          <a:avLst/>
          <a:gdLst/>
          <a:ahLst/>
          <a:cxnLst/>
          <a:rect l="0" t="0" r="0" b="0"/>
          <a:pathLst>
            <a:path>
              <a:moveTo>
                <a:pt x="140687" y="805510"/>
              </a:moveTo>
              <a:arcTo wR="1422275" hR="1422275" stAng="12341952" swAng="911502"/>
            </a:path>
          </a:pathLst>
        </a:custGeom>
        <a:noFill/>
        <a:ln w="57150" cap="flat" cmpd="sng" algn="ctr">
          <a:solidFill>
            <a:srgbClr val="C400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CE511-4FDA-9D46-9758-CEF33EA990A3}" type="datetimeFigureOut">
              <a:rPr lang="en-US" smtClean="0"/>
              <a:t>1/22/19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E354E-C0B8-CB44-A9C1-4BDD60E8B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3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5508F9-13B5-BE4A-98AD-C7E0C10A86B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396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413" y="18448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670176"/>
            <a:ext cx="85344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="" xmlns:a16="http://schemas.microsoft.com/office/drawing/2014/main" id="{F5AA1D2C-2BE2-47D9-B577-5CD3E3D9F87B}"/>
              </a:ext>
            </a:extLst>
          </p:cNvPr>
          <p:cNvSpPr/>
          <p:nvPr/>
        </p:nvSpPr>
        <p:spPr>
          <a:xfrm>
            <a:off x="0" y="1171577"/>
            <a:ext cx="12192000" cy="568642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670E484D-C5FD-4D4F-B5A8-079D6FA46A9A}"/>
              </a:ext>
            </a:extLst>
          </p:cNvPr>
          <p:cNvSpPr/>
          <p:nvPr/>
        </p:nvSpPr>
        <p:spPr>
          <a:xfrm>
            <a:off x="197339" y="147638"/>
            <a:ext cx="11775831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62"/>
          </a:p>
        </p:txBody>
      </p:sp>
      <p:pic>
        <p:nvPicPr>
          <p:cNvPr id="4" name="Picture 8" descr="Save_the_Children_logo.png">
            <a:extLst>
              <a:ext uri="{FF2B5EF4-FFF2-40B4-BE49-F238E27FC236}">
                <a16:creationId xmlns="" xmlns:a16="http://schemas.microsoft.com/office/drawing/2014/main" id="{0A084A7E-E48D-4A4C-8C6D-52274E1871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1" y="6426202"/>
            <a:ext cx="2481384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2">
            <a:extLst>
              <a:ext uri="{FF2B5EF4-FFF2-40B4-BE49-F238E27FC236}">
                <a16:creationId xmlns="" xmlns:a16="http://schemas.microsoft.com/office/drawing/2014/main" id="{21DA4D82-1089-495C-B0E4-2EBC6A1C8A98}"/>
              </a:ext>
            </a:extLst>
          </p:cNvPr>
          <p:cNvCxnSpPr/>
          <p:nvPr/>
        </p:nvCxnSpPr>
        <p:spPr>
          <a:xfrm flipH="1">
            <a:off x="3288324" y="6432552"/>
            <a:ext cx="9768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3">
            <a:extLst>
              <a:ext uri="{FF2B5EF4-FFF2-40B4-BE49-F238E27FC236}">
                <a16:creationId xmlns="" xmlns:a16="http://schemas.microsoft.com/office/drawing/2014/main" id="{98351345-7019-46DF-BD8B-A158856EBF18}"/>
              </a:ext>
            </a:extLst>
          </p:cNvPr>
          <p:cNvCxnSpPr/>
          <p:nvPr/>
        </p:nvCxnSpPr>
        <p:spPr>
          <a:xfrm flipH="1">
            <a:off x="8520724" y="6432552"/>
            <a:ext cx="7816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62E2CDE2-A7BD-42E8-9F9D-6D451DB7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="" xmlns:a16="http://schemas.microsoft.com/office/drawing/2014/main" id="{946D8387-CAEC-4629-A1AE-0A86FDD05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="" xmlns:a16="http://schemas.microsoft.com/office/drawing/2014/main" id="{3573A57B-91A8-4095-A6C3-A69361662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C0B1-6A27-42B7-B774-6BDE4DF9B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7E04F852-DF9B-43D1-91CD-E852B57399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9B70037C-7007-40A8-B457-00AE07BA72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EC0F7706-1849-4DB2-9E41-F4D660F2046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B2E2D-B1B6-44C2-B175-0150696DC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67049" y="705603"/>
            <a:ext cx="11042868" cy="363537"/>
          </a:xfrm>
        </p:spPr>
        <p:txBody>
          <a:bodyPr>
            <a:noAutofit/>
          </a:bodyPr>
          <a:lstStyle>
            <a:lvl1pPr>
              <a:defRPr sz="2308" b="0">
                <a:solidFill>
                  <a:srgbClr val="222221"/>
                </a:solidFill>
              </a:defRPr>
            </a:lvl1pPr>
            <a:lvl2pPr>
              <a:defRPr sz="2308"/>
            </a:lvl2pPr>
            <a:lvl3pPr marL="0" indent="0">
              <a:buNone/>
              <a:defRPr sz="2308"/>
            </a:lvl3pPr>
            <a:lvl4pPr marL="0" indent="0">
              <a:buNone/>
              <a:defRPr sz="2308"/>
            </a:lvl4pPr>
            <a:lvl5pPr marL="0" indent="0">
              <a:buNone/>
              <a:defRPr sz="2308"/>
            </a:lvl5pPr>
            <a:lvl6pPr marL="1466" indent="0">
              <a:buNone/>
              <a:defRPr sz="2308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95089512-6C89-4F71-BA51-CEC40E900E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April 2016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E2A28661-FE84-4DBA-9C03-76C876C69C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Amend presentation name in Footer and Apply to All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C2F69A8A-32D5-43E8-829E-2F5B88798B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242BF-03C1-4EBF-B9BA-C61A92E39D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‹#›</a:t>
            </a:fld>
            <a:endParaRPr lang="en-GB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24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7F1416"/>
                </a:solidFill>
              </a:defRPr>
            </a:lvl1pPr>
          </a:lstStyle>
          <a:p>
            <a:fld id="{1327C452-0D12-48F3-BB65-BBA3E6350F2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grpSp>
        <p:nvGrpSpPr>
          <p:cNvPr id="31" name="Group 30"/>
          <p:cNvGrpSpPr/>
          <p:nvPr/>
        </p:nvGrpSpPr>
        <p:grpSpPr>
          <a:xfrm>
            <a:off x="623392" y="6309320"/>
            <a:ext cx="2544960" cy="400110"/>
            <a:chOff x="3671392" y="6341258"/>
            <a:chExt cx="1908720" cy="400110"/>
          </a:xfrm>
        </p:grpSpPr>
        <p:pic>
          <p:nvPicPr>
            <p:cNvPr id="2049" name="Picture 3" descr="Logo-small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392" y="6381328"/>
              <a:ext cx="360040" cy="315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3995936" y="6341258"/>
              <a:ext cx="1584176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800" b="1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Global Shelter Cluster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7F1416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ShelterCluster.org</a:t>
              </a:r>
              <a:endParaRPr kumimoji="0" lang="en-GB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6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Verdana" pitchFamily="34" charset="0"/>
                  <a:ea typeface="Times New Roman" pitchFamily="18" charset="0"/>
                  <a:cs typeface="Times New Roman" pitchFamily="18" charset="0"/>
                </a:rPr>
                <a:t>Coordinating Humanitarian Shelter</a:t>
              </a:r>
              <a:endPara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2192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0" name="Rectangle 19"/>
          <p:cNvSpPr/>
          <p:nvPr/>
        </p:nvSpPr>
        <p:spPr>
          <a:xfrm>
            <a:off x="0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48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96000" y="6741368"/>
            <a:ext cx="2448000" cy="116632"/>
          </a:xfrm>
          <a:prstGeom prst="rect">
            <a:avLst/>
          </a:prstGeom>
          <a:solidFill>
            <a:srgbClr val="7F1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000" y="6741368"/>
            <a:ext cx="2448000" cy="116632"/>
          </a:xfrm>
          <a:prstGeom prst="rect">
            <a:avLst/>
          </a:prstGeom>
          <a:solidFill>
            <a:srgbClr val="459F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768341" y="6741368"/>
            <a:ext cx="2448000" cy="116632"/>
          </a:xfrm>
          <a:prstGeom prst="rect">
            <a:avLst/>
          </a:prstGeom>
          <a:solidFill>
            <a:srgbClr val="043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  <p:sldLayoutId id="2147483715" r:id="rId19"/>
    <p:sldLayoutId id="2147483716" r:id="rId20"/>
    <p:sldLayoutId id="2147483717" r:id="rId21"/>
    <p:sldLayoutId id="2147483718" r:id="rId22"/>
    <p:sldLayoutId id="2147483719" r:id="rId23"/>
    <p:sldLayoutId id="2147483720" r:id="rId24"/>
    <p:sldLayoutId id="2147483721" r:id="rId25"/>
    <p:sldLayoutId id="2147483722" r:id="rId26"/>
    <p:sldLayoutId id="2147483723" r:id="rId27"/>
    <p:sldLayoutId id="2147483724" r:id="rId28"/>
    <p:sldLayoutId id="2147483725" r:id="rId29"/>
    <p:sldLayoutId id="2147483726" r:id="rId30"/>
    <p:sldLayoutId id="2147483727" r:id="rId31"/>
    <p:sldLayoutId id="2147483728" r:id="rId32"/>
    <p:sldLayoutId id="2147483729" r:id="rId33"/>
    <p:sldLayoutId id="2147483730" r:id="rId34"/>
    <p:sldLayoutId id="2147483731" r:id="rId3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4314C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F1416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F1416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 to Day 4!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083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7: </a:t>
            </a:r>
            <a:r>
              <a:rPr lang="en-US" dirty="0" smtClean="0"/>
              <a:t>Review -- </a:t>
            </a:r>
            <a:r>
              <a:rPr lang="en-US" dirty="0" smtClean="0"/>
              <a:t>The MPC </a:t>
            </a:r>
            <a:r>
              <a:rPr lang="en-US" dirty="0" err="1" smtClean="0"/>
              <a:t>Programme</a:t>
            </a:r>
            <a:r>
              <a:rPr lang="en-US" dirty="0" smtClean="0"/>
              <a:t>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65384" y="1632933"/>
            <a:ext cx="4261231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EMERGENCY PREPAREDNESS ASSESSMENTS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30356" y="2587123"/>
            <a:ext cx="211609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SITUATION 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35348" y="3544919"/>
            <a:ext cx="4521302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RESPONSE OPTIONS ANALYSIS AND PLANNING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63789" y="5394022"/>
            <a:ext cx="3264420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PROGRAMME IMPLEMENTATION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69376" y="4461673"/>
            <a:ext cx="2253246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PROGRAMME DESIGN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5646086" y="2006102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5646086" y="2947201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5646086" y="3914251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664912" y="4828503"/>
            <a:ext cx="484632" cy="6324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78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 bwMode="auto">
          <a:xfrm>
            <a:off x="2063751" y="260350"/>
            <a:ext cx="6696075" cy="10810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Session 7: Review </a:t>
            </a:r>
            <a:r>
              <a:rPr lang="en-US" dirty="0" smtClean="0">
                <a:latin typeface="Calibri" charset="0"/>
              </a:rPr>
              <a:t>CTP </a:t>
            </a:r>
            <a:r>
              <a:rPr lang="en-US" dirty="0">
                <a:latin typeface="Calibri" charset="0"/>
              </a:rPr>
              <a:t>in the project cycle</a:t>
            </a:r>
          </a:p>
        </p:txBody>
      </p:sp>
      <p:graphicFrame>
        <p:nvGraphicFramePr>
          <p:cNvPr id="4" name="Diagram 3"/>
          <p:cNvGraphicFramePr>
            <a:graphicFrameLocks noChangeAspect="1"/>
          </p:cNvGraphicFramePr>
          <p:nvPr>
            <p:extLst/>
          </p:nvPr>
        </p:nvGraphicFramePr>
        <p:xfrm>
          <a:off x="2063552" y="2204865"/>
          <a:ext cx="8189256" cy="3707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ounded Rectangle 7"/>
          <p:cNvSpPr>
            <a:spLocks/>
          </p:cNvSpPr>
          <p:nvPr/>
        </p:nvSpPr>
        <p:spPr>
          <a:xfrm>
            <a:off x="1847529" y="4653136"/>
            <a:ext cx="2951163" cy="2016224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Selecting FSPs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Targeting &amp; registration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Following SOPS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Coordination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Monitoring 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Communication, training and support</a:t>
            </a:r>
          </a:p>
        </p:txBody>
      </p:sp>
      <p:sp>
        <p:nvSpPr>
          <p:cNvPr id="10" name="Rounded Rectangle 9"/>
          <p:cNvSpPr>
            <a:spLocks/>
          </p:cNvSpPr>
          <p:nvPr/>
        </p:nvSpPr>
        <p:spPr>
          <a:xfrm>
            <a:off x="7535864" y="4724401"/>
            <a:ext cx="2771775" cy="1908175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Needs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Market 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Operational feasibility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Risk assessment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Response design</a:t>
            </a:r>
          </a:p>
        </p:txBody>
      </p:sp>
      <p:sp>
        <p:nvSpPr>
          <p:cNvPr id="11" name="Rounded Rectangle 10"/>
          <p:cNvSpPr>
            <a:spLocks/>
          </p:cNvSpPr>
          <p:nvPr/>
        </p:nvSpPr>
        <p:spPr>
          <a:xfrm>
            <a:off x="7680326" y="1412876"/>
            <a:ext cx="2771775" cy="1908175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rgbClr val="566A2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Roles and responsibilities 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Assessment (risks, markets, baseline)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Context information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Planning</a:t>
            </a:r>
          </a:p>
        </p:txBody>
      </p:sp>
      <p:sp>
        <p:nvSpPr>
          <p:cNvPr id="12" name="Rounded Rectangle 11"/>
          <p:cNvSpPr>
            <a:spLocks/>
          </p:cNvSpPr>
          <p:nvPr/>
        </p:nvSpPr>
        <p:spPr>
          <a:xfrm>
            <a:off x="1919289" y="1412876"/>
            <a:ext cx="2771775" cy="1908175"/>
          </a:xfrm>
          <a:prstGeom prst="roundRect">
            <a:avLst/>
          </a:prstGeom>
          <a:solidFill>
            <a:srgbClr val="728E3A"/>
          </a:solidFill>
          <a:ln w="19050" cmpd="sng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Beneficiary communication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Exit strategy 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Lessons learning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Evaluation</a:t>
            </a:r>
          </a:p>
          <a:p>
            <a:pPr marL="356400" indent="-285750">
              <a:buFont typeface="Arial"/>
              <a:buChar char="•"/>
              <a:defRPr/>
            </a:pPr>
            <a:r>
              <a:rPr lang="en-US" dirty="0">
                <a:solidFill>
                  <a:srgbClr val="FFFFFF"/>
                </a:solidFill>
              </a:rPr>
              <a:t>Final reporting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7: </a:t>
            </a:r>
            <a:r>
              <a:rPr lang="en-US" dirty="0" smtClean="0"/>
              <a:t>Review -- </a:t>
            </a:r>
            <a:r>
              <a:rPr lang="en-US" dirty="0" smtClean="0"/>
              <a:t>Simplified </a:t>
            </a:r>
            <a:r>
              <a:rPr lang="en-US" dirty="0" err="1" smtClean="0"/>
              <a:t>Programme</a:t>
            </a:r>
            <a:r>
              <a:rPr lang="en-US" dirty="0" smtClean="0"/>
              <a:t> Activity Timelines Compared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90829" y="1633048"/>
            <a:ext cx="91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Shelter: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51194" y="163304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MPC: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44105" y="2063901"/>
            <a:ext cx="3362459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EMERGENCY PREPAREDNESS ASSESSMENTS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893490" y="2433199"/>
            <a:ext cx="1688219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SITUATION ANALYSIS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244105" y="2802497"/>
            <a:ext cx="3555140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RESPONSE OPTIONS ANALYSIS AND PLANNING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838955" y="3147784"/>
            <a:ext cx="1797287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PROGRAMME DESIGN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443365" y="3517082"/>
            <a:ext cx="2588466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PROGRAMME IMPLEMENTATION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11362" y="2791206"/>
            <a:ext cx="1672253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NEEDS ASSESSMENT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11362" y="3160505"/>
            <a:ext cx="1797287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PROGRAMME DESIGN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911363" y="3517082"/>
            <a:ext cx="2998578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EMERGENCY SHELTER INTERVENTIONS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11363" y="3899118"/>
            <a:ext cx="1922065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TRANSITIONAL SHELTER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911363" y="4281154"/>
            <a:ext cx="2723181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RECOVERY AND RECONSTRUCTION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911363" y="4686530"/>
            <a:ext cx="2026260" cy="30777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PREPAREDNESS AND DRR</a:t>
            </a:r>
            <a:endParaRPr lang="en-US" sz="1400" dirty="0"/>
          </a:p>
        </p:txBody>
      </p:sp>
      <p:cxnSp>
        <p:nvCxnSpPr>
          <p:cNvPr id="20" name="Straight Arrow Connector 19"/>
          <p:cNvCxnSpPr>
            <a:stCxn id="13" idx="3"/>
            <a:endCxn id="10" idx="1"/>
          </p:cNvCxnSpPr>
          <p:nvPr/>
        </p:nvCxnSpPr>
        <p:spPr>
          <a:xfrm>
            <a:off x="3583615" y="2945095"/>
            <a:ext cx="3660490" cy="11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1" idx="1"/>
          </p:cNvCxnSpPr>
          <p:nvPr/>
        </p:nvCxnSpPr>
        <p:spPr>
          <a:xfrm flipV="1">
            <a:off x="3708649" y="3301673"/>
            <a:ext cx="4130306" cy="10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852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 smtClean="0"/>
              <a:t>(INSERT HERE, SHELTER UPGRADE TIMELINE, FROM THE FORTHCOMING SCF SHELTER AND LABOUR MARKETS GUIDANCE)</a:t>
            </a:r>
            <a:endParaRPr lang="en-GB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272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93926" y="478340"/>
            <a:ext cx="4479733" cy="63583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12629" y="2623457"/>
            <a:ext cx="2786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(TO BE REPLACED BY MORE </a:t>
            </a:r>
          </a:p>
          <a:p>
            <a:r>
              <a:rPr lang="en-US" i="1" dirty="0" smtClean="0"/>
              <a:t>FORMAL VERSION)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70147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400" dirty="0" smtClean="0"/>
              <a:t>Programming CVA for housing repairs:</a:t>
            </a:r>
          </a:p>
          <a:p>
            <a:r>
              <a:rPr lang="en-GB" sz="3400" dirty="0" smtClean="0"/>
              <a:t>Later-phase repairs (beyond simple sealing-off kits, </a:t>
            </a:r>
            <a:r>
              <a:rPr lang="en-GB" sz="3400" dirty="0" err="1" smtClean="0"/>
              <a:t>etc</a:t>
            </a:r>
            <a:r>
              <a:rPr lang="en-GB" sz="3400" dirty="0" smtClean="0"/>
              <a:t>) are more likely to be larger in scope, and therefore more expensive, and therefore with any risks heightened by the increase in the amount of money to be transferred</a:t>
            </a:r>
          </a:p>
          <a:p>
            <a:r>
              <a:rPr lang="en-GB" sz="3400" dirty="0" smtClean="0"/>
              <a:t>Implementing organisations and donors are much more likely to insist upon non-physical transfer of cash (digital transfer methods)</a:t>
            </a:r>
          </a:p>
          <a:p>
            <a:r>
              <a:rPr lang="en-GB" sz="3400" dirty="0" smtClean="0"/>
              <a:t>The complexity and individuality of the repairs, and the need for complex technical oversight, creates significant barriers to implementing these programmes at a larger scale, even if the funding, and simple transfer mechanisms, are available</a:t>
            </a:r>
          </a:p>
          <a:p>
            <a:r>
              <a:rPr lang="en-GB" sz="3400" dirty="0" smtClean="0"/>
              <a:t>In many countries, especially when repairs expand to include housing expansion, then the works can only be legally undertaken by licensed contractors, thus limiting the scope of </a:t>
            </a:r>
            <a:r>
              <a:rPr lang="en-GB" sz="3400" dirty="0" smtClean="0"/>
              <a:t>CVA</a:t>
            </a:r>
          </a:p>
          <a:p>
            <a:r>
              <a:rPr lang="en-GB" sz="3400" i="1" dirty="0" smtClean="0"/>
              <a:t>Any other experience from the field?</a:t>
            </a:r>
            <a:endParaRPr lang="en-GB" sz="3400" i="1" dirty="0" smtClean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046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Programming CVA for rentals:</a:t>
            </a:r>
          </a:p>
          <a:p>
            <a:r>
              <a:rPr lang="en-GB" dirty="0" smtClean="0"/>
              <a:t>Rental support is more likely to require repetitive (usually monthly) cash transfers, and therefore more likely to rely upon some form of automated ‘digital’ or bank-account transfer mechanism</a:t>
            </a:r>
          </a:p>
          <a:p>
            <a:r>
              <a:rPr lang="en-GB" dirty="0" smtClean="0"/>
              <a:t>There needs to be a plan in place for what happens at the end of the rental-support </a:t>
            </a:r>
            <a:r>
              <a:rPr lang="en-GB" dirty="0" smtClean="0"/>
              <a:t>period</a:t>
            </a:r>
          </a:p>
          <a:p>
            <a:r>
              <a:rPr lang="en-GB" dirty="0" smtClean="0"/>
              <a:t>Rental support is generall</a:t>
            </a:r>
            <a:r>
              <a:rPr lang="en-GB" dirty="0" smtClean="0"/>
              <a:t>y combined with some form of support for security of tenure</a:t>
            </a:r>
            <a:r>
              <a:rPr lang="mr-IN" dirty="0" smtClean="0"/>
              <a:t>…</a:t>
            </a:r>
            <a:endParaRPr lang="de-DE" dirty="0" smtClean="0"/>
          </a:p>
          <a:p>
            <a:r>
              <a:rPr lang="en-GB" i="1" dirty="0"/>
              <a:t>Any other experience from the </a:t>
            </a:r>
            <a:r>
              <a:rPr lang="en-GB" i="1" dirty="0" smtClean="0"/>
              <a:t>field</a:t>
            </a:r>
            <a:r>
              <a:rPr lang="en-GB" i="1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158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Programming CVA for </a:t>
            </a:r>
            <a:r>
              <a:rPr lang="en-GB" dirty="0" smtClean="0"/>
              <a:t>HLP:</a:t>
            </a:r>
            <a:endParaRPr lang="en-GB" dirty="0" smtClean="0"/>
          </a:p>
          <a:p>
            <a:r>
              <a:rPr lang="en-GB" dirty="0" smtClean="0"/>
              <a:t>In programmes where CVA is an element, HLP support is almost exclusivel</a:t>
            </a:r>
            <a:r>
              <a:rPr lang="en-GB" dirty="0" smtClean="0"/>
              <a:t>y an area of support combined with other forms of support (e.g. tenure security support, physical upgrading of the shelter, or a combination of both)</a:t>
            </a:r>
            <a:endParaRPr lang="en-GB" dirty="0" smtClean="0"/>
          </a:p>
          <a:p>
            <a:r>
              <a:rPr lang="en-GB" dirty="0" smtClean="0"/>
              <a:t>(Other options may include financial support for legal counselling, or for stamp and documentation fees)</a:t>
            </a:r>
          </a:p>
          <a:p>
            <a:r>
              <a:rPr lang="en-GB" i="1" dirty="0"/>
              <a:t>Any other experience from the </a:t>
            </a:r>
            <a:r>
              <a:rPr lang="en-GB" i="1" dirty="0" smtClean="0"/>
              <a:t>field</a:t>
            </a:r>
            <a:r>
              <a:rPr lang="en-GB" i="1" dirty="0"/>
              <a:t>?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266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General programming with CVA:</a:t>
            </a:r>
            <a:endParaRPr lang="en-GB" dirty="0" smtClean="0"/>
          </a:p>
          <a:p>
            <a:r>
              <a:rPr lang="en-GB" dirty="0" smtClean="0"/>
              <a:t>As the response to the emergency continues, the number of operational partners in the Shelter Cluster is likely to decrease </a:t>
            </a:r>
            <a:r>
              <a:rPr lang="mr-IN" dirty="0" smtClean="0"/>
              <a:t>–</a:t>
            </a:r>
            <a:r>
              <a:rPr lang="en-GB" dirty="0" smtClean="0"/>
              <a:t> this is also likely to be true of CWGs, as well</a:t>
            </a:r>
            <a:endParaRPr lang="en-GB" dirty="0" smtClean="0"/>
          </a:p>
          <a:p>
            <a:r>
              <a:rPr lang="en-GB" dirty="0" smtClean="0"/>
              <a:t>The time-frames of support are likely to become longer (longer rent periods, longer times needed for more complex repairs or construction,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dirty="0" smtClean="0"/>
              <a:t>Monitoring cycles may be adapted to focus on specific ‘hot spots’ in the implementation timeline, rather than needing to be constant</a:t>
            </a:r>
          </a:p>
          <a:p>
            <a:r>
              <a:rPr lang="en-GB" i="1" dirty="0"/>
              <a:t>Any other experience from the </a:t>
            </a:r>
            <a:r>
              <a:rPr lang="en-GB" i="1" dirty="0" smtClean="0"/>
              <a:t>field</a:t>
            </a:r>
            <a:r>
              <a:rPr lang="en-GB" i="1" dirty="0"/>
              <a:t>?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59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Above all, both for individual implementing organisations, and for the Shelter Cluster at the national level, it is unlikely that just one of the three forms of support (</a:t>
            </a:r>
            <a:r>
              <a:rPr lang="en-US" dirty="0"/>
              <a:t>repairs, rentals and </a:t>
            </a:r>
            <a:r>
              <a:rPr lang="en-US" dirty="0" smtClean="0"/>
              <a:t>HLP) will be undertaken. It is much more likely that there will be all three forms of support being done within the same geographic locations </a:t>
            </a:r>
            <a:r>
              <a:rPr lang="mr-IN" dirty="0" smtClean="0"/>
              <a:t>–</a:t>
            </a:r>
            <a:r>
              <a:rPr lang="en-US" dirty="0" smtClean="0"/>
              <a:t> and all potentially using very different CVA methodologies.</a:t>
            </a:r>
          </a:p>
          <a:p>
            <a:pPr marL="0" indent="0">
              <a:buNone/>
            </a:pPr>
            <a:r>
              <a:rPr lang="en-GB" dirty="0" smtClean="0"/>
              <a:t>In this phase, the Shelter Cluster strategy needs to be much more explicitly about combinations within an entire effected community, rather than matching individual types of shelter support to individual households.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602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for Day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979659"/>
              </p:ext>
            </p:extLst>
          </p:nvPr>
        </p:nvGraphicFramePr>
        <p:xfrm>
          <a:off x="3434080" y="1251016"/>
          <a:ext cx="5516880" cy="52800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6557"/>
                <a:gridCol w="3850323"/>
              </a:tblGrid>
              <a:tr h="251639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Day </a:t>
                      </a:r>
                      <a:r>
                        <a:rPr lang="en-US" sz="1600" u="none" strike="noStrike" dirty="0" smtClean="0">
                          <a:effectLst/>
                        </a:rPr>
                        <a:t>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</a:tr>
              <a:tr h="9473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Session </a:t>
                      </a:r>
                      <a:r>
                        <a:rPr lang="en-US" sz="1600" u="none" strike="noStrike" dirty="0" smtClean="0">
                          <a:effectLst/>
                        </a:rPr>
                        <a:t>1 </a:t>
                      </a:r>
                      <a:r>
                        <a:rPr lang="en-US" sz="1600" i="1" u="none" strike="noStrike" dirty="0" smtClean="0">
                          <a:effectLst/>
                        </a:rPr>
                        <a:t>(add</a:t>
                      </a:r>
                      <a:r>
                        <a:rPr lang="en-US" sz="1600" i="1" u="none" strike="noStrike" baseline="0" dirty="0" smtClean="0">
                          <a:effectLst/>
                        </a:rPr>
                        <a:t> specific times)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Shelter, Cash and durable solutions I: repairs and reconstruction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</a:tr>
              <a:tr h="23683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 </a:t>
                      </a:r>
                      <a:endParaRPr lang="sk-SK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</a:tr>
              <a:tr h="94734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Session </a:t>
                      </a:r>
                      <a:r>
                        <a:rPr lang="en-US" sz="1600" u="none" strike="noStrike" dirty="0" smtClean="0">
                          <a:effectLst/>
                        </a:rPr>
                        <a:t>2 </a:t>
                      </a:r>
                      <a:r>
                        <a:rPr lang="en-US" sz="1600" i="1" u="none" strike="noStrike" dirty="0" smtClean="0">
                          <a:effectLst/>
                        </a:rPr>
                        <a:t>(add</a:t>
                      </a:r>
                      <a:r>
                        <a:rPr lang="en-US" sz="1600" i="1" u="none" strike="noStrike" baseline="0" dirty="0" smtClean="0">
                          <a:effectLst/>
                        </a:rPr>
                        <a:t> specific times)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Shelter, Cash and durable solutions II: resettlement and returns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</a:tr>
              <a:tr h="23683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Lunch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</a:tr>
              <a:tr h="1184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Session </a:t>
                      </a:r>
                      <a:r>
                        <a:rPr lang="en-US" sz="1600" u="none" strike="noStrike" dirty="0" smtClean="0">
                          <a:effectLst/>
                        </a:rPr>
                        <a:t>3 </a:t>
                      </a:r>
                      <a:r>
                        <a:rPr lang="en-US" sz="1600" i="1" u="none" strike="noStrike" dirty="0" smtClean="0">
                          <a:effectLst/>
                        </a:rPr>
                        <a:t>(add</a:t>
                      </a:r>
                      <a:r>
                        <a:rPr lang="en-US" sz="1600" i="1" u="none" strike="noStrike" baseline="0" dirty="0" smtClean="0">
                          <a:effectLst/>
                        </a:rPr>
                        <a:t> specific times)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i="1" u="none" strike="noStrike" dirty="0" smtClean="0">
                          <a:effectLst/>
                        </a:rPr>
                        <a:t>Scenario Work: </a:t>
                      </a:r>
                      <a:r>
                        <a:rPr lang="en-US" sz="1600" i="0" u="none" strike="noStrike" dirty="0" smtClean="0">
                          <a:effectLst/>
                        </a:rPr>
                        <a:t>Transition to Recovery for the non-displaced and returnees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</a:tr>
              <a:tr h="23683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k-SK" sz="1600" u="none" strike="noStrike" dirty="0">
                          <a:effectLst/>
                        </a:rPr>
                        <a:t> 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</a:tr>
              <a:tr h="11989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Session </a:t>
                      </a:r>
                      <a:r>
                        <a:rPr lang="en-US" sz="1600" u="none" strike="noStrike" dirty="0" smtClean="0">
                          <a:effectLst/>
                        </a:rPr>
                        <a:t>4 </a:t>
                      </a:r>
                      <a:r>
                        <a:rPr lang="en-US" sz="1600" i="1" u="none" strike="noStrike" dirty="0" smtClean="0">
                          <a:effectLst/>
                        </a:rPr>
                        <a:t>(add</a:t>
                      </a:r>
                      <a:r>
                        <a:rPr lang="en-US" sz="1600" i="1" u="none" strike="noStrike" baseline="0" dirty="0" smtClean="0">
                          <a:effectLst/>
                        </a:rPr>
                        <a:t> specific times)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i="1" u="none" strike="noStrike" dirty="0" smtClean="0">
                          <a:effectLst/>
                        </a:rPr>
                        <a:t>Scenario Work: </a:t>
                      </a:r>
                      <a:r>
                        <a:rPr lang="en-US" sz="1600" i="0" u="none" strike="noStrike" dirty="0" smtClean="0">
                          <a:effectLst/>
                        </a:rPr>
                        <a:t>Transition to Recovery for the displaced and relocating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4674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219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Grou</a:t>
            </a:r>
            <a:r>
              <a:rPr lang="en-GB" dirty="0" smtClean="0"/>
              <a:t>p work:</a:t>
            </a:r>
          </a:p>
          <a:p>
            <a:r>
              <a:rPr lang="en-GB" dirty="0" smtClean="0"/>
              <a:t>Choose one type of later-phase shelter support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56299" y="3196869"/>
            <a:ext cx="14082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Repairs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7034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219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Grou</a:t>
            </a:r>
            <a:r>
              <a:rPr lang="en-GB" dirty="0" smtClean="0"/>
              <a:t>p work, cont.:</a:t>
            </a:r>
          </a:p>
          <a:p>
            <a:r>
              <a:rPr lang="en-GB" dirty="0" smtClean="0"/>
              <a:t>Then, list all the types of CVA support possible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56299" y="3196869"/>
            <a:ext cx="14082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Repairs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74357" y="4183939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432849" y="4187762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638241" y="4183938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29463" y="3679371"/>
            <a:ext cx="1626836" cy="50456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0"/>
            <a:endCxn id="6" idx="2"/>
          </p:cNvCxnSpPr>
          <p:nvPr/>
        </p:nvCxnSpPr>
        <p:spPr>
          <a:xfrm flipV="1">
            <a:off x="5860402" y="3781644"/>
            <a:ext cx="0" cy="4061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564505" y="3781644"/>
            <a:ext cx="1073736" cy="4022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493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219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Grou</a:t>
            </a:r>
            <a:r>
              <a:rPr lang="en-GB" dirty="0" smtClean="0"/>
              <a:t>p work, cont.:</a:t>
            </a:r>
          </a:p>
          <a:p>
            <a:r>
              <a:rPr lang="en-GB" dirty="0" smtClean="0"/>
              <a:t>Then, list all the risks possible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56299" y="2875591"/>
            <a:ext cx="14082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Repairs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74357" y="3862661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432849" y="3866484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638241" y="3862660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29463" y="3358093"/>
            <a:ext cx="1626836" cy="50456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0"/>
            <a:endCxn id="6" idx="2"/>
          </p:cNvCxnSpPr>
          <p:nvPr/>
        </p:nvCxnSpPr>
        <p:spPr>
          <a:xfrm flipV="1">
            <a:off x="5860402" y="3460366"/>
            <a:ext cx="0" cy="4061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564505" y="3460366"/>
            <a:ext cx="1073736" cy="4022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91081" y="4830607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821167" y="4830606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051253" y="4830606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179091" y="4857377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310747" y="4857377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25188" y="4830606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9204111" y="4830605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62432" y="4447435"/>
            <a:ext cx="511925" cy="3831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7" idx="2"/>
          </p:cNvCxnSpPr>
          <p:nvPr/>
        </p:nvCxnSpPr>
        <p:spPr>
          <a:xfrm flipH="1" flipV="1">
            <a:off x="3101910" y="4447436"/>
            <a:ext cx="331066" cy="3831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3529463" y="4447435"/>
            <a:ext cx="765315" cy="3831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0"/>
          </p:cNvCxnSpPr>
          <p:nvPr/>
        </p:nvCxnSpPr>
        <p:spPr>
          <a:xfrm flipV="1">
            <a:off x="5563171" y="4447435"/>
            <a:ext cx="239525" cy="4099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8" idx="0"/>
          </p:cNvCxnSpPr>
          <p:nvPr/>
        </p:nvCxnSpPr>
        <p:spPr>
          <a:xfrm flipH="1" flipV="1">
            <a:off x="6150628" y="4447435"/>
            <a:ext cx="544199" cy="4099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9" idx="0"/>
            <a:endCxn id="9" idx="2"/>
          </p:cNvCxnSpPr>
          <p:nvPr/>
        </p:nvCxnSpPr>
        <p:spPr>
          <a:xfrm flipH="1" flipV="1">
            <a:off x="8065794" y="4447435"/>
            <a:ext cx="43474" cy="3831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8472665" y="4447435"/>
            <a:ext cx="964096" cy="3831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919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219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Grou</a:t>
            </a:r>
            <a:r>
              <a:rPr lang="en-GB" dirty="0" smtClean="0"/>
              <a:t>p work, </a:t>
            </a:r>
            <a:r>
              <a:rPr lang="en-GB" dirty="0"/>
              <a:t>cont</a:t>
            </a:r>
            <a:r>
              <a:rPr lang="en-GB" dirty="0" smtClean="0"/>
              <a:t>.:</a:t>
            </a:r>
          </a:p>
          <a:p>
            <a:r>
              <a:rPr lang="en-GB" dirty="0" smtClean="0"/>
              <a:t>Then, list all the mitigation measures possible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56299" y="2826163"/>
            <a:ext cx="14082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Repairs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674357" y="3813233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432849" y="3817056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7638241" y="3813232"/>
            <a:ext cx="855106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CVA</a:t>
            </a:r>
            <a:endParaRPr lang="en-US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29463" y="3308665"/>
            <a:ext cx="1626836" cy="50456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0"/>
            <a:endCxn id="6" idx="2"/>
          </p:cNvCxnSpPr>
          <p:nvPr/>
        </p:nvCxnSpPr>
        <p:spPr>
          <a:xfrm flipV="1">
            <a:off x="5860402" y="3410938"/>
            <a:ext cx="0" cy="4061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564505" y="3410938"/>
            <a:ext cx="1073736" cy="4022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91081" y="4781179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2821167" y="4781178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051253" y="4781178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179091" y="4807949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310747" y="4807949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25188" y="4781178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9204111" y="4781177"/>
            <a:ext cx="768159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</a:t>
            </a:r>
            <a:endParaRPr lang="en-US" sz="32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62432" y="4398007"/>
            <a:ext cx="511925" cy="3831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7" idx="2"/>
          </p:cNvCxnSpPr>
          <p:nvPr/>
        </p:nvCxnSpPr>
        <p:spPr>
          <a:xfrm flipH="1" flipV="1">
            <a:off x="3101910" y="4398008"/>
            <a:ext cx="331066" cy="3831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3529463" y="4398007"/>
            <a:ext cx="765315" cy="3831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0"/>
          </p:cNvCxnSpPr>
          <p:nvPr/>
        </p:nvCxnSpPr>
        <p:spPr>
          <a:xfrm flipV="1">
            <a:off x="5563171" y="4398007"/>
            <a:ext cx="239525" cy="4099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8" idx="0"/>
          </p:cNvCxnSpPr>
          <p:nvPr/>
        </p:nvCxnSpPr>
        <p:spPr>
          <a:xfrm flipH="1" flipV="1">
            <a:off x="6150628" y="4398007"/>
            <a:ext cx="544199" cy="4099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9" idx="0"/>
            <a:endCxn id="9" idx="2"/>
          </p:cNvCxnSpPr>
          <p:nvPr/>
        </p:nvCxnSpPr>
        <p:spPr>
          <a:xfrm flipH="1" flipV="1">
            <a:off x="8065794" y="4398007"/>
            <a:ext cx="43474" cy="3831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8472665" y="4398007"/>
            <a:ext cx="964096" cy="3831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22922" y="5576130"/>
            <a:ext cx="1908023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mitigation</a:t>
            </a:r>
            <a:endParaRPr lang="en-US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3271068" y="5621358"/>
            <a:ext cx="1908023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mitigation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5682933" y="5624589"/>
            <a:ext cx="1908023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mitigation</a:t>
            </a:r>
            <a:endParaRPr lang="en-US" sz="3200" dirty="0"/>
          </a:p>
        </p:txBody>
      </p:sp>
      <p:sp>
        <p:nvSpPr>
          <p:cNvPr id="33" name="TextBox 32"/>
          <p:cNvSpPr txBox="1"/>
          <p:nvPr/>
        </p:nvSpPr>
        <p:spPr>
          <a:xfrm>
            <a:off x="8049907" y="5621357"/>
            <a:ext cx="1908023" cy="58477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/>
              <a:t>mitigation</a:t>
            </a:r>
            <a:endParaRPr lang="en-US" sz="32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458097" y="5365952"/>
            <a:ext cx="318836" cy="2101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3404971" y="5365952"/>
            <a:ext cx="282785" cy="25540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647749" y="5365952"/>
            <a:ext cx="0" cy="22863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17" idx="2"/>
          </p:cNvCxnSpPr>
          <p:nvPr/>
        </p:nvCxnSpPr>
        <p:spPr>
          <a:xfrm flipV="1">
            <a:off x="5016843" y="5392724"/>
            <a:ext cx="546328" cy="22863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8" idx="2"/>
          </p:cNvCxnSpPr>
          <p:nvPr/>
        </p:nvCxnSpPr>
        <p:spPr>
          <a:xfrm flipH="1" flipV="1">
            <a:off x="6694827" y="5392724"/>
            <a:ext cx="224957" cy="25540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8279027" y="5365952"/>
            <a:ext cx="154959" cy="25540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20" idx="2"/>
          </p:cNvCxnSpPr>
          <p:nvPr/>
        </p:nvCxnSpPr>
        <p:spPr>
          <a:xfrm flipV="1">
            <a:off x="9436761" y="5365952"/>
            <a:ext cx="151430" cy="25540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014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1: Review of lessons learned for Shelter and Cash and repairs, rentals and HLP support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1219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Grou</a:t>
            </a:r>
            <a:r>
              <a:rPr lang="en-GB" dirty="0" smtClean="0"/>
              <a:t>p work, cont.:</a:t>
            </a:r>
          </a:p>
          <a:p>
            <a:r>
              <a:rPr lang="en-GB" b="1" dirty="0" smtClean="0"/>
              <a:t>REPORT BACK IN PLENARY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3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2</a:t>
            </a:r>
            <a:r>
              <a:rPr lang="en-US" dirty="0"/>
              <a:t>: Coordination of Shelter and CVA, beyond the first emergency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Plenary discussion:</a:t>
            </a:r>
          </a:p>
          <a:p>
            <a:r>
              <a:rPr lang="en-GB" b="1" i="1" dirty="0" smtClean="0"/>
              <a:t>Question 1</a:t>
            </a:r>
            <a:r>
              <a:rPr lang="en-GB" dirty="0" smtClean="0"/>
              <a:t>: How early in an emergency should the first Cluster (or, SAG) discussions start, about transitioning from emergency Shelter and CVA, to later-phase </a:t>
            </a:r>
            <a:r>
              <a:rPr lang="en-GB" dirty="0"/>
              <a:t>Shelter and </a:t>
            </a:r>
            <a:r>
              <a:rPr lang="en-GB" dirty="0" smtClean="0"/>
              <a:t>CVA?</a:t>
            </a:r>
          </a:p>
          <a:p>
            <a:r>
              <a:rPr lang="en-GB" b="1" i="1" dirty="0"/>
              <a:t>Question </a:t>
            </a:r>
            <a:r>
              <a:rPr lang="en-GB" b="1" i="1" dirty="0" smtClean="0"/>
              <a:t>2</a:t>
            </a:r>
            <a:r>
              <a:rPr lang="en-GB" dirty="0" smtClean="0"/>
              <a:t>: In your own field experience, how early have these discussions actually happened?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9786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Coordination of Shelter and CVA, beyond the first emergency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2221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Group work:</a:t>
            </a:r>
          </a:p>
          <a:p>
            <a:r>
              <a:rPr lang="en-GB" dirty="0" smtClean="0"/>
              <a:t>Go back to the type of later-phase shelter support you were working with in the previous exercise</a:t>
            </a:r>
          </a:p>
          <a:p>
            <a:r>
              <a:rPr lang="en-GB" dirty="0" smtClean="0"/>
              <a:t>Draw a timeline horizontally on a piece of flip-chart paper</a:t>
            </a:r>
          </a:p>
          <a:p>
            <a:r>
              <a:rPr lang="en-GB" dirty="0" smtClean="0"/>
              <a:t>Write the type of support on a post-it note paper, and put the paper at the end of the timeline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26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69386" y="5508759"/>
            <a:ext cx="9241971" cy="5442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279924" y="4559643"/>
            <a:ext cx="1000898" cy="8279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Repair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677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Coordination of Shelter and CVA, beyond the first emergency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222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Group work, cont.:</a:t>
            </a:r>
          </a:p>
          <a:p>
            <a:r>
              <a:rPr lang="en-GB" dirty="0" smtClean="0"/>
              <a:t>Use lots of other post-it notes, along the timeline to show all the other steps a Shelter Cluster would need to take, before any partners could confidently implement such a programme</a:t>
            </a:r>
          </a:p>
          <a:p>
            <a:r>
              <a:rPr lang="en-GB" dirty="0" smtClean="0"/>
              <a:t>(Indicate if you can, using a pen, the number of days or weeks necessary for each step)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27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918029" y="5945899"/>
            <a:ext cx="9241971" cy="54429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279924" y="4848342"/>
            <a:ext cx="1000898" cy="8279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Repair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01697" y="4805093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293708" y="4805093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14335" y="4805093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33816" y="4842613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90832" y="4780829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91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Coordination of Shelter and CVA, beyond the first emergency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222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Group work, cont.:</a:t>
            </a:r>
          </a:p>
          <a:p>
            <a:r>
              <a:rPr lang="en-GB" dirty="0" smtClean="0"/>
              <a:t>Use different coloured post-it notes, to indicate all the points where coordination/</a:t>
            </a:r>
            <a:r>
              <a:rPr lang="en-GB" dirty="0" err="1" smtClean="0"/>
              <a:t>consulation</a:t>
            </a:r>
            <a:r>
              <a:rPr lang="en-GB" dirty="0" smtClean="0"/>
              <a:t>/work/ would be necessary with other humanitarian coordination actors. Write onto the post-it notes the name(s) of those actors, and the main types of activities necessary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3929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Coordination of Shelter and CVA, beyond the first emergency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2221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 smtClean="0"/>
              <a:t>REPORT BACK IN PLENARY</a:t>
            </a:r>
          </a:p>
          <a:p>
            <a:r>
              <a:rPr lang="en-GB" dirty="0" smtClean="0"/>
              <a:t>How many weeks or months total is needed, to get to the ‘kick-off’ for the actual implementation of the shelter support?</a:t>
            </a:r>
          </a:p>
          <a:p>
            <a:r>
              <a:rPr lang="en-GB" dirty="0" smtClean="0"/>
              <a:t>Where are the potentially biggest challenges or bottle-necks?</a:t>
            </a:r>
          </a:p>
          <a:p>
            <a:r>
              <a:rPr lang="en-GB" dirty="0" smtClean="0"/>
              <a:t>What are the key roles of the SAG, and any </a:t>
            </a:r>
            <a:r>
              <a:rPr lang="en-GB" dirty="0" err="1" smtClean="0"/>
              <a:t>TWiGs</a:t>
            </a:r>
            <a:r>
              <a:rPr lang="en-GB" dirty="0" smtClean="0"/>
              <a:t>, in this process?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436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</a:t>
            </a:r>
            <a:r>
              <a:rPr lang="en-US" dirty="0" smtClean="0"/>
              <a:t>7</a:t>
            </a:r>
            <a:r>
              <a:rPr lang="en-US" dirty="0"/>
              <a:t>: Shelter, Cash and durable solutions I: repairs and reconstruction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848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2: Coordination of Shelter and CVA, beyond the first emergency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4175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REPORT BACK IN PLENARY, cont.</a:t>
            </a:r>
          </a:p>
          <a:p>
            <a:r>
              <a:rPr lang="en-GB" dirty="0" smtClean="0"/>
              <a:t>Now, place all three flip-chart timelines on a wall, together, above one another</a:t>
            </a:r>
          </a:p>
          <a:p>
            <a:r>
              <a:rPr lang="en-GB" dirty="0" smtClean="0"/>
              <a:t>Which timeline needs the most months or weeks?</a:t>
            </a:r>
          </a:p>
          <a:p>
            <a:r>
              <a:rPr lang="en-GB" dirty="0" smtClean="0"/>
              <a:t>Is there any of the timelines which needs to start before any of the others? If so, what is the total combined timeline?</a:t>
            </a:r>
          </a:p>
          <a:p>
            <a:r>
              <a:rPr lang="en-GB" dirty="0" smtClean="0"/>
              <a:t>Take marker pens, and draw lines between any steps in different timelines, which could possibly be combined</a:t>
            </a:r>
          </a:p>
          <a:p>
            <a:endParaRPr lang="en-GB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5658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3</a:t>
            </a:r>
            <a:r>
              <a:rPr lang="en-US" dirty="0"/>
              <a:t>: Shelter, Cash, and the 'transition to what?' question</a:t>
            </a:r>
            <a:br>
              <a:rPr lang="en-US" dirty="0"/>
            </a:b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 smtClean="0"/>
              <a:t>We</a:t>
            </a:r>
            <a:r>
              <a:rPr lang="de-DE" dirty="0" smtClean="0"/>
              <a:t> all </a:t>
            </a:r>
            <a:r>
              <a:rPr lang="de-DE" dirty="0" err="1" smtClean="0"/>
              <a:t>talk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“</a:t>
            </a:r>
            <a:r>
              <a:rPr lang="de-DE" dirty="0" err="1" smtClean="0"/>
              <a:t>transitional</a:t>
            </a:r>
            <a:r>
              <a:rPr lang="de-DE" dirty="0" smtClean="0"/>
              <a:t>“ </a:t>
            </a: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mr-IN" dirty="0" smtClean="0"/>
              <a:t>–</a:t>
            </a:r>
            <a:r>
              <a:rPr lang="de-DE" dirty="0" smtClean="0"/>
              <a:t> but </a:t>
            </a:r>
            <a:r>
              <a:rPr lang="de-DE" dirty="0" err="1" smtClean="0"/>
              <a:t>transitional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?</a:t>
            </a:r>
          </a:p>
          <a:p>
            <a:pPr marL="0" indent="0">
              <a:buNone/>
            </a:pPr>
            <a:r>
              <a:rPr lang="de-DE" dirty="0" err="1" smtClean="0"/>
              <a:t>Shelter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supposed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bigger</a:t>
            </a:r>
            <a:r>
              <a:rPr lang="de-DE" dirty="0" smtClean="0"/>
              <a:t>, </a:t>
            </a:r>
            <a:r>
              <a:rPr lang="de-DE" dirty="0" err="1" smtClean="0"/>
              <a:t>better</a:t>
            </a:r>
            <a:r>
              <a:rPr lang="de-DE" dirty="0" smtClean="0"/>
              <a:t>,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sustainable</a:t>
            </a:r>
            <a:r>
              <a:rPr lang="de-DE" dirty="0" smtClean="0"/>
              <a:t>, </a:t>
            </a:r>
            <a:r>
              <a:rPr lang="de-DE" dirty="0" err="1" smtClean="0"/>
              <a:t>closer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durable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time.</a:t>
            </a:r>
          </a:p>
          <a:p>
            <a:pPr marL="0" indent="0">
              <a:buNone/>
            </a:pPr>
            <a:r>
              <a:rPr lang="de-DE" sz="3200" dirty="0" err="1" smtClean="0"/>
              <a:t>What</a:t>
            </a:r>
            <a:r>
              <a:rPr lang="de-DE" sz="3200" dirty="0" smtClean="0"/>
              <a:t> </a:t>
            </a:r>
            <a:r>
              <a:rPr lang="de-DE" sz="3200" dirty="0" err="1" smtClean="0"/>
              <a:t>does</a:t>
            </a:r>
            <a:r>
              <a:rPr lang="de-DE" sz="3200" dirty="0" smtClean="0"/>
              <a:t> </a:t>
            </a:r>
            <a:r>
              <a:rPr lang="de-DE" sz="3200" dirty="0" err="1" smtClean="0"/>
              <a:t>that</a:t>
            </a:r>
            <a:r>
              <a:rPr lang="de-DE" sz="3200" dirty="0" smtClean="0"/>
              <a:t> </a:t>
            </a:r>
            <a:r>
              <a:rPr lang="de-DE" sz="3200" dirty="0" err="1" smtClean="0"/>
              <a:t>mean</a:t>
            </a:r>
            <a:r>
              <a:rPr lang="de-DE" sz="3200" dirty="0" smtClean="0"/>
              <a:t> </a:t>
            </a:r>
            <a:r>
              <a:rPr lang="de-DE" sz="3200" dirty="0" err="1" smtClean="0"/>
              <a:t>for</a:t>
            </a:r>
            <a:r>
              <a:rPr lang="de-DE" sz="3200" dirty="0" smtClean="0"/>
              <a:t> ‘cash‘ </a:t>
            </a:r>
            <a:r>
              <a:rPr lang="mr-IN" sz="3200" dirty="0" smtClean="0"/>
              <a:t>–</a:t>
            </a:r>
            <a:r>
              <a:rPr lang="de-DE" sz="3200" dirty="0" smtClean="0"/>
              <a:t> just </a:t>
            </a:r>
            <a:r>
              <a:rPr lang="de-DE" sz="3200" dirty="0" err="1" smtClean="0"/>
              <a:t>ever</a:t>
            </a:r>
            <a:r>
              <a:rPr lang="de-DE" sz="3200" dirty="0" smtClean="0"/>
              <a:t> larger </a:t>
            </a:r>
            <a:r>
              <a:rPr lang="de-DE" sz="3200" dirty="0" err="1" smtClean="0"/>
              <a:t>amounts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cash? (</a:t>
            </a:r>
            <a:r>
              <a:rPr lang="de-DE" sz="3200" dirty="0" err="1" smtClean="0"/>
              <a:t>Or</a:t>
            </a:r>
            <a:r>
              <a:rPr lang="de-DE" sz="3200" dirty="0" smtClean="0"/>
              <a:t> </a:t>
            </a:r>
            <a:r>
              <a:rPr lang="de-DE" sz="3200" dirty="0" err="1" smtClean="0"/>
              <a:t>less</a:t>
            </a:r>
            <a:r>
              <a:rPr lang="de-DE" sz="3200" dirty="0" smtClean="0"/>
              <a:t> </a:t>
            </a:r>
            <a:r>
              <a:rPr lang="de-DE" sz="3200" dirty="0" err="1" smtClean="0"/>
              <a:t>amounts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cash, </a:t>
            </a:r>
            <a:r>
              <a:rPr lang="de-DE" sz="3200" dirty="0" err="1" smtClean="0"/>
              <a:t>if</a:t>
            </a:r>
            <a:r>
              <a:rPr lang="de-DE" sz="3200" dirty="0" smtClean="0"/>
              <a:t> </a:t>
            </a:r>
            <a:r>
              <a:rPr lang="de-DE" sz="3200" dirty="0" err="1" smtClean="0"/>
              <a:t>households</a:t>
            </a:r>
            <a:r>
              <a:rPr lang="de-DE" sz="3200" dirty="0" smtClean="0"/>
              <a:t> </a:t>
            </a:r>
            <a:r>
              <a:rPr lang="de-DE" sz="3200" dirty="0" err="1" smtClean="0"/>
              <a:t>are</a:t>
            </a:r>
            <a:r>
              <a:rPr lang="de-DE" sz="3200" dirty="0" smtClean="0"/>
              <a:t> </a:t>
            </a:r>
            <a:r>
              <a:rPr lang="de-DE" sz="3200" dirty="0" err="1" smtClean="0"/>
              <a:t>supposed</a:t>
            </a:r>
            <a:r>
              <a:rPr lang="de-DE" sz="3200" dirty="0" smtClean="0"/>
              <a:t>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be</a:t>
            </a:r>
            <a:r>
              <a:rPr lang="de-DE" sz="3200" dirty="0" smtClean="0"/>
              <a:t> </a:t>
            </a:r>
            <a:r>
              <a:rPr lang="de-DE" sz="3200" dirty="0" err="1" smtClean="0"/>
              <a:t>getting</a:t>
            </a:r>
            <a:r>
              <a:rPr lang="de-DE" sz="3200" dirty="0" smtClean="0"/>
              <a:t> </a:t>
            </a:r>
            <a:r>
              <a:rPr lang="de-DE" sz="3200" dirty="0" err="1" smtClean="0"/>
              <a:t>slowly</a:t>
            </a:r>
            <a:r>
              <a:rPr lang="de-DE" sz="3200" dirty="0" smtClean="0"/>
              <a:t> </a:t>
            </a:r>
            <a:r>
              <a:rPr lang="de-DE" sz="3200" dirty="0" err="1" smtClean="0"/>
              <a:t>more</a:t>
            </a:r>
            <a:r>
              <a:rPr lang="de-DE" sz="3200" dirty="0" smtClean="0"/>
              <a:t> </a:t>
            </a:r>
            <a:r>
              <a:rPr lang="de-DE" sz="3200" dirty="0" err="1" smtClean="0"/>
              <a:t>self-supporting</a:t>
            </a:r>
            <a:r>
              <a:rPr lang="de-DE" sz="3200" dirty="0" smtClean="0"/>
              <a:t> </a:t>
            </a:r>
            <a:r>
              <a:rPr lang="de-DE" sz="3200" dirty="0" err="1" smtClean="0"/>
              <a:t>over</a:t>
            </a:r>
            <a:r>
              <a:rPr lang="de-DE" sz="3200" dirty="0" smtClean="0"/>
              <a:t> time?)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988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</a:t>
            </a:r>
            <a:r>
              <a:rPr lang="en-US" dirty="0" smtClean="0"/>
              <a:t>3 </a:t>
            </a:r>
            <a:r>
              <a:rPr lang="en-US" dirty="0" smtClean="0"/>
              <a:t>Review: Afghanistan Shelter Cluster (2018)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8980" y="1417638"/>
            <a:ext cx="11394039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" charset="0"/>
              </a:rPr>
              <a:t>“</a:t>
            </a:r>
            <a:r>
              <a:rPr lang="en-US" sz="2000" dirty="0"/>
              <a:t>Technical Working Groups (TWIGs) are established and provided with Terms of Reference by the </a:t>
            </a:r>
            <a:r>
              <a:rPr lang="en-US" sz="2000" dirty="0" smtClean="0"/>
              <a:t>Shelter </a:t>
            </a:r>
            <a:r>
              <a:rPr lang="en-US" sz="2000" dirty="0"/>
              <a:t>Cluster Team and relevant partners on an </a:t>
            </a:r>
            <a:r>
              <a:rPr lang="en-US" sz="2000" dirty="0" smtClean="0"/>
              <a:t>ad-hoc </a:t>
            </a:r>
            <a:r>
              <a:rPr lang="en-US" sz="2000" dirty="0"/>
              <a:t>basis, as is deemed necessary. The </a:t>
            </a:r>
            <a:r>
              <a:rPr lang="en-US" sz="2000" dirty="0" smtClean="0"/>
              <a:t>Cluster </a:t>
            </a:r>
            <a:r>
              <a:rPr lang="en-US" sz="2000" dirty="0"/>
              <a:t>Coordinator appoints a designated Focal Point to facilitate the </a:t>
            </a:r>
            <a:r>
              <a:rPr lang="en-US" sz="2000" dirty="0" smtClean="0"/>
              <a:t>work </a:t>
            </a:r>
            <a:r>
              <a:rPr lang="en-US" sz="2000" dirty="0"/>
              <a:t>of the group. Such </a:t>
            </a:r>
            <a:r>
              <a:rPr lang="en-US" sz="2000" dirty="0" smtClean="0"/>
              <a:t>groups </a:t>
            </a:r>
            <a:r>
              <a:rPr lang="en-US" sz="2000" dirty="0"/>
              <a:t>have a limited lifespan and </a:t>
            </a:r>
            <a:r>
              <a:rPr lang="en-US" sz="2000" dirty="0" smtClean="0"/>
              <a:t>are disbanded</a:t>
            </a:r>
            <a:r>
              <a:rPr lang="en-US" sz="2000" dirty="0"/>
              <a:t> </a:t>
            </a:r>
            <a:r>
              <a:rPr lang="en-US" sz="2000" dirty="0" smtClean="0"/>
              <a:t>once </a:t>
            </a:r>
            <a:r>
              <a:rPr lang="en-US" sz="2000" dirty="0"/>
              <a:t>the outputs delineated in the TORs have </a:t>
            </a:r>
            <a:r>
              <a:rPr lang="en-US" sz="2000" dirty="0" smtClean="0"/>
              <a:t>been </a:t>
            </a:r>
            <a:r>
              <a:rPr lang="en-US" sz="2000" dirty="0"/>
              <a:t>achieved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400" b="1" dirty="0" smtClean="0"/>
              <a:t>1.Cash for</a:t>
            </a:r>
            <a:r>
              <a:rPr lang="en-US" sz="2400" b="1" dirty="0"/>
              <a:t> </a:t>
            </a:r>
            <a:r>
              <a:rPr lang="en-US" sz="2400" b="1" dirty="0" smtClean="0"/>
              <a:t>rent </a:t>
            </a:r>
            <a:r>
              <a:rPr lang="en-US" sz="2400" b="1" dirty="0" err="1" smtClean="0"/>
              <a:t>TWiG</a:t>
            </a:r>
            <a:r>
              <a:rPr lang="en-US" sz="2400" b="1" dirty="0" smtClean="0"/>
              <a:t> </a:t>
            </a:r>
            <a:r>
              <a:rPr lang="en-US" sz="2400" b="1" dirty="0"/>
              <a:t>(led by ACTED)</a:t>
            </a:r>
          </a:p>
          <a:p>
            <a:r>
              <a:rPr lang="en-US" sz="2400" b="1" dirty="0" smtClean="0"/>
              <a:t>2.Transitional </a:t>
            </a:r>
            <a:r>
              <a:rPr lang="en-US" sz="2400" b="1" dirty="0"/>
              <a:t>shelter </a:t>
            </a:r>
            <a:r>
              <a:rPr lang="en-US" sz="2400" b="1" dirty="0" err="1"/>
              <a:t>TWiG</a:t>
            </a:r>
            <a:r>
              <a:rPr lang="en-US" sz="2400" b="1" dirty="0"/>
              <a:t> (led by NRC)</a:t>
            </a:r>
          </a:p>
          <a:p>
            <a:r>
              <a:rPr lang="en-US" sz="2400" dirty="0" smtClean="0"/>
              <a:t>3.Housing </a:t>
            </a:r>
            <a:r>
              <a:rPr lang="en-US" sz="2400" dirty="0"/>
              <a:t>stocktaking </a:t>
            </a:r>
            <a:r>
              <a:rPr lang="en-US" sz="2400" dirty="0" err="1"/>
              <a:t>TWiG</a:t>
            </a:r>
            <a:r>
              <a:rPr lang="en-US" sz="2400" dirty="0"/>
              <a:t> (led by UN Habitat)</a:t>
            </a:r>
          </a:p>
          <a:p>
            <a:r>
              <a:rPr lang="en-US" sz="2400" dirty="0" smtClean="0"/>
              <a:t>4.Update </a:t>
            </a:r>
            <a:r>
              <a:rPr lang="en-US" sz="2400" dirty="0"/>
              <a:t>and </a:t>
            </a:r>
            <a:r>
              <a:rPr lang="en-US" sz="2400" dirty="0" smtClean="0"/>
              <a:t>revision of </a:t>
            </a:r>
            <a:r>
              <a:rPr lang="en-US" sz="2400" dirty="0"/>
              <a:t>the </a:t>
            </a:r>
            <a:r>
              <a:rPr lang="en-US" sz="2400" dirty="0" smtClean="0"/>
              <a:t>NFI package (</a:t>
            </a:r>
            <a:r>
              <a:rPr lang="en-US" sz="2400" dirty="0" err="1" smtClean="0"/>
              <a:t>TWiG</a:t>
            </a:r>
            <a:r>
              <a:rPr lang="en-US" sz="2400" dirty="0" smtClean="0"/>
              <a:t> to </a:t>
            </a:r>
            <a:r>
              <a:rPr lang="en-US" sz="2400" dirty="0"/>
              <a:t>be established)</a:t>
            </a:r>
          </a:p>
          <a:p>
            <a:r>
              <a:rPr lang="en-US" sz="2400" b="1" dirty="0" smtClean="0"/>
              <a:t>5.Prioritization </a:t>
            </a:r>
            <a:r>
              <a:rPr lang="en-US" sz="2400" b="1" dirty="0"/>
              <a:t>selection criteria for shelter </a:t>
            </a:r>
            <a:r>
              <a:rPr lang="en-US" sz="2400" b="1" dirty="0" smtClean="0"/>
              <a:t>upgrade </a:t>
            </a:r>
            <a:r>
              <a:rPr lang="en-US" sz="2400" b="1" dirty="0" err="1" smtClean="0"/>
              <a:t>TWiG</a:t>
            </a:r>
            <a:r>
              <a:rPr lang="en-US" sz="2400" b="1" dirty="0" smtClean="0"/>
              <a:t> (</a:t>
            </a:r>
            <a:r>
              <a:rPr lang="en-US" sz="2400" b="1" dirty="0"/>
              <a:t>led by ES/NFI </a:t>
            </a:r>
            <a:r>
              <a:rPr lang="en-US" sz="2400" b="1" dirty="0" smtClean="0"/>
              <a:t>IMO)</a:t>
            </a:r>
            <a:endParaRPr lang="en-US" sz="2400" b="1" dirty="0"/>
          </a:p>
          <a:p>
            <a:pPr marL="0" lvl="1"/>
            <a:r>
              <a:rPr lang="en-US" sz="2400" dirty="0" smtClean="0"/>
              <a:t>6.Shelter common complaint </a:t>
            </a:r>
            <a:r>
              <a:rPr lang="en-US" sz="2400" dirty="0"/>
              <a:t>and feedback </a:t>
            </a:r>
            <a:r>
              <a:rPr lang="en-US" sz="2400" dirty="0" smtClean="0"/>
              <a:t>mechanism(</a:t>
            </a:r>
            <a:r>
              <a:rPr lang="en-US" sz="2400" dirty="0" err="1" smtClean="0"/>
              <a:t>TWiG</a:t>
            </a:r>
            <a:r>
              <a:rPr lang="en-US" sz="2400" dirty="0"/>
              <a:t> </a:t>
            </a:r>
            <a:r>
              <a:rPr lang="en-US" sz="2400" dirty="0" smtClean="0"/>
              <a:t>to </a:t>
            </a:r>
            <a:r>
              <a:rPr lang="en-US" sz="2400" dirty="0"/>
              <a:t>be established</a:t>
            </a:r>
            <a:r>
              <a:rPr lang="en-US" sz="2400" dirty="0" smtClean="0"/>
              <a:t>)</a:t>
            </a:r>
            <a:r>
              <a:rPr lang="en-US" sz="2400" i="1" dirty="0"/>
              <a:t> ”</a:t>
            </a:r>
          </a:p>
          <a:p>
            <a:endParaRPr lang="en-US" sz="2400" dirty="0"/>
          </a:p>
          <a:p>
            <a:r>
              <a:rPr lang="en-US" sz="2400" dirty="0" smtClean="0">
                <a:latin typeface="Arial" charset="0"/>
              </a:rPr>
              <a:t> </a:t>
            </a:r>
            <a:endParaRPr lang="en-US" sz="24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6937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</a:t>
            </a:r>
            <a:r>
              <a:rPr lang="en-US" dirty="0" smtClean="0"/>
              <a:t>3 Review: </a:t>
            </a:r>
            <a:r>
              <a:rPr lang="en-US" dirty="0"/>
              <a:t>Afghanistan Shelter Cluster (2018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sz="2800" dirty="0" smtClean="0"/>
          </a:p>
          <a:p>
            <a:pPr marL="0" indent="0">
              <a:buNone/>
            </a:pPr>
            <a:r>
              <a:rPr lang="en-US" sz="2800" dirty="0" smtClean="0">
                <a:latin typeface="Arial" charset="0"/>
              </a:rPr>
              <a:t>“</a:t>
            </a:r>
            <a:r>
              <a:rPr lang="mr-IN" sz="2800" dirty="0" smtClean="0">
                <a:latin typeface="Arial" charset="0"/>
              </a:rPr>
              <a:t>…</a:t>
            </a:r>
            <a:r>
              <a:rPr lang="en-US" sz="2800" dirty="0"/>
              <a:t> Cash for </a:t>
            </a:r>
            <a:r>
              <a:rPr lang="en-US" sz="2800" dirty="0" smtClean="0"/>
              <a:t>Rent (CFR) can </a:t>
            </a:r>
            <a:r>
              <a:rPr lang="en-US" sz="2800" dirty="0"/>
              <a:t>be considered </a:t>
            </a:r>
            <a:r>
              <a:rPr lang="en-US" sz="2800" dirty="0" smtClean="0"/>
              <a:t>as </a:t>
            </a:r>
            <a:r>
              <a:rPr lang="en-US" sz="2800" dirty="0"/>
              <a:t>a Transitional Shelter </a:t>
            </a:r>
            <a:r>
              <a:rPr lang="en-US" sz="2800" dirty="0" err="1"/>
              <a:t>Programme</a:t>
            </a:r>
            <a:r>
              <a:rPr lang="en-US" sz="2800" dirty="0"/>
              <a:t>. When using CFR as a strategy to support affected families to </a:t>
            </a:r>
            <a:r>
              <a:rPr lang="en-US" sz="2800" dirty="0" smtClean="0"/>
              <a:t>establish </a:t>
            </a:r>
            <a:r>
              <a:rPr lang="en-US" sz="2800" dirty="0"/>
              <a:t>or </a:t>
            </a:r>
            <a:r>
              <a:rPr lang="en-US" sz="2800" dirty="0" smtClean="0"/>
              <a:t>re-establish livelihoods, the </a:t>
            </a:r>
            <a:r>
              <a:rPr lang="en-US" sz="2800" dirty="0"/>
              <a:t>rented housing unit should </a:t>
            </a:r>
            <a:r>
              <a:rPr lang="en-US" sz="2800" dirty="0" smtClean="0"/>
              <a:t>meet</a:t>
            </a:r>
            <a:r>
              <a:rPr lang="en-US" sz="2800" dirty="0"/>
              <a:t> </a:t>
            </a:r>
            <a:r>
              <a:rPr lang="en-US" sz="2800" dirty="0" smtClean="0"/>
              <a:t>minimum technical </a:t>
            </a:r>
            <a:r>
              <a:rPr lang="en-US" sz="2800" dirty="0"/>
              <a:t>standards </a:t>
            </a:r>
            <a:r>
              <a:rPr lang="en-US" sz="2800" dirty="0" smtClean="0"/>
              <a:t>and internal </a:t>
            </a:r>
            <a:r>
              <a:rPr lang="en-US" sz="2800" dirty="0"/>
              <a:t>or external referrals </a:t>
            </a:r>
            <a:r>
              <a:rPr lang="en-US" sz="2800" dirty="0" smtClean="0"/>
              <a:t>to livelihoods </a:t>
            </a:r>
            <a:r>
              <a:rPr lang="en-US" sz="2800" dirty="0"/>
              <a:t>initiatives </a:t>
            </a:r>
            <a:r>
              <a:rPr lang="en-US" sz="2800" dirty="0" smtClean="0"/>
              <a:t>should be also explored(often </a:t>
            </a:r>
            <a:r>
              <a:rPr lang="en-US" sz="2800" dirty="0"/>
              <a:t>referred as Cash Plus</a:t>
            </a:r>
            <a:r>
              <a:rPr lang="en-US" sz="2800" dirty="0" smtClean="0"/>
              <a:t>).”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4134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 </a:t>
            </a:r>
            <a:r>
              <a:rPr lang="en-US" dirty="0" smtClean="0"/>
              <a:t>3 Review: </a:t>
            </a:r>
            <a:r>
              <a:rPr lang="en-US" dirty="0" smtClean="0"/>
              <a:t>Shelter Cluster Ukraine (2017)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8980" y="1417638"/>
            <a:ext cx="1139403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charset="0"/>
              </a:rPr>
              <a:t>“Given </a:t>
            </a:r>
            <a:r>
              <a:rPr lang="en-US" dirty="0">
                <a:latin typeface="Arial" charset="0"/>
              </a:rPr>
              <a:t>the ongoing nature of the conflict despite agreed ceasefires, the </a:t>
            </a:r>
            <a:r>
              <a:rPr lang="en-US" dirty="0" smtClean="0">
                <a:latin typeface="Arial" charset="0"/>
              </a:rPr>
              <a:t>protracted </a:t>
            </a:r>
            <a:r>
              <a:rPr lang="en-US" dirty="0">
                <a:latin typeface="Arial" charset="0"/>
              </a:rPr>
              <a:t>crisis in Ukraine leads the Shelter Cluster to adopt a </a:t>
            </a:r>
            <a:r>
              <a:rPr lang="en-US" dirty="0" smtClean="0">
                <a:latin typeface="Arial" charset="0"/>
              </a:rPr>
              <a:t>triple-layer strategy</a:t>
            </a:r>
            <a:r>
              <a:rPr lang="en-US" dirty="0" smtClean="0">
                <a:latin typeface="Arial" charset="0"/>
              </a:rPr>
              <a:t>:</a:t>
            </a:r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Firstly the </a:t>
            </a:r>
            <a:r>
              <a:rPr lang="en-US" dirty="0">
                <a:latin typeface="Arial" charset="0"/>
              </a:rPr>
              <a:t>continuation of lifesaving emergency shelter assistance to </a:t>
            </a:r>
            <a:r>
              <a:rPr lang="en-US" dirty="0" smtClean="0">
                <a:latin typeface="Arial" charset="0"/>
              </a:rPr>
              <a:t>newly </a:t>
            </a:r>
            <a:r>
              <a:rPr lang="en-US" dirty="0">
                <a:latin typeface="Arial" charset="0"/>
              </a:rPr>
              <a:t>displaced and </a:t>
            </a:r>
            <a:r>
              <a:rPr lang="en-US" dirty="0" smtClean="0">
                <a:latin typeface="Arial" charset="0"/>
              </a:rPr>
              <a:t>conflict-affected populations and </a:t>
            </a:r>
            <a:r>
              <a:rPr lang="en-US" dirty="0">
                <a:latin typeface="Arial" charset="0"/>
              </a:rPr>
              <a:t>also covering </a:t>
            </a:r>
            <a:r>
              <a:rPr lang="en-US" dirty="0" smtClean="0">
                <a:latin typeface="Arial" charset="0"/>
              </a:rPr>
              <a:t>the </a:t>
            </a:r>
            <a:r>
              <a:rPr lang="en-US" dirty="0">
                <a:latin typeface="Arial" charset="0"/>
              </a:rPr>
              <a:t>needs </a:t>
            </a:r>
            <a:r>
              <a:rPr lang="en-US" dirty="0" smtClean="0">
                <a:latin typeface="Arial" charset="0"/>
              </a:rPr>
              <a:t>Related to </a:t>
            </a:r>
            <a:r>
              <a:rPr lang="en-US" dirty="0">
                <a:latin typeface="Arial" charset="0"/>
              </a:rPr>
              <a:t>hash seasonal </a:t>
            </a:r>
            <a:r>
              <a:rPr lang="en-US" dirty="0" smtClean="0">
                <a:latin typeface="Arial" charset="0"/>
              </a:rPr>
              <a:t>period, emphasizing </a:t>
            </a:r>
            <a:r>
              <a:rPr lang="en-US" dirty="0">
                <a:latin typeface="Arial" charset="0"/>
              </a:rPr>
              <a:t>the ability of </a:t>
            </a:r>
            <a:r>
              <a:rPr lang="en-US" dirty="0" smtClean="0">
                <a:latin typeface="Arial" charset="0"/>
              </a:rPr>
              <a:t>local </a:t>
            </a:r>
            <a:r>
              <a:rPr lang="en-US" dirty="0">
                <a:latin typeface="Arial" charset="0"/>
              </a:rPr>
              <a:t>actors to adequately document those </a:t>
            </a:r>
            <a:r>
              <a:rPr lang="en-US" dirty="0" smtClean="0">
                <a:latin typeface="Arial" charset="0"/>
              </a:rPr>
              <a:t>needs </a:t>
            </a:r>
            <a:r>
              <a:rPr lang="en-US" dirty="0">
                <a:latin typeface="Arial" charset="0"/>
              </a:rPr>
              <a:t>and coordinate </a:t>
            </a:r>
            <a:r>
              <a:rPr lang="en-US" dirty="0" smtClean="0">
                <a:latin typeface="Arial" charset="0"/>
              </a:rPr>
              <a:t>assistance.</a:t>
            </a:r>
          </a:p>
          <a:p>
            <a:endParaRPr lang="en-US" dirty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Secondly securing </a:t>
            </a:r>
            <a:r>
              <a:rPr lang="en-US" sz="2400" dirty="0">
                <a:latin typeface="Arial" charset="0"/>
              </a:rPr>
              <a:t>adequate access through transitional measures for </a:t>
            </a:r>
            <a:r>
              <a:rPr lang="en-US" sz="2400" dirty="0" smtClean="0">
                <a:latin typeface="Arial" charset="0"/>
              </a:rPr>
              <a:t>populations in </a:t>
            </a:r>
            <a:r>
              <a:rPr lang="en-US" sz="2400" dirty="0">
                <a:latin typeface="Arial" charset="0"/>
              </a:rPr>
              <a:t>protracted </a:t>
            </a:r>
            <a:r>
              <a:rPr lang="en-US" sz="2400" dirty="0" smtClean="0">
                <a:latin typeface="Arial" charset="0"/>
              </a:rPr>
              <a:t>situations by </a:t>
            </a:r>
            <a:r>
              <a:rPr lang="en-US" sz="2400" dirty="0">
                <a:latin typeface="Arial" charset="0"/>
              </a:rPr>
              <a:t>focusing on </a:t>
            </a:r>
            <a:r>
              <a:rPr lang="en-US" sz="2400" b="1" i="1" dirty="0">
                <a:latin typeface="Arial" charset="0"/>
              </a:rPr>
              <a:t>cash for rent </a:t>
            </a:r>
            <a:r>
              <a:rPr lang="en-US" sz="2400" dirty="0">
                <a:latin typeface="Arial" charset="0"/>
              </a:rPr>
              <a:t>and </a:t>
            </a:r>
            <a:r>
              <a:rPr lang="en-US" sz="2400" dirty="0" smtClean="0">
                <a:latin typeface="Arial" charset="0"/>
              </a:rPr>
              <a:t>complimenting </a:t>
            </a:r>
            <a:r>
              <a:rPr lang="en-US" sz="2400" dirty="0">
                <a:latin typeface="Arial" charset="0"/>
              </a:rPr>
              <a:t>heavy repairs and reconstruction with community </a:t>
            </a:r>
            <a:r>
              <a:rPr lang="en-US" sz="2400" dirty="0" smtClean="0">
                <a:latin typeface="Arial" charset="0"/>
              </a:rPr>
              <a:t>infrastructure improvements, and</a:t>
            </a:r>
            <a:r>
              <a:rPr lang="en-US" dirty="0" smtClean="0">
                <a:latin typeface="Arial" charset="0"/>
              </a:rPr>
              <a:t> </a:t>
            </a:r>
          </a:p>
          <a:p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finally the </a:t>
            </a:r>
            <a:r>
              <a:rPr lang="en-US" dirty="0">
                <a:latin typeface="Arial" charset="0"/>
              </a:rPr>
              <a:t>development of </a:t>
            </a:r>
            <a:r>
              <a:rPr lang="en-US" dirty="0" smtClean="0">
                <a:latin typeface="Arial" charset="0"/>
              </a:rPr>
              <a:t>strategic </a:t>
            </a:r>
            <a:r>
              <a:rPr lang="en-US" dirty="0">
                <a:latin typeface="Arial" charset="0"/>
              </a:rPr>
              <a:t>planning, </a:t>
            </a:r>
            <a:r>
              <a:rPr lang="en-US" dirty="0" smtClean="0">
                <a:latin typeface="Arial" charset="0"/>
              </a:rPr>
              <a:t>key </a:t>
            </a:r>
            <a:r>
              <a:rPr lang="en-US" dirty="0">
                <a:latin typeface="Arial" charset="0"/>
              </a:rPr>
              <a:t>advocacy </a:t>
            </a:r>
            <a:r>
              <a:rPr lang="en-US" dirty="0" smtClean="0">
                <a:latin typeface="Arial" charset="0"/>
              </a:rPr>
              <a:t>messages, and guidance to </a:t>
            </a:r>
            <a:r>
              <a:rPr lang="en-US" dirty="0">
                <a:latin typeface="Arial" charset="0"/>
              </a:rPr>
              <a:t>provide </a:t>
            </a:r>
            <a:r>
              <a:rPr lang="en-US" dirty="0" smtClean="0">
                <a:latin typeface="Arial" charset="0"/>
              </a:rPr>
              <a:t>longer-term </a:t>
            </a:r>
            <a:r>
              <a:rPr lang="en-US" dirty="0">
                <a:latin typeface="Arial" charset="0"/>
              </a:rPr>
              <a:t>shelter solutions for populations </a:t>
            </a:r>
            <a:r>
              <a:rPr lang="en-US" dirty="0" smtClean="0">
                <a:latin typeface="Arial" charset="0"/>
              </a:rPr>
              <a:t>seeking either </a:t>
            </a:r>
            <a:r>
              <a:rPr lang="en-US" dirty="0">
                <a:latin typeface="Arial" charset="0"/>
              </a:rPr>
              <a:t>return or </a:t>
            </a:r>
            <a:r>
              <a:rPr lang="en-US" dirty="0" smtClean="0">
                <a:latin typeface="Arial" charset="0"/>
              </a:rPr>
              <a:t>integration into host communities”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0833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34A88-590A-4475-805E-D6D16EA37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3: Shelter, Cash, and the 'transition to what?' </a:t>
            </a:r>
            <a:r>
              <a:rPr lang="en-US" dirty="0" smtClean="0"/>
              <a:t>question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64891B-76AE-410C-8667-31F168472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Group work:</a:t>
            </a:r>
          </a:p>
          <a:p>
            <a:r>
              <a:rPr lang="en-GB" dirty="0" smtClean="0"/>
              <a:t>Choose one later-phase shelter support, and write it at the top of a piece of flip-chart paper</a:t>
            </a:r>
          </a:p>
          <a:p>
            <a:r>
              <a:rPr lang="en-GB" dirty="0" smtClean="0"/>
              <a:t>Write three responsibilities for a Shelter Cluster </a:t>
            </a:r>
            <a:r>
              <a:rPr lang="en-GB" dirty="0" err="1" smtClean="0"/>
              <a:t>TWiG</a:t>
            </a:r>
            <a:r>
              <a:rPr lang="en-GB" dirty="0" smtClean="0"/>
              <a:t> (like in a </a:t>
            </a:r>
            <a:r>
              <a:rPr lang="en-GB" dirty="0" err="1" smtClean="0"/>
              <a:t>ToR</a:t>
            </a:r>
            <a:r>
              <a:rPr lang="en-GB" dirty="0" smtClean="0"/>
              <a:t>), for giving technical guidance on how to transition </a:t>
            </a:r>
            <a:r>
              <a:rPr lang="en-GB" b="1" i="1" dirty="0" smtClean="0"/>
              <a:t>out</a:t>
            </a:r>
            <a:r>
              <a:rPr lang="en-GB" dirty="0" smtClean="0"/>
              <a:t> of such a support project, at </a:t>
            </a:r>
            <a:r>
              <a:rPr lang="en-GB" dirty="0" err="1" smtClean="0"/>
              <a:t>theend</a:t>
            </a:r>
            <a:endParaRPr lang="en-GB" dirty="0" smtClean="0"/>
          </a:p>
          <a:p>
            <a:r>
              <a:rPr lang="en-GB" dirty="0" smtClean="0"/>
              <a:t>Write three considerations for CVA, connected with the </a:t>
            </a:r>
            <a:r>
              <a:rPr lang="en-GB" dirty="0" err="1" smtClean="0"/>
              <a:t>responsbilities</a:t>
            </a:r>
            <a:r>
              <a:rPr lang="en-GB" dirty="0" smtClean="0"/>
              <a:t> already listed (not necessarily guidance on how to implement </a:t>
            </a:r>
            <a:r>
              <a:rPr lang="mr-IN" dirty="0" smtClean="0"/>
              <a:t>–</a:t>
            </a:r>
            <a:r>
              <a:rPr lang="en-GB" dirty="0" smtClean="0"/>
              <a:t> it could refer to e.g. M&amp;E, or communications)</a:t>
            </a:r>
          </a:p>
          <a:p>
            <a:pPr marL="0" indent="0">
              <a:buNone/>
            </a:pPr>
            <a:r>
              <a:rPr lang="en-GB" b="1" smtClean="0"/>
              <a:t>REPORT BACK IN PLENARY</a:t>
            </a:r>
            <a:endParaRPr lang="en-GB" b="1" dirty="0" smtClean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D4ED394-140C-4649-A508-92AAB2D6D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574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064" y="2755191"/>
            <a:ext cx="10972800" cy="1143000"/>
          </a:xfrm>
        </p:spPr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10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12192001" cy="11430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Overall course principles </a:t>
            </a:r>
            <a:r>
              <a:rPr lang="mr-IN" sz="3100" dirty="0" smtClean="0"/>
              <a:t>–</a:t>
            </a:r>
            <a:r>
              <a:rPr lang="en-US" sz="3100" dirty="0" smtClean="0"/>
              <a:t> Review slide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269460"/>
            <a:ext cx="10972800" cy="5054953"/>
          </a:xfrm>
        </p:spPr>
        <p:txBody>
          <a:bodyPr/>
          <a:lstStyle/>
          <a:p>
            <a:r>
              <a:rPr lang="mr-IN" dirty="0" smtClean="0"/>
              <a:t>…</a:t>
            </a:r>
            <a:r>
              <a:rPr lang="en-US" sz="2200" dirty="0" smtClean="0"/>
              <a:t>How </a:t>
            </a:r>
            <a:r>
              <a:rPr lang="en-US" sz="2200" dirty="0"/>
              <a:t>does ‘Cash’ </a:t>
            </a:r>
            <a:r>
              <a:rPr lang="en-US" sz="2200" dirty="0" smtClean="0"/>
              <a:t>then make </a:t>
            </a:r>
            <a:r>
              <a:rPr lang="en-US" sz="2200" dirty="0"/>
              <a:t>things different?</a:t>
            </a:r>
          </a:p>
          <a:p>
            <a:r>
              <a:rPr lang="en-US" sz="2200" dirty="0" smtClean="0"/>
              <a:t>Each session will cover:</a:t>
            </a:r>
          </a:p>
          <a:p>
            <a:pPr lvl="1"/>
            <a:r>
              <a:rPr lang="en-US" sz="2200" dirty="0" smtClean="0"/>
              <a:t>Review of the range of Shelter </a:t>
            </a:r>
            <a:r>
              <a:rPr lang="en-US" sz="2200" dirty="0" err="1" smtClean="0"/>
              <a:t>programme</a:t>
            </a:r>
            <a:r>
              <a:rPr lang="en-US" sz="2200" dirty="0" smtClean="0"/>
              <a:t> interventions</a:t>
            </a:r>
          </a:p>
          <a:p>
            <a:pPr lvl="1"/>
            <a:r>
              <a:rPr lang="en-US" sz="2200" dirty="0" smtClean="0"/>
              <a:t>When and how (and what) Cash and Markets can be included in the </a:t>
            </a:r>
            <a:r>
              <a:rPr lang="en-US" sz="2200" dirty="0" err="1"/>
              <a:t>programme</a:t>
            </a:r>
            <a:r>
              <a:rPr lang="en-US" sz="2200" dirty="0"/>
              <a:t> interventions </a:t>
            </a:r>
            <a:r>
              <a:rPr lang="en-US" sz="2200" dirty="0" smtClean="0"/>
              <a:t>mix</a:t>
            </a:r>
          </a:p>
          <a:p>
            <a:pPr lvl="2"/>
            <a:r>
              <a:rPr lang="en-US" sz="2200" dirty="0" smtClean="0"/>
              <a:t>(And </a:t>
            </a:r>
            <a:r>
              <a:rPr lang="mr-IN" sz="2200" dirty="0" smtClean="0"/>
              <a:t>–</a:t>
            </a:r>
            <a:r>
              <a:rPr lang="en-US" sz="2200" dirty="0" smtClean="0"/>
              <a:t> “If not Cash, then when?” discussions)</a:t>
            </a:r>
          </a:p>
          <a:p>
            <a:pPr lvl="1"/>
            <a:r>
              <a:rPr lang="en-US" sz="2200" dirty="0" smtClean="0"/>
              <a:t>How to </a:t>
            </a:r>
            <a:r>
              <a:rPr lang="en-US" sz="2200" i="1" dirty="0" smtClean="0"/>
              <a:t>coordinate</a:t>
            </a:r>
            <a:r>
              <a:rPr lang="en-US" sz="2200" dirty="0" smtClean="0"/>
              <a:t> </a:t>
            </a:r>
            <a:r>
              <a:rPr lang="en-US" sz="2200" i="1" dirty="0" smtClean="0"/>
              <a:t>internally</a:t>
            </a:r>
            <a:r>
              <a:rPr lang="en-US" sz="2200" dirty="0" smtClean="0"/>
              <a:t>, amongst the Shelter Cluster partners, to effectively support intervention strategies which integrate Cash considerations</a:t>
            </a:r>
          </a:p>
          <a:p>
            <a:pPr lvl="1"/>
            <a:r>
              <a:rPr lang="en-US" sz="2200" dirty="0" smtClean="0"/>
              <a:t>How to </a:t>
            </a:r>
            <a:r>
              <a:rPr lang="en-US" sz="2200" i="1" dirty="0" smtClean="0"/>
              <a:t>coordinate externally</a:t>
            </a:r>
            <a:r>
              <a:rPr lang="en-US" sz="2200" dirty="0" smtClean="0"/>
              <a:t> </a:t>
            </a:r>
            <a:r>
              <a:rPr lang="mr-IN" sz="2200" dirty="0" smtClean="0"/>
              <a:t>–</a:t>
            </a:r>
            <a:r>
              <a:rPr lang="en-US" sz="2200" dirty="0" smtClean="0"/>
              <a:t> with CWGs, other key Clusters, government counterparts and the donor community</a:t>
            </a:r>
            <a:r>
              <a:rPr lang="en-US" sz="2400" dirty="0"/>
              <a:t> </a:t>
            </a:r>
            <a:r>
              <a:rPr lang="en-US" sz="2400" dirty="0" err="1"/>
              <a:t>programme</a:t>
            </a:r>
            <a:r>
              <a:rPr lang="en-US" sz="2400" dirty="0"/>
              <a:t> </a:t>
            </a:r>
            <a:r>
              <a:rPr lang="en-US" sz="2400" dirty="0" smtClean="0"/>
              <a:t>interventions </a:t>
            </a:r>
            <a:r>
              <a:rPr lang="mr-IN" sz="2400" dirty="0" smtClean="0"/>
              <a:t>–</a:t>
            </a:r>
            <a:r>
              <a:rPr lang="en-US" sz="2400" dirty="0" smtClean="0"/>
              <a:t> to </a:t>
            </a:r>
            <a:r>
              <a:rPr lang="en-US" sz="2200" dirty="0"/>
              <a:t>effectively support intervention strategies which integrate Cash </a:t>
            </a:r>
            <a:r>
              <a:rPr lang="en-US" sz="2200" dirty="0" smtClean="0"/>
              <a:t>considerations</a:t>
            </a:r>
          </a:p>
          <a:p>
            <a:pPr lvl="1"/>
            <a:r>
              <a:rPr lang="en-US" sz="2200" dirty="0" smtClean="0"/>
              <a:t>What other Cash actors are doing, and how they are framing the discussions</a:t>
            </a:r>
            <a:endParaRPr lang="en-US" sz="2200" dirty="0"/>
          </a:p>
          <a:p>
            <a:pPr lvl="1"/>
            <a:endParaRPr lang="en-US" sz="22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0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28701"/>
            <a:ext cx="11919857" cy="1143000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 dirty="0"/>
              <a:t>Session </a:t>
            </a:r>
            <a:r>
              <a:rPr lang="en-US" dirty="0" smtClean="0"/>
              <a:t>7</a:t>
            </a:r>
            <a:r>
              <a:rPr lang="en-US" dirty="0"/>
              <a:t>: Shelter, Cash and durable </a:t>
            </a:r>
            <a:r>
              <a:rPr lang="en-US" dirty="0" smtClean="0"/>
              <a:t>solutions </a:t>
            </a:r>
            <a:r>
              <a:rPr lang="en-US" dirty="0"/>
              <a:t>I: repairs and reconstruction</a:t>
            </a: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r>
              <a:rPr lang="en-US" i="1" dirty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i="1" dirty="0">
                <a:solidFill>
                  <a:srgbClr val="000000"/>
                </a:solidFill>
                <a:latin typeface="Calibri" charset="0"/>
              </a:rPr>
            </a:br>
            <a:endParaRPr lang="en-US" i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Objectives </a:t>
            </a:r>
            <a:r>
              <a:rPr lang="mr-IN" dirty="0" smtClean="0"/>
              <a:t>–</a:t>
            </a:r>
            <a:r>
              <a:rPr lang="en-US" dirty="0" smtClean="0"/>
              <a:t> Participants will be able to:</a:t>
            </a:r>
          </a:p>
          <a:p>
            <a:pPr marL="0" indent="0">
              <a:buNone/>
            </a:pPr>
            <a:r>
              <a:rPr lang="en-US" dirty="0"/>
              <a:t>• Demonstrate clear steps to Shelter Cluster strategy review and revision, including CVA appropriate to each phase of an emergency</a:t>
            </a:r>
          </a:p>
          <a:p>
            <a:pPr marL="0" indent="0">
              <a:buNone/>
            </a:pPr>
            <a:r>
              <a:rPr lang="en-US" dirty="0"/>
              <a:t>• Outline the advantages and disadvantages for combining varieties of CVA into later-phase Shelter Cluster strategies</a:t>
            </a:r>
          </a:p>
          <a:p>
            <a:pPr marL="0" indent="0">
              <a:buNone/>
            </a:pPr>
            <a:r>
              <a:rPr lang="en-US" dirty="0"/>
              <a:t>• Create a clear risk-analysis framing, for evolution of shelter programming with combinations of CVA, in later phases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948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</a:t>
            </a:r>
            <a:r>
              <a:rPr lang="en-US" dirty="0" smtClean="0"/>
              <a:t>7: </a:t>
            </a:r>
            <a:r>
              <a:rPr lang="en-US" dirty="0"/>
              <a:t>Cluster coordinating of M&amp;E for Shelter and Cash programming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Topic 1 (</a:t>
            </a:r>
            <a:r>
              <a:rPr lang="en-US" i="1" dirty="0" smtClean="0"/>
              <a:t>XX</a:t>
            </a:r>
            <a:r>
              <a:rPr lang="en-US" dirty="0" smtClean="0"/>
              <a:t> minutes):  Review </a:t>
            </a:r>
            <a:r>
              <a:rPr lang="en-US" dirty="0"/>
              <a:t>of lessons learned for Shelter and Cash and repairs, rentals and HLP </a:t>
            </a:r>
            <a:r>
              <a:rPr lang="en-US" dirty="0" smtClean="0"/>
              <a:t>support</a:t>
            </a:r>
          </a:p>
          <a:p>
            <a:r>
              <a:rPr lang="en-US" dirty="0" smtClean="0"/>
              <a:t>Topic 2 (</a:t>
            </a:r>
            <a:r>
              <a:rPr lang="en-US" i="1" dirty="0" smtClean="0"/>
              <a:t>XX</a:t>
            </a:r>
            <a:r>
              <a:rPr lang="en-US" dirty="0" smtClean="0"/>
              <a:t> minutes):  </a:t>
            </a:r>
            <a:r>
              <a:rPr lang="en-US" dirty="0"/>
              <a:t>Coordination of Shelter and CVA, beyond the first </a:t>
            </a:r>
            <a:r>
              <a:rPr lang="en-US" dirty="0" smtClean="0"/>
              <a:t>emergency</a:t>
            </a:r>
          </a:p>
          <a:p>
            <a:r>
              <a:rPr lang="en-US" dirty="0" smtClean="0"/>
              <a:t>Topic 3 (</a:t>
            </a:r>
            <a:r>
              <a:rPr lang="en-US" i="1" dirty="0" smtClean="0"/>
              <a:t>XX</a:t>
            </a:r>
            <a:r>
              <a:rPr lang="en-US" dirty="0" smtClean="0"/>
              <a:t> minutes): </a:t>
            </a:r>
            <a:r>
              <a:rPr lang="en-US" dirty="0"/>
              <a:t>Shelter, Cash, and the 'transition to what?' question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030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7: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7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 smtClean="0"/>
              <a:t>This session covers:</a:t>
            </a:r>
          </a:p>
          <a:p>
            <a:pPr lvl="1"/>
            <a:r>
              <a:rPr lang="en-US" dirty="0" smtClean="0"/>
              <a:t>Coordinating through the potentially different phasing for evolving Shelter and evolving CVA programming</a:t>
            </a:r>
          </a:p>
          <a:p>
            <a:pPr lvl="1"/>
            <a:r>
              <a:rPr lang="en-US" dirty="0" smtClean="0"/>
              <a:t>Adapting the mixes and the monitoring of Shelter and CVA interventions, for diverging support needs, as households recover in different directions</a:t>
            </a:r>
          </a:p>
        </p:txBody>
      </p:sp>
    </p:spTree>
    <p:extLst>
      <p:ext uri="{BB962C8B-B14F-4D97-AF65-F5344CB8AC3E}">
        <p14:creationId xmlns:p14="http://schemas.microsoft.com/office/powerpoint/2010/main" val="2079601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7: Parameters,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8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session does </a:t>
            </a:r>
            <a:r>
              <a:rPr lang="en-US" b="1" i="1" dirty="0" smtClean="0"/>
              <a:t>not</a:t>
            </a:r>
            <a:r>
              <a:rPr lang="en-US" dirty="0" smtClean="0"/>
              <a:t> cover:</a:t>
            </a:r>
          </a:p>
          <a:p>
            <a:pPr lvl="1"/>
            <a:r>
              <a:rPr lang="en-US" dirty="0" smtClean="0"/>
              <a:t>Discussions on the differences between ‘transitional shelter’ ‘T-shelter’, ‘temporary shelter’ 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for the purposes of this training, ‘transitional shelter’ will be the umbrella term</a:t>
            </a:r>
          </a:p>
          <a:p>
            <a:pPr lvl="1"/>
            <a:r>
              <a:rPr lang="en-US" dirty="0" smtClean="0"/>
              <a:t>Discussions on the pros and cons of using transitional shelters, versus leap-frogging programming ’from emergency directly to reconstruction’</a:t>
            </a:r>
          </a:p>
          <a:p>
            <a:pPr lvl="1"/>
            <a:r>
              <a:rPr lang="en-US" dirty="0" smtClean="0"/>
              <a:t>Detailed guidance on construction engineering, or the local-authorities’ permissions needed for permanent repair or construction of housing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0139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Session 7: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C452-0D12-48F3-BB65-BBA3E6350F2C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777" y="1756459"/>
            <a:ext cx="4848428" cy="42291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08979" y="2383277"/>
            <a:ext cx="29291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(TO BE REPLACED BY A MORE</a:t>
            </a:r>
          </a:p>
          <a:p>
            <a:r>
              <a:rPr lang="en-US" i="1" dirty="0" smtClean="0"/>
              <a:t>FORMAL VERSION OF THIS </a:t>
            </a:r>
          </a:p>
          <a:p>
            <a:r>
              <a:rPr lang="en-US" i="1" dirty="0" smtClean="0"/>
              <a:t>GRAPHIC LATER)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29965983"/>
      </p:ext>
    </p:extLst>
  </p:cSld>
  <p:clrMapOvr>
    <a:masterClrMapping/>
  </p:clrMapOvr>
</p:sld>
</file>

<file path=ppt/theme/theme1.xml><?xml version="1.0" encoding="utf-8"?>
<a:theme xmlns:a="http://schemas.openxmlformats.org/drawingml/2006/main" name="1_4. Shelter Cluster PowerPoint Template (2007 and later)">
  <a:themeElements>
    <a:clrScheme name="Shelter Cluster 3 Soft">
      <a:dk1>
        <a:sysClr val="windowText" lastClr="000000"/>
      </a:dk1>
      <a:lt1>
        <a:sysClr val="window" lastClr="FFFFFF"/>
      </a:lt1>
      <a:dk2>
        <a:srgbClr val="04314C"/>
      </a:dk2>
      <a:lt2>
        <a:srgbClr val="F6F6F6"/>
      </a:lt2>
      <a:accent1>
        <a:srgbClr val="365A70"/>
      </a:accent1>
      <a:accent2>
        <a:srgbClr val="FFC133"/>
      </a:accent2>
      <a:accent3>
        <a:srgbClr val="994345"/>
      </a:accent3>
      <a:accent4>
        <a:srgbClr val="84C559"/>
      </a:accent4>
      <a:accent5>
        <a:srgbClr val="FD3333"/>
      </a:accent5>
      <a:accent6>
        <a:srgbClr val="459FD5"/>
      </a:accent6>
      <a:hlink>
        <a:srgbClr val="994345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9437</TotalTime>
  <Words>2481</Words>
  <Application>Microsoft Macintosh PowerPoint</Application>
  <PresentationFormat>Widescreen</PresentationFormat>
  <Paragraphs>269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Calibri</vt:lpstr>
      <vt:lpstr>Gill Sans Infant MT</vt:lpstr>
      <vt:lpstr>Mangal</vt:lpstr>
      <vt:lpstr>Times New Roman</vt:lpstr>
      <vt:lpstr>Verdana</vt:lpstr>
      <vt:lpstr>Wingdings</vt:lpstr>
      <vt:lpstr>Arial</vt:lpstr>
      <vt:lpstr>1_4. Shelter Cluster PowerPoint Template (2007 and later)</vt:lpstr>
      <vt:lpstr>Welcome to Day 4! </vt:lpstr>
      <vt:lpstr>Agenda for Day 4</vt:lpstr>
      <vt:lpstr>Session 7: Shelter, Cash and durable solutions I: repairs and reconstruction  </vt:lpstr>
      <vt:lpstr>Overall course principles – Review slide</vt:lpstr>
      <vt:lpstr>Session 7: Shelter, Cash and durable solutions I: repairs and reconstruction   </vt:lpstr>
      <vt:lpstr>Session 7: Cluster coordinating of M&amp;E for Shelter and Cash programming</vt:lpstr>
      <vt:lpstr>Session 7: Parameters</vt:lpstr>
      <vt:lpstr>Session 7: Parameters, cont.</vt:lpstr>
      <vt:lpstr>Session 7: Review</vt:lpstr>
      <vt:lpstr>Session 7: Review -- The MPC Programme Timeline</vt:lpstr>
      <vt:lpstr>Session 7: Review CTP in the project cycle</vt:lpstr>
      <vt:lpstr>Session 7: Review -- Simplified Programme Activity Timelines Compared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1: Review of lessons learned for Shelter and Cash and repairs, rentals and HLP support</vt:lpstr>
      <vt:lpstr>Topic 2: Coordination of Shelter and CVA, beyond the first emergency</vt:lpstr>
      <vt:lpstr>Topic 2: Coordination of Shelter and CVA, beyond the first emergency </vt:lpstr>
      <vt:lpstr>Topic 2: Coordination of Shelter and CVA, beyond the first emergency </vt:lpstr>
      <vt:lpstr>Topic 2: Coordination of Shelter and CVA, beyond the first emergency </vt:lpstr>
      <vt:lpstr>Topic 2: Coordination of Shelter and CVA, beyond the first emergency </vt:lpstr>
      <vt:lpstr>Topic 2: Coordination of Shelter and CVA, beyond the first emergency </vt:lpstr>
      <vt:lpstr>Topic 3: Shelter, Cash, and the 'transition to what?' question  </vt:lpstr>
      <vt:lpstr>Topic 3 Review: Afghanistan Shelter Cluster (2018)  </vt:lpstr>
      <vt:lpstr>Topic 3 Review: Afghanistan Shelter Cluster (2018)  </vt:lpstr>
      <vt:lpstr>Topic 3 Review: Shelter Cluster Ukraine (2017)  </vt:lpstr>
      <vt:lpstr>Topic 3: Shelter, Cash, and the 'transition to what?' question</vt:lpstr>
      <vt:lpstr>Any questions?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kennedy</dc:creator>
  <cp:lastModifiedBy>james kennedy</cp:lastModifiedBy>
  <cp:revision>250</cp:revision>
  <dcterms:created xsi:type="dcterms:W3CDTF">2019-01-07T15:35:56Z</dcterms:created>
  <dcterms:modified xsi:type="dcterms:W3CDTF">2019-01-23T00:31:24Z</dcterms:modified>
</cp:coreProperties>
</file>