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2"/>
  </p:notesMasterIdLst>
  <p:sldIdLst>
    <p:sldId id="344" r:id="rId2"/>
    <p:sldId id="309" r:id="rId3"/>
    <p:sldId id="263" r:id="rId4"/>
    <p:sldId id="260" r:id="rId5"/>
    <p:sldId id="310" r:id="rId6"/>
    <p:sldId id="311" r:id="rId7"/>
    <p:sldId id="388" r:id="rId8"/>
    <p:sldId id="407" r:id="rId9"/>
    <p:sldId id="408" r:id="rId10"/>
    <p:sldId id="409" r:id="rId11"/>
    <p:sldId id="410" r:id="rId12"/>
    <p:sldId id="367" r:id="rId13"/>
    <p:sldId id="412" r:id="rId14"/>
    <p:sldId id="411" r:id="rId15"/>
    <p:sldId id="391" r:id="rId16"/>
    <p:sldId id="416" r:id="rId17"/>
    <p:sldId id="417" r:id="rId18"/>
    <p:sldId id="418" r:id="rId19"/>
    <p:sldId id="389" r:id="rId20"/>
    <p:sldId id="413" r:id="rId21"/>
    <p:sldId id="414" r:id="rId22"/>
    <p:sldId id="415" r:id="rId23"/>
    <p:sldId id="419" r:id="rId24"/>
    <p:sldId id="406" r:id="rId25"/>
    <p:sldId id="420" r:id="rId26"/>
    <p:sldId id="421" r:id="rId27"/>
    <p:sldId id="362" r:id="rId28"/>
    <p:sldId id="422" r:id="rId29"/>
    <p:sldId id="423"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344"/>
  </p:normalViewPr>
  <p:slideViewPr>
    <p:cSldViewPr snapToGrid="0" snapToObjects="1">
      <p:cViewPr varScale="1">
        <p:scale>
          <a:sx n="120" d="100"/>
          <a:sy n="120" d="100"/>
        </p:scale>
        <p:origin x="80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image" Target="../media/image3.jpeg"/><Relationship Id="rId2" Type="http://schemas.openxmlformats.org/officeDocument/2006/relationships/image" Target="../media/image4.jpeg"/></Relationships>
</file>

<file path=ppt/diagrams/_rels/data2.xml.rels><?xml version="1.0" encoding="UTF-8" standalone="yes"?>
<Relationships xmlns="http://schemas.openxmlformats.org/package/2006/relationships"><Relationship Id="rId1" Type="http://schemas.openxmlformats.org/officeDocument/2006/relationships/image" Target="../media/image3.jpeg"/></Relationships>
</file>

<file path=ppt/diagrams/_rels/data3.xml.rels><?xml version="1.0" encoding="UTF-8" standalone="yes"?>
<Relationships xmlns="http://schemas.openxmlformats.org/package/2006/relationships"><Relationship Id="rId1" Type="http://schemas.openxmlformats.org/officeDocument/2006/relationships/image" Target="../media/image4.jpeg"/></Relationships>
</file>

<file path=ppt/diagrams/_rels/data4.xml.rels><?xml version="1.0" encoding="UTF-8" standalone="yes"?>
<Relationships xmlns="http://schemas.openxmlformats.org/package/2006/relationships"><Relationship Id="rId1" Type="http://schemas.openxmlformats.org/officeDocument/2006/relationships/image" Target="../media/image5.jpeg"/></Relationships>
</file>

<file path=ppt/diagrams/_rels/data5.xml.rels><?xml version="1.0" encoding="UTF-8" standalone="yes"?>
<Relationships xmlns="http://schemas.openxmlformats.org/package/2006/relationships"><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image" Target="../media/image3.jpeg"/><Relationship Id="rId2" Type="http://schemas.openxmlformats.org/officeDocument/2006/relationships/image" Target="../media/image4.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6F474A-A665-9E46-AF83-09D076E93AAD}" type="doc">
      <dgm:prSet loTypeId="urn:microsoft.com/office/officeart/2005/8/layout/vList4#1" loCatId="" qsTypeId="urn:microsoft.com/office/officeart/2005/8/quickstyle/simple4" qsCatId="simple" csTypeId="urn:microsoft.com/office/officeart/2005/8/colors/accent1_2#1" csCatId="accent1" phldr="1"/>
      <dgm:spPr/>
      <dgm:t>
        <a:bodyPr/>
        <a:lstStyle/>
        <a:p>
          <a:endParaRPr lang="en-US"/>
        </a:p>
      </dgm:t>
    </dgm:pt>
    <dgm:pt modelId="{A9D50587-B08B-D04F-873B-2861AA7A2ECF}">
      <dgm:prSet phldrT="[Text]" custT="1">
        <dgm:style>
          <a:lnRef idx="2">
            <a:schemeClr val="dk1"/>
          </a:lnRef>
          <a:fillRef idx="1">
            <a:schemeClr val="lt1"/>
          </a:fillRef>
          <a:effectRef idx="0">
            <a:schemeClr val="dk1"/>
          </a:effectRef>
          <a:fontRef idx="minor">
            <a:schemeClr val="dk1"/>
          </a:fontRef>
        </dgm:style>
      </dgm:prSet>
      <dgm:spPr>
        <a:pattFill prst="pct50">
          <a:fgClr>
            <a:schemeClr val="bg1">
              <a:lumMod val="75000"/>
            </a:schemeClr>
          </a:fgClr>
          <a:bgClr>
            <a:schemeClr val="bg1"/>
          </a:bgClr>
        </a:pattFill>
        <a:ln w="28575" cmpd="sng"/>
      </dgm:spPr>
      <dgm:t>
        <a:bodyPr/>
        <a:lstStyle/>
        <a:p>
          <a:r>
            <a:rPr lang="en-US" sz="1800" b="1" dirty="0">
              <a:solidFill>
                <a:schemeClr val="tx1"/>
              </a:solidFill>
            </a:rPr>
            <a:t>Beneficiary </a:t>
          </a:r>
          <a:r>
            <a:rPr lang="en-US" sz="1800" b="1" dirty="0" smtClean="0">
              <a:solidFill>
                <a:schemeClr val="tx1"/>
              </a:solidFill>
            </a:rPr>
            <a:t>needs</a:t>
          </a:r>
          <a:endParaRPr lang="en-US" sz="1800" b="1" dirty="0">
            <a:solidFill>
              <a:schemeClr val="tx1"/>
            </a:solidFill>
          </a:endParaRPr>
        </a:p>
      </dgm:t>
    </dgm:pt>
    <dgm:pt modelId="{2674EAFF-93FA-A942-85CF-CDED046240AE}" type="parTrans" cxnId="{EBFE0ADE-36D1-724D-A68E-E5C43F7A6A03}">
      <dgm:prSet/>
      <dgm:spPr/>
      <dgm:t>
        <a:bodyPr/>
        <a:lstStyle/>
        <a:p>
          <a:endParaRPr lang="en-US"/>
        </a:p>
      </dgm:t>
    </dgm:pt>
    <dgm:pt modelId="{AFB45BE8-4F8D-3449-9C52-DAD4E37678AC}" type="sibTrans" cxnId="{EBFE0ADE-36D1-724D-A68E-E5C43F7A6A03}">
      <dgm:prSet/>
      <dgm:spPr/>
      <dgm:t>
        <a:bodyPr/>
        <a:lstStyle/>
        <a:p>
          <a:endParaRPr lang="en-US"/>
        </a:p>
      </dgm:t>
    </dgm:pt>
    <dgm:pt modelId="{7E6BAF0A-EC5C-8547-AC3E-CD2CC23C1061}">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Market conditions</a:t>
          </a:r>
          <a:endParaRPr lang="en-US" sz="1800" dirty="0">
            <a:solidFill>
              <a:schemeClr val="tx1"/>
            </a:solidFill>
          </a:endParaRPr>
        </a:p>
        <a:p>
          <a:r>
            <a:rPr lang="en-US" sz="1400" dirty="0">
              <a:solidFill>
                <a:schemeClr val="tx1"/>
              </a:solidFill>
              <a:effectLst/>
            </a:rPr>
            <a:t>Functioning market regularly supplied to meet demand </a:t>
          </a:r>
        </a:p>
        <a:p>
          <a:r>
            <a:rPr lang="en-US" sz="1400" dirty="0">
              <a:solidFill>
                <a:schemeClr val="tx1"/>
              </a:solidFill>
              <a:effectLst/>
            </a:rPr>
            <a:t>Items needed to meet needs are locally available </a:t>
          </a:r>
        </a:p>
        <a:p>
          <a:r>
            <a:rPr lang="en-US" sz="1400" dirty="0">
              <a:solidFill>
                <a:schemeClr val="tx1"/>
              </a:solidFill>
              <a:effectLst/>
            </a:rPr>
            <a:t>Markets accessible (physical, safety, resources)</a:t>
          </a:r>
        </a:p>
        <a:p>
          <a:r>
            <a:rPr lang="en-US" sz="1400" dirty="0">
              <a:solidFill>
                <a:schemeClr val="tx1"/>
              </a:solidFill>
              <a:effectLst/>
            </a:rPr>
            <a:t>Traders willing and able to participate (vouchers and fairs</a:t>
          </a:r>
          <a:r>
            <a:rPr lang="en-US" sz="1400" dirty="0">
              <a:solidFill>
                <a:schemeClr val="bg1">
                  <a:lumMod val="50000"/>
                </a:schemeClr>
              </a:solidFill>
              <a:effectLst/>
            </a:rPr>
            <a:t>)</a:t>
          </a:r>
          <a:endParaRPr lang="en-US" sz="1400" dirty="0"/>
        </a:p>
      </dgm:t>
    </dgm:pt>
    <dgm:pt modelId="{52039B4E-0FFE-EB46-8B8A-F71EFBEEA1D0}" type="parTrans" cxnId="{20BDD513-4B3F-1E43-8026-F45FCEDB4881}">
      <dgm:prSet/>
      <dgm:spPr/>
      <dgm:t>
        <a:bodyPr/>
        <a:lstStyle/>
        <a:p>
          <a:endParaRPr lang="en-US"/>
        </a:p>
      </dgm:t>
    </dgm:pt>
    <dgm:pt modelId="{CFA89490-B15B-6141-8399-DFC6177FD7BF}" type="sibTrans" cxnId="{20BDD513-4B3F-1E43-8026-F45FCEDB4881}">
      <dgm:prSet/>
      <dgm:spPr/>
      <dgm:t>
        <a:bodyPr/>
        <a:lstStyle/>
        <a:p>
          <a:endParaRPr lang="en-US"/>
        </a:p>
      </dgm:t>
    </dgm:pt>
    <dgm:pt modelId="{ABF589F4-AE70-E744-8EE1-150D63E163A4}">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Operational conditions</a:t>
          </a:r>
          <a:endParaRPr lang="en-US" sz="1800" dirty="0">
            <a:solidFill>
              <a:schemeClr val="tx1"/>
            </a:solidFill>
          </a:endParaRPr>
        </a:p>
        <a:p>
          <a:r>
            <a:rPr lang="en-US" sz="1400" dirty="0">
              <a:solidFill>
                <a:schemeClr val="tx1"/>
              </a:solidFill>
              <a:effectLst/>
            </a:rPr>
            <a:t>Cash can be delivered safely and effectively</a:t>
          </a:r>
          <a:endParaRPr lang="en-US" sz="1400" dirty="0">
            <a:solidFill>
              <a:schemeClr val="tx1"/>
            </a:solidFill>
          </a:endParaRPr>
        </a:p>
        <a:p>
          <a:r>
            <a:rPr lang="en-US" sz="1400" dirty="0">
              <a:solidFill>
                <a:schemeClr val="tx1"/>
              </a:solidFill>
              <a:effectLst/>
            </a:rPr>
            <a:t>Functional and reliable payment systems  </a:t>
          </a:r>
        </a:p>
        <a:p>
          <a:r>
            <a:rPr lang="en-US" sz="1400" dirty="0">
              <a:solidFill>
                <a:schemeClr val="tx1"/>
              </a:solidFill>
            </a:rPr>
            <a:t>Programmatic expertise and operational capacity</a:t>
          </a:r>
        </a:p>
      </dgm:t>
    </dgm:pt>
    <dgm:pt modelId="{5042B4A8-AF28-0F42-92E6-2709A1C51149}" type="parTrans" cxnId="{C65175CA-971C-094B-8F10-C1873F277F58}">
      <dgm:prSet/>
      <dgm:spPr/>
      <dgm:t>
        <a:bodyPr/>
        <a:lstStyle/>
        <a:p>
          <a:endParaRPr lang="en-US"/>
        </a:p>
      </dgm:t>
    </dgm:pt>
    <dgm:pt modelId="{630B50B8-3CFF-C741-AAEC-73E788DAA33E}" type="sibTrans" cxnId="{C65175CA-971C-094B-8F10-C1873F277F58}">
      <dgm:prSet/>
      <dgm:spPr/>
      <dgm:t>
        <a:bodyPr/>
        <a:lstStyle/>
        <a:p>
          <a:endParaRPr lang="en-US"/>
        </a:p>
      </dgm:t>
    </dgm:pt>
    <dgm:pt modelId="{A83BC809-A40D-A04E-BB26-BA6760537D34}">
      <dgm:prSe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Community and political acceptance</a:t>
          </a:r>
        </a:p>
        <a:p>
          <a:r>
            <a:rPr lang="en-US" sz="1400" dirty="0">
              <a:solidFill>
                <a:schemeClr val="tx1"/>
              </a:solidFill>
              <a:effectLst/>
            </a:rPr>
            <a:t>Community awareness and acceptance of cash</a:t>
          </a:r>
        </a:p>
        <a:p>
          <a:r>
            <a:rPr lang="en-US" sz="1400" dirty="0">
              <a:solidFill>
                <a:schemeClr val="tx1"/>
              </a:solidFill>
              <a:effectLst/>
            </a:rPr>
            <a:t>Political awareness and acceptance of cash</a:t>
          </a:r>
          <a:endParaRPr lang="en-US" sz="1800" dirty="0">
            <a:solidFill>
              <a:schemeClr val="tx1"/>
            </a:solidFill>
          </a:endParaRPr>
        </a:p>
      </dgm:t>
    </dgm:pt>
    <dgm:pt modelId="{885FC2DC-3CED-9440-95A4-CCA5F4E14BB4}" type="parTrans" cxnId="{2CDE2684-032A-FE48-B334-679AD3CA4A45}">
      <dgm:prSet/>
      <dgm:spPr/>
      <dgm:t>
        <a:bodyPr/>
        <a:lstStyle/>
        <a:p>
          <a:endParaRPr lang="en-US"/>
        </a:p>
      </dgm:t>
    </dgm:pt>
    <dgm:pt modelId="{7FBE3A21-9FFF-E64F-A390-0FE2A5F901FB}" type="sibTrans" cxnId="{2CDE2684-032A-FE48-B334-679AD3CA4A45}">
      <dgm:prSet/>
      <dgm:spPr/>
      <dgm:t>
        <a:bodyPr/>
        <a:lstStyle/>
        <a:p>
          <a:endParaRPr lang="en-US"/>
        </a:p>
      </dgm:t>
    </dgm:pt>
    <dgm:pt modelId="{F275FB82-9311-F44E-B203-E1D8B59AB2A2}" type="pres">
      <dgm:prSet presAssocID="{116F474A-A665-9E46-AF83-09D076E93AAD}" presName="linear" presStyleCnt="0">
        <dgm:presLayoutVars>
          <dgm:dir/>
          <dgm:resizeHandles val="exact"/>
        </dgm:presLayoutVars>
      </dgm:prSet>
      <dgm:spPr/>
      <dgm:t>
        <a:bodyPr/>
        <a:lstStyle/>
        <a:p>
          <a:endParaRPr lang="en-US"/>
        </a:p>
      </dgm:t>
    </dgm:pt>
    <dgm:pt modelId="{3069CAE2-E7C3-5145-A009-E996CE0A2617}" type="pres">
      <dgm:prSet presAssocID="{A9D50587-B08B-D04F-873B-2861AA7A2ECF}" presName="comp" presStyleCnt="0"/>
      <dgm:spPr/>
    </dgm:pt>
    <dgm:pt modelId="{B0E8EE06-95AE-5141-A66F-67532344DD55}" type="pres">
      <dgm:prSet presAssocID="{A9D50587-B08B-D04F-873B-2861AA7A2ECF}" presName="box" presStyleLbl="node1" presStyleIdx="0" presStyleCnt="4" custLinFactNeighborX="-180"/>
      <dgm:spPr/>
      <dgm:t>
        <a:bodyPr/>
        <a:lstStyle/>
        <a:p>
          <a:endParaRPr lang="en-US"/>
        </a:p>
      </dgm:t>
    </dgm:pt>
    <dgm:pt modelId="{60D82A93-0DCE-3741-B520-2E51A3B4963E}" type="pres">
      <dgm:prSet presAssocID="{A9D50587-B08B-D04F-873B-2861AA7A2ECF}" presName="img" presStyleLbl="fgImgPlace1" presStyleIdx="0" presStyleCnt="4"/>
      <dgm:spPr>
        <a:blipFill>
          <a:blip xmlns:r="http://schemas.openxmlformats.org/officeDocument/2006/relationships" r:embed="rId1" cstate="print">
            <a:extLst/>
          </a:blip>
          <a:srcRect/>
          <a:stretch>
            <a:fillRect t="-3000" b="-3000"/>
          </a:stretch>
        </a:blipFill>
      </dgm:spPr>
    </dgm:pt>
    <dgm:pt modelId="{DBFC923B-4BCF-EE49-A453-B388AC2A5343}" type="pres">
      <dgm:prSet presAssocID="{A9D50587-B08B-D04F-873B-2861AA7A2ECF}" presName="text" presStyleLbl="node1" presStyleIdx="0" presStyleCnt="4">
        <dgm:presLayoutVars>
          <dgm:bulletEnabled val="1"/>
        </dgm:presLayoutVars>
      </dgm:prSet>
      <dgm:spPr/>
      <dgm:t>
        <a:bodyPr/>
        <a:lstStyle/>
        <a:p>
          <a:endParaRPr lang="en-US"/>
        </a:p>
      </dgm:t>
    </dgm:pt>
    <dgm:pt modelId="{946C1B8D-DE51-EF41-97DE-763D58866F61}" type="pres">
      <dgm:prSet presAssocID="{AFB45BE8-4F8D-3449-9C52-DAD4E37678AC}" presName="spacer" presStyleCnt="0"/>
      <dgm:spPr/>
    </dgm:pt>
    <dgm:pt modelId="{6C5E59C9-FB46-4E47-9F0E-EC472DA6E757}" type="pres">
      <dgm:prSet presAssocID="{A83BC809-A40D-A04E-BB26-BA6760537D34}" presName="comp" presStyleCnt="0"/>
      <dgm:spPr/>
    </dgm:pt>
    <dgm:pt modelId="{807DB638-7DD8-5046-BF4B-87B7BF91F5B3}" type="pres">
      <dgm:prSet presAssocID="{A83BC809-A40D-A04E-BB26-BA6760537D34}" presName="box" presStyleLbl="node1" presStyleIdx="1" presStyleCnt="4"/>
      <dgm:spPr/>
      <dgm:t>
        <a:bodyPr/>
        <a:lstStyle/>
        <a:p>
          <a:endParaRPr lang="en-US"/>
        </a:p>
      </dgm:t>
    </dgm:pt>
    <dgm:pt modelId="{690809B2-A032-134E-ABE7-347BE1C679E7}" type="pres">
      <dgm:prSet presAssocID="{A83BC809-A40D-A04E-BB26-BA6760537D34}" presName="img" presStyleLbl="fgImgPlace1" presStyleIdx="1" presStyleCnt="4"/>
      <dgm:spPr>
        <a:blipFill>
          <a:blip xmlns:r="http://schemas.openxmlformats.org/officeDocument/2006/relationships" r:embed="rId2" cstate="email">
            <a:extLst/>
          </a:blip>
          <a:srcRect/>
          <a:stretch>
            <a:fillRect t="-3000" b="-3000"/>
          </a:stretch>
        </a:blipFill>
      </dgm:spPr>
    </dgm:pt>
    <dgm:pt modelId="{7E625798-4C4D-534F-8219-FB7A7179EF0B}" type="pres">
      <dgm:prSet presAssocID="{A83BC809-A40D-A04E-BB26-BA6760537D34}" presName="text" presStyleLbl="node1" presStyleIdx="1" presStyleCnt="4">
        <dgm:presLayoutVars>
          <dgm:bulletEnabled val="1"/>
        </dgm:presLayoutVars>
      </dgm:prSet>
      <dgm:spPr/>
      <dgm:t>
        <a:bodyPr/>
        <a:lstStyle/>
        <a:p>
          <a:endParaRPr lang="en-US"/>
        </a:p>
      </dgm:t>
    </dgm:pt>
    <dgm:pt modelId="{C2BA8BDE-C514-874D-81CC-D3925540F2CA}" type="pres">
      <dgm:prSet presAssocID="{7FBE3A21-9FFF-E64F-A390-0FE2A5F901FB}" presName="spacer" presStyleCnt="0"/>
      <dgm:spPr/>
    </dgm:pt>
    <dgm:pt modelId="{4B794B2E-00CD-EC47-9E67-8CED4DAA491B}" type="pres">
      <dgm:prSet presAssocID="{7E6BAF0A-EC5C-8547-AC3E-CD2CC23C1061}" presName="comp" presStyleCnt="0"/>
      <dgm:spPr/>
    </dgm:pt>
    <dgm:pt modelId="{135068B8-BC68-E048-8B1C-587237312F96}" type="pres">
      <dgm:prSet presAssocID="{7E6BAF0A-EC5C-8547-AC3E-CD2CC23C1061}" presName="box" presStyleLbl="node1" presStyleIdx="2" presStyleCnt="4" custScaleY="113073"/>
      <dgm:spPr/>
      <dgm:t>
        <a:bodyPr/>
        <a:lstStyle/>
        <a:p>
          <a:endParaRPr lang="en-US"/>
        </a:p>
      </dgm:t>
    </dgm:pt>
    <dgm:pt modelId="{B41F68A2-45CF-F645-8CE5-0CDEE30CEBB6}" type="pres">
      <dgm:prSet presAssocID="{7E6BAF0A-EC5C-8547-AC3E-CD2CC23C1061}" presName="img" presStyleLbl="fgImgPlace1" presStyleIdx="2" presStyleCnt="4"/>
      <dgm:spPr>
        <a:blipFill>
          <a:blip xmlns:r="http://schemas.openxmlformats.org/officeDocument/2006/relationships" r:embed="rId3" cstate="email">
            <a:extLst/>
          </a:blip>
          <a:srcRect/>
          <a:stretch>
            <a:fillRect l="-34000" r="-34000"/>
          </a:stretch>
        </a:blipFill>
      </dgm:spPr>
    </dgm:pt>
    <dgm:pt modelId="{04707910-D85D-4744-8598-36278D9A20C2}" type="pres">
      <dgm:prSet presAssocID="{7E6BAF0A-EC5C-8547-AC3E-CD2CC23C1061}" presName="text" presStyleLbl="node1" presStyleIdx="2" presStyleCnt="4">
        <dgm:presLayoutVars>
          <dgm:bulletEnabled val="1"/>
        </dgm:presLayoutVars>
      </dgm:prSet>
      <dgm:spPr/>
      <dgm:t>
        <a:bodyPr/>
        <a:lstStyle/>
        <a:p>
          <a:endParaRPr lang="en-US"/>
        </a:p>
      </dgm:t>
    </dgm:pt>
    <dgm:pt modelId="{36086E9B-FF08-C84F-9113-1DEF787B7742}" type="pres">
      <dgm:prSet presAssocID="{CFA89490-B15B-6141-8399-DFC6177FD7BF}" presName="spacer" presStyleCnt="0"/>
      <dgm:spPr/>
    </dgm:pt>
    <dgm:pt modelId="{D2331209-CD90-7442-9A1F-DAD2DD3E9D58}" type="pres">
      <dgm:prSet presAssocID="{ABF589F4-AE70-E744-8EE1-150D63E163A4}" presName="comp" presStyleCnt="0"/>
      <dgm:spPr/>
    </dgm:pt>
    <dgm:pt modelId="{4B3E52E4-C4C1-4249-9FD6-A186E2976A71}" type="pres">
      <dgm:prSet presAssocID="{ABF589F4-AE70-E744-8EE1-150D63E163A4}" presName="box" presStyleLbl="node1" presStyleIdx="3" presStyleCnt="4" custScaleY="85582"/>
      <dgm:spPr/>
      <dgm:t>
        <a:bodyPr/>
        <a:lstStyle/>
        <a:p>
          <a:endParaRPr lang="en-US"/>
        </a:p>
      </dgm:t>
    </dgm:pt>
    <dgm:pt modelId="{D423D599-D722-3A4D-A1E7-707B2482EE66}" type="pres">
      <dgm:prSet presAssocID="{ABF589F4-AE70-E744-8EE1-150D63E163A4}" presName="img" presStyleLbl="fgImgPlace1" presStyleIdx="3" presStyleCnt="4"/>
      <dgm:spPr>
        <a:blipFill>
          <a:blip xmlns:r="http://schemas.openxmlformats.org/officeDocument/2006/relationships" r:embed="rId4" cstate="print">
            <a:extLst/>
          </a:blip>
          <a:srcRect/>
          <a:stretch>
            <a:fillRect t="-29000" b="-29000"/>
          </a:stretch>
        </a:blipFill>
      </dgm:spPr>
    </dgm:pt>
    <dgm:pt modelId="{D52C62E3-AA60-2A4B-B0F6-FAF025ECABD9}" type="pres">
      <dgm:prSet presAssocID="{ABF589F4-AE70-E744-8EE1-150D63E163A4}" presName="text" presStyleLbl="node1" presStyleIdx="3" presStyleCnt="4">
        <dgm:presLayoutVars>
          <dgm:bulletEnabled val="1"/>
        </dgm:presLayoutVars>
      </dgm:prSet>
      <dgm:spPr/>
      <dgm:t>
        <a:bodyPr/>
        <a:lstStyle/>
        <a:p>
          <a:endParaRPr lang="en-US"/>
        </a:p>
      </dgm:t>
    </dgm:pt>
  </dgm:ptLst>
  <dgm:cxnLst>
    <dgm:cxn modelId="{5E9603CA-D092-054C-86FF-C4A5D5AF4D96}" type="presOf" srcId="{A83BC809-A40D-A04E-BB26-BA6760537D34}" destId="{807DB638-7DD8-5046-BF4B-87B7BF91F5B3}" srcOrd="0" destOrd="0" presId="urn:microsoft.com/office/officeart/2005/8/layout/vList4#1"/>
    <dgm:cxn modelId="{81F86042-75CD-4146-BB2C-4575F5C71C3F}" type="presOf" srcId="{116F474A-A665-9E46-AF83-09D076E93AAD}" destId="{F275FB82-9311-F44E-B203-E1D8B59AB2A2}" srcOrd="0" destOrd="0" presId="urn:microsoft.com/office/officeart/2005/8/layout/vList4#1"/>
    <dgm:cxn modelId="{20BDD513-4B3F-1E43-8026-F45FCEDB4881}" srcId="{116F474A-A665-9E46-AF83-09D076E93AAD}" destId="{7E6BAF0A-EC5C-8547-AC3E-CD2CC23C1061}" srcOrd="2" destOrd="0" parTransId="{52039B4E-0FFE-EB46-8B8A-F71EFBEEA1D0}" sibTransId="{CFA89490-B15B-6141-8399-DFC6177FD7BF}"/>
    <dgm:cxn modelId="{A7BFD2E2-C686-3544-B985-5A618CE13908}" type="presOf" srcId="{A9D50587-B08B-D04F-873B-2861AA7A2ECF}" destId="{DBFC923B-4BCF-EE49-A453-B388AC2A5343}" srcOrd="1" destOrd="0" presId="urn:microsoft.com/office/officeart/2005/8/layout/vList4#1"/>
    <dgm:cxn modelId="{D8050538-71AA-A848-B2C3-0873CCFF2B2C}" type="presOf" srcId="{ABF589F4-AE70-E744-8EE1-150D63E163A4}" destId="{D52C62E3-AA60-2A4B-B0F6-FAF025ECABD9}" srcOrd="1" destOrd="0" presId="urn:microsoft.com/office/officeart/2005/8/layout/vList4#1"/>
    <dgm:cxn modelId="{56A6EF2F-0168-E34C-AA96-7A367B31E4E6}" type="presOf" srcId="{A83BC809-A40D-A04E-BB26-BA6760537D34}" destId="{7E625798-4C4D-534F-8219-FB7A7179EF0B}" srcOrd="1" destOrd="0" presId="urn:microsoft.com/office/officeart/2005/8/layout/vList4#1"/>
    <dgm:cxn modelId="{2CF24D4B-AB41-0141-B4F8-0B6E6958A7BF}" type="presOf" srcId="{7E6BAF0A-EC5C-8547-AC3E-CD2CC23C1061}" destId="{04707910-D85D-4744-8598-36278D9A20C2}" srcOrd="1" destOrd="0" presId="urn:microsoft.com/office/officeart/2005/8/layout/vList4#1"/>
    <dgm:cxn modelId="{AC40CA02-A3A2-9848-B869-C1D0B64D396D}" type="presOf" srcId="{ABF589F4-AE70-E744-8EE1-150D63E163A4}" destId="{4B3E52E4-C4C1-4249-9FD6-A186E2976A71}" srcOrd="0" destOrd="0" presId="urn:microsoft.com/office/officeart/2005/8/layout/vList4#1"/>
    <dgm:cxn modelId="{EBFE0ADE-36D1-724D-A68E-E5C43F7A6A03}" srcId="{116F474A-A665-9E46-AF83-09D076E93AAD}" destId="{A9D50587-B08B-D04F-873B-2861AA7A2ECF}" srcOrd="0" destOrd="0" parTransId="{2674EAFF-93FA-A942-85CF-CDED046240AE}" sibTransId="{AFB45BE8-4F8D-3449-9C52-DAD4E37678AC}"/>
    <dgm:cxn modelId="{4608ADAF-225D-3540-9E26-E4F91EE1B261}" type="presOf" srcId="{7E6BAF0A-EC5C-8547-AC3E-CD2CC23C1061}" destId="{135068B8-BC68-E048-8B1C-587237312F96}" srcOrd="0" destOrd="0" presId="urn:microsoft.com/office/officeart/2005/8/layout/vList4#1"/>
    <dgm:cxn modelId="{2CDE2684-032A-FE48-B334-679AD3CA4A45}" srcId="{116F474A-A665-9E46-AF83-09D076E93AAD}" destId="{A83BC809-A40D-A04E-BB26-BA6760537D34}" srcOrd="1" destOrd="0" parTransId="{885FC2DC-3CED-9440-95A4-CCA5F4E14BB4}" sibTransId="{7FBE3A21-9FFF-E64F-A390-0FE2A5F901FB}"/>
    <dgm:cxn modelId="{F1849EFB-F4AD-C14E-BF54-EF7DF0DE9922}" type="presOf" srcId="{A9D50587-B08B-D04F-873B-2861AA7A2ECF}" destId="{B0E8EE06-95AE-5141-A66F-67532344DD55}" srcOrd="0" destOrd="0" presId="urn:microsoft.com/office/officeart/2005/8/layout/vList4#1"/>
    <dgm:cxn modelId="{C65175CA-971C-094B-8F10-C1873F277F58}" srcId="{116F474A-A665-9E46-AF83-09D076E93AAD}" destId="{ABF589F4-AE70-E744-8EE1-150D63E163A4}" srcOrd="3" destOrd="0" parTransId="{5042B4A8-AF28-0F42-92E6-2709A1C51149}" sibTransId="{630B50B8-3CFF-C741-AAEC-73E788DAA33E}"/>
    <dgm:cxn modelId="{F5CFC767-0BFD-B84E-8289-1DF514E1F7CB}" type="presParOf" srcId="{F275FB82-9311-F44E-B203-E1D8B59AB2A2}" destId="{3069CAE2-E7C3-5145-A009-E996CE0A2617}" srcOrd="0" destOrd="0" presId="urn:microsoft.com/office/officeart/2005/8/layout/vList4#1"/>
    <dgm:cxn modelId="{B1780F3B-DDA0-9345-AB50-E4820FDD3E20}" type="presParOf" srcId="{3069CAE2-E7C3-5145-A009-E996CE0A2617}" destId="{B0E8EE06-95AE-5141-A66F-67532344DD55}" srcOrd="0" destOrd="0" presId="urn:microsoft.com/office/officeart/2005/8/layout/vList4#1"/>
    <dgm:cxn modelId="{E6414BF4-4BCD-D942-AD6B-23907E7417BE}" type="presParOf" srcId="{3069CAE2-E7C3-5145-A009-E996CE0A2617}" destId="{60D82A93-0DCE-3741-B520-2E51A3B4963E}" srcOrd="1" destOrd="0" presId="urn:microsoft.com/office/officeart/2005/8/layout/vList4#1"/>
    <dgm:cxn modelId="{90F03505-8D12-5B4A-B13F-0F8A4525DD0F}" type="presParOf" srcId="{3069CAE2-E7C3-5145-A009-E996CE0A2617}" destId="{DBFC923B-4BCF-EE49-A453-B388AC2A5343}" srcOrd="2" destOrd="0" presId="urn:microsoft.com/office/officeart/2005/8/layout/vList4#1"/>
    <dgm:cxn modelId="{FC23E7DE-CABE-1F4E-B181-A6D2652F61DB}" type="presParOf" srcId="{F275FB82-9311-F44E-B203-E1D8B59AB2A2}" destId="{946C1B8D-DE51-EF41-97DE-763D58866F61}" srcOrd="1" destOrd="0" presId="urn:microsoft.com/office/officeart/2005/8/layout/vList4#1"/>
    <dgm:cxn modelId="{35214165-5048-F846-924A-5A9266B7FA9D}" type="presParOf" srcId="{F275FB82-9311-F44E-B203-E1D8B59AB2A2}" destId="{6C5E59C9-FB46-4E47-9F0E-EC472DA6E757}" srcOrd="2" destOrd="0" presId="urn:microsoft.com/office/officeart/2005/8/layout/vList4#1"/>
    <dgm:cxn modelId="{68F27728-DA41-384A-9C98-D1E34D3AADBB}" type="presParOf" srcId="{6C5E59C9-FB46-4E47-9F0E-EC472DA6E757}" destId="{807DB638-7DD8-5046-BF4B-87B7BF91F5B3}" srcOrd="0" destOrd="0" presId="urn:microsoft.com/office/officeart/2005/8/layout/vList4#1"/>
    <dgm:cxn modelId="{63D78235-8FEA-A342-87C6-15DED3E9698B}" type="presParOf" srcId="{6C5E59C9-FB46-4E47-9F0E-EC472DA6E757}" destId="{690809B2-A032-134E-ABE7-347BE1C679E7}" srcOrd="1" destOrd="0" presId="urn:microsoft.com/office/officeart/2005/8/layout/vList4#1"/>
    <dgm:cxn modelId="{8D77E5D6-97B5-2B42-85E5-72F204CBB53A}" type="presParOf" srcId="{6C5E59C9-FB46-4E47-9F0E-EC472DA6E757}" destId="{7E625798-4C4D-534F-8219-FB7A7179EF0B}" srcOrd="2" destOrd="0" presId="urn:microsoft.com/office/officeart/2005/8/layout/vList4#1"/>
    <dgm:cxn modelId="{87D523ED-D7DD-C040-A50E-E7D518C5A904}" type="presParOf" srcId="{F275FB82-9311-F44E-B203-E1D8B59AB2A2}" destId="{C2BA8BDE-C514-874D-81CC-D3925540F2CA}" srcOrd="3" destOrd="0" presId="urn:microsoft.com/office/officeart/2005/8/layout/vList4#1"/>
    <dgm:cxn modelId="{7C5E49BD-CF0B-2D47-92A4-13AF4264A315}" type="presParOf" srcId="{F275FB82-9311-F44E-B203-E1D8B59AB2A2}" destId="{4B794B2E-00CD-EC47-9E67-8CED4DAA491B}" srcOrd="4" destOrd="0" presId="urn:microsoft.com/office/officeart/2005/8/layout/vList4#1"/>
    <dgm:cxn modelId="{0B3649B7-DB5A-CA48-BE3A-E74CC7408238}" type="presParOf" srcId="{4B794B2E-00CD-EC47-9E67-8CED4DAA491B}" destId="{135068B8-BC68-E048-8B1C-587237312F96}" srcOrd="0" destOrd="0" presId="urn:microsoft.com/office/officeart/2005/8/layout/vList4#1"/>
    <dgm:cxn modelId="{0FCDBF60-85AA-7847-AE76-ECB4F4B2032D}" type="presParOf" srcId="{4B794B2E-00CD-EC47-9E67-8CED4DAA491B}" destId="{B41F68A2-45CF-F645-8CE5-0CDEE30CEBB6}" srcOrd="1" destOrd="0" presId="urn:microsoft.com/office/officeart/2005/8/layout/vList4#1"/>
    <dgm:cxn modelId="{B4BCF4F3-5CBF-0240-A4CE-84050E445826}" type="presParOf" srcId="{4B794B2E-00CD-EC47-9E67-8CED4DAA491B}" destId="{04707910-D85D-4744-8598-36278D9A20C2}" srcOrd="2" destOrd="0" presId="urn:microsoft.com/office/officeart/2005/8/layout/vList4#1"/>
    <dgm:cxn modelId="{1E96A20B-AFB1-884D-831F-C479DCC03B2C}" type="presParOf" srcId="{F275FB82-9311-F44E-B203-E1D8B59AB2A2}" destId="{36086E9B-FF08-C84F-9113-1DEF787B7742}" srcOrd="5" destOrd="0" presId="urn:microsoft.com/office/officeart/2005/8/layout/vList4#1"/>
    <dgm:cxn modelId="{DA82666D-C37A-3E45-A9AD-DE7F5E6C5D82}" type="presParOf" srcId="{F275FB82-9311-F44E-B203-E1D8B59AB2A2}" destId="{D2331209-CD90-7442-9A1F-DAD2DD3E9D58}" srcOrd="6" destOrd="0" presId="urn:microsoft.com/office/officeart/2005/8/layout/vList4#1"/>
    <dgm:cxn modelId="{A0AEB4C4-8377-AA46-98AA-EC7C20B977BF}" type="presParOf" srcId="{D2331209-CD90-7442-9A1F-DAD2DD3E9D58}" destId="{4B3E52E4-C4C1-4249-9FD6-A186E2976A71}" srcOrd="0" destOrd="0" presId="urn:microsoft.com/office/officeart/2005/8/layout/vList4#1"/>
    <dgm:cxn modelId="{AD484057-8596-8A44-AB94-914B19175E9C}" type="presParOf" srcId="{D2331209-CD90-7442-9A1F-DAD2DD3E9D58}" destId="{D423D599-D722-3A4D-A1E7-707B2482EE66}" srcOrd="1" destOrd="0" presId="urn:microsoft.com/office/officeart/2005/8/layout/vList4#1"/>
    <dgm:cxn modelId="{AA1285A6-509B-A44F-9328-C18A48B79D43}" type="presParOf" srcId="{D2331209-CD90-7442-9A1F-DAD2DD3E9D58}" destId="{D52C62E3-AA60-2A4B-B0F6-FAF025ECABD9}" srcOrd="2" destOrd="0" presId="urn:microsoft.com/office/officeart/2005/8/layout/vList4#1"/>
  </dgm:cxnLst>
  <dgm:bg>
    <a:pattFill prst="pct5">
      <a:fgClr>
        <a:schemeClr val="accent1"/>
      </a:fgClr>
      <a:bgClr>
        <a:schemeClr val="bg1"/>
      </a:bgClr>
    </a:patt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6F474A-A665-9E46-AF83-09D076E93AAD}" type="doc">
      <dgm:prSet loTypeId="urn:microsoft.com/office/officeart/2005/8/layout/vList4#1" loCatId="" qsTypeId="urn:microsoft.com/office/officeart/2005/8/quickstyle/simple4" qsCatId="simple" csTypeId="urn:microsoft.com/office/officeart/2005/8/colors/accent1_2#1" csCatId="accent1" phldr="1"/>
      <dgm:spPr/>
      <dgm:t>
        <a:bodyPr/>
        <a:lstStyle/>
        <a:p>
          <a:endParaRPr lang="en-US"/>
        </a:p>
      </dgm:t>
    </dgm:pt>
    <dgm:pt modelId="{A9D50587-B08B-D04F-873B-2861AA7A2ECF}">
      <dgm:prSet phldrT="[Text]" custT="1">
        <dgm:style>
          <a:lnRef idx="2">
            <a:schemeClr val="dk1"/>
          </a:lnRef>
          <a:fillRef idx="1">
            <a:schemeClr val="lt1"/>
          </a:fillRef>
          <a:effectRef idx="0">
            <a:schemeClr val="dk1"/>
          </a:effectRef>
          <a:fontRef idx="minor">
            <a:schemeClr val="dk1"/>
          </a:fontRef>
        </dgm:style>
      </dgm:prSet>
      <dgm:spPr>
        <a:pattFill prst="pct50">
          <a:fgClr>
            <a:schemeClr val="bg1">
              <a:lumMod val="75000"/>
            </a:schemeClr>
          </a:fgClr>
          <a:bgClr>
            <a:schemeClr val="bg1"/>
          </a:bgClr>
        </a:pattFill>
        <a:ln w="28575" cmpd="sng"/>
      </dgm:spPr>
      <dgm:t>
        <a:bodyPr/>
        <a:lstStyle/>
        <a:p>
          <a:r>
            <a:rPr lang="en-US" sz="1800" b="1" dirty="0">
              <a:solidFill>
                <a:schemeClr val="tx1"/>
              </a:solidFill>
            </a:rPr>
            <a:t>Beneficiary </a:t>
          </a:r>
          <a:r>
            <a:rPr lang="en-US" sz="1800" b="1" dirty="0" smtClean="0">
              <a:solidFill>
                <a:schemeClr val="tx1"/>
              </a:solidFill>
            </a:rPr>
            <a:t>needs</a:t>
          </a:r>
          <a:endParaRPr lang="en-US" sz="1800" b="1" dirty="0">
            <a:solidFill>
              <a:schemeClr val="tx1"/>
            </a:solidFill>
          </a:endParaRPr>
        </a:p>
      </dgm:t>
    </dgm:pt>
    <dgm:pt modelId="{2674EAFF-93FA-A942-85CF-CDED046240AE}" type="parTrans" cxnId="{EBFE0ADE-36D1-724D-A68E-E5C43F7A6A03}">
      <dgm:prSet/>
      <dgm:spPr/>
      <dgm:t>
        <a:bodyPr/>
        <a:lstStyle/>
        <a:p>
          <a:endParaRPr lang="en-US"/>
        </a:p>
      </dgm:t>
    </dgm:pt>
    <dgm:pt modelId="{AFB45BE8-4F8D-3449-9C52-DAD4E37678AC}" type="sibTrans" cxnId="{EBFE0ADE-36D1-724D-A68E-E5C43F7A6A03}">
      <dgm:prSet/>
      <dgm:spPr/>
      <dgm:t>
        <a:bodyPr/>
        <a:lstStyle/>
        <a:p>
          <a:endParaRPr lang="en-US"/>
        </a:p>
      </dgm:t>
    </dgm:pt>
    <dgm:pt modelId="{F275FB82-9311-F44E-B203-E1D8B59AB2A2}" type="pres">
      <dgm:prSet presAssocID="{116F474A-A665-9E46-AF83-09D076E93AAD}" presName="linear" presStyleCnt="0">
        <dgm:presLayoutVars>
          <dgm:dir/>
          <dgm:resizeHandles val="exact"/>
        </dgm:presLayoutVars>
      </dgm:prSet>
      <dgm:spPr/>
      <dgm:t>
        <a:bodyPr/>
        <a:lstStyle/>
        <a:p>
          <a:endParaRPr lang="en-US"/>
        </a:p>
      </dgm:t>
    </dgm:pt>
    <dgm:pt modelId="{3069CAE2-E7C3-5145-A009-E996CE0A2617}" type="pres">
      <dgm:prSet presAssocID="{A9D50587-B08B-D04F-873B-2861AA7A2ECF}" presName="comp" presStyleCnt="0"/>
      <dgm:spPr/>
    </dgm:pt>
    <dgm:pt modelId="{B0E8EE06-95AE-5141-A66F-67532344DD55}" type="pres">
      <dgm:prSet presAssocID="{A9D50587-B08B-D04F-873B-2861AA7A2ECF}" presName="box" presStyleLbl="node1" presStyleIdx="0" presStyleCnt="1" custLinFactNeighborY="796"/>
      <dgm:spPr/>
      <dgm:t>
        <a:bodyPr/>
        <a:lstStyle/>
        <a:p>
          <a:endParaRPr lang="en-US"/>
        </a:p>
      </dgm:t>
    </dgm:pt>
    <dgm:pt modelId="{60D82A93-0DCE-3741-B520-2E51A3B4963E}" type="pres">
      <dgm:prSet presAssocID="{A9D50587-B08B-D04F-873B-2861AA7A2ECF}" presName="img" presStyleLbl="fgImgPlace1" presStyleIdx="0" presStyleCnt="1"/>
      <dgm:spPr>
        <a:blipFill>
          <a:blip xmlns:r="http://schemas.openxmlformats.org/officeDocument/2006/relationships" r:embed="rId1" cstate="print">
            <a:extLst/>
          </a:blip>
          <a:srcRect/>
          <a:stretch>
            <a:fillRect t="-3000" b="-3000"/>
          </a:stretch>
        </a:blipFill>
      </dgm:spPr>
      <dgm:t>
        <a:bodyPr/>
        <a:lstStyle/>
        <a:p>
          <a:endParaRPr lang="en-US"/>
        </a:p>
      </dgm:t>
    </dgm:pt>
    <dgm:pt modelId="{DBFC923B-4BCF-EE49-A453-B388AC2A5343}" type="pres">
      <dgm:prSet presAssocID="{A9D50587-B08B-D04F-873B-2861AA7A2ECF}" presName="text" presStyleLbl="node1" presStyleIdx="0" presStyleCnt="1">
        <dgm:presLayoutVars>
          <dgm:bulletEnabled val="1"/>
        </dgm:presLayoutVars>
      </dgm:prSet>
      <dgm:spPr/>
      <dgm:t>
        <a:bodyPr/>
        <a:lstStyle/>
        <a:p>
          <a:endParaRPr lang="en-US"/>
        </a:p>
      </dgm:t>
    </dgm:pt>
  </dgm:ptLst>
  <dgm:cxnLst>
    <dgm:cxn modelId="{6C868E18-3E11-F04B-85BE-3F8B691713C1}" type="presOf" srcId="{A9D50587-B08B-D04F-873B-2861AA7A2ECF}" destId="{DBFC923B-4BCF-EE49-A453-B388AC2A5343}" srcOrd="1" destOrd="0" presId="urn:microsoft.com/office/officeart/2005/8/layout/vList4#1"/>
    <dgm:cxn modelId="{EBFE0ADE-36D1-724D-A68E-E5C43F7A6A03}" srcId="{116F474A-A665-9E46-AF83-09D076E93AAD}" destId="{A9D50587-B08B-D04F-873B-2861AA7A2ECF}" srcOrd="0" destOrd="0" parTransId="{2674EAFF-93FA-A942-85CF-CDED046240AE}" sibTransId="{AFB45BE8-4F8D-3449-9C52-DAD4E37678AC}"/>
    <dgm:cxn modelId="{244A0EFF-F919-F748-AA49-E0CC13E759A6}" type="presOf" srcId="{116F474A-A665-9E46-AF83-09D076E93AAD}" destId="{F275FB82-9311-F44E-B203-E1D8B59AB2A2}" srcOrd="0" destOrd="0" presId="urn:microsoft.com/office/officeart/2005/8/layout/vList4#1"/>
    <dgm:cxn modelId="{C8432CEE-9F84-AB40-B4DF-4D0A9E9A211B}" type="presOf" srcId="{A9D50587-B08B-D04F-873B-2861AA7A2ECF}" destId="{B0E8EE06-95AE-5141-A66F-67532344DD55}" srcOrd="0" destOrd="0" presId="urn:microsoft.com/office/officeart/2005/8/layout/vList4#1"/>
    <dgm:cxn modelId="{88D7468F-4767-2C4F-BDE2-E10D009198EA}" type="presParOf" srcId="{F275FB82-9311-F44E-B203-E1D8B59AB2A2}" destId="{3069CAE2-E7C3-5145-A009-E996CE0A2617}" srcOrd="0" destOrd="0" presId="urn:microsoft.com/office/officeart/2005/8/layout/vList4#1"/>
    <dgm:cxn modelId="{69D92F83-2BC5-1B4B-A698-3B2B52BA7842}" type="presParOf" srcId="{3069CAE2-E7C3-5145-A009-E996CE0A2617}" destId="{B0E8EE06-95AE-5141-A66F-67532344DD55}" srcOrd="0" destOrd="0" presId="urn:microsoft.com/office/officeart/2005/8/layout/vList4#1"/>
    <dgm:cxn modelId="{A6D3C583-2432-924C-AF26-01CFD01F53D4}" type="presParOf" srcId="{3069CAE2-E7C3-5145-A009-E996CE0A2617}" destId="{60D82A93-0DCE-3741-B520-2E51A3B4963E}" srcOrd="1" destOrd="0" presId="urn:microsoft.com/office/officeart/2005/8/layout/vList4#1"/>
    <dgm:cxn modelId="{6F5B42D1-0DAE-4C47-82C8-78584C88280B}" type="presParOf" srcId="{3069CAE2-E7C3-5145-A009-E996CE0A2617}" destId="{DBFC923B-4BCF-EE49-A453-B388AC2A5343}" srcOrd="2" destOrd="0" presId="urn:microsoft.com/office/officeart/2005/8/layout/vList4#1"/>
  </dgm:cxnLst>
  <dgm:bg>
    <a:pattFill prst="pct5">
      <a:fgClr>
        <a:schemeClr val="accent1"/>
      </a:fgClr>
      <a:bgClr>
        <a:schemeClr val="bg1"/>
      </a:bgClr>
    </a:patt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6F474A-A665-9E46-AF83-09D076E93AAD}" type="doc">
      <dgm:prSet loTypeId="urn:microsoft.com/office/officeart/2005/8/layout/vList4#1" loCatId="" qsTypeId="urn:microsoft.com/office/officeart/2005/8/quickstyle/simple4" qsCatId="simple" csTypeId="urn:microsoft.com/office/officeart/2005/8/colors/accent1_2#1" csCatId="accent1" phldr="1"/>
      <dgm:spPr/>
      <dgm:t>
        <a:bodyPr/>
        <a:lstStyle/>
        <a:p>
          <a:endParaRPr lang="en-US"/>
        </a:p>
      </dgm:t>
    </dgm:pt>
    <dgm:pt modelId="{A83BC809-A40D-A04E-BB26-BA6760537D34}">
      <dgm:prSe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Community and political </a:t>
          </a:r>
          <a:r>
            <a:rPr lang="en-US" sz="1800" b="1" dirty="0" smtClean="0">
              <a:solidFill>
                <a:schemeClr val="tx1"/>
              </a:solidFill>
              <a:effectLst/>
            </a:rPr>
            <a:t>acceptance</a:t>
          </a:r>
          <a:endParaRPr lang="en-US" sz="1800" b="1" dirty="0">
            <a:solidFill>
              <a:schemeClr val="tx1"/>
            </a:solidFill>
            <a:effectLst/>
          </a:endParaRPr>
        </a:p>
      </dgm:t>
    </dgm:pt>
    <dgm:pt modelId="{885FC2DC-3CED-9440-95A4-CCA5F4E14BB4}" type="parTrans" cxnId="{2CDE2684-032A-FE48-B334-679AD3CA4A45}">
      <dgm:prSet/>
      <dgm:spPr/>
      <dgm:t>
        <a:bodyPr/>
        <a:lstStyle/>
        <a:p>
          <a:endParaRPr lang="en-US"/>
        </a:p>
      </dgm:t>
    </dgm:pt>
    <dgm:pt modelId="{7FBE3A21-9FFF-E64F-A390-0FE2A5F901FB}" type="sibTrans" cxnId="{2CDE2684-032A-FE48-B334-679AD3CA4A45}">
      <dgm:prSet/>
      <dgm:spPr/>
      <dgm:t>
        <a:bodyPr/>
        <a:lstStyle/>
        <a:p>
          <a:endParaRPr lang="en-US"/>
        </a:p>
      </dgm:t>
    </dgm:pt>
    <dgm:pt modelId="{F275FB82-9311-F44E-B203-E1D8B59AB2A2}" type="pres">
      <dgm:prSet presAssocID="{116F474A-A665-9E46-AF83-09D076E93AAD}" presName="linear" presStyleCnt="0">
        <dgm:presLayoutVars>
          <dgm:dir/>
          <dgm:resizeHandles val="exact"/>
        </dgm:presLayoutVars>
      </dgm:prSet>
      <dgm:spPr/>
      <dgm:t>
        <a:bodyPr/>
        <a:lstStyle/>
        <a:p>
          <a:endParaRPr lang="en-US"/>
        </a:p>
      </dgm:t>
    </dgm:pt>
    <dgm:pt modelId="{6C5E59C9-FB46-4E47-9F0E-EC472DA6E757}" type="pres">
      <dgm:prSet presAssocID="{A83BC809-A40D-A04E-BB26-BA6760537D34}" presName="comp" presStyleCnt="0"/>
      <dgm:spPr/>
    </dgm:pt>
    <dgm:pt modelId="{807DB638-7DD8-5046-BF4B-87B7BF91F5B3}" type="pres">
      <dgm:prSet presAssocID="{A83BC809-A40D-A04E-BB26-BA6760537D34}" presName="box" presStyleLbl="node1" presStyleIdx="0" presStyleCnt="1"/>
      <dgm:spPr/>
      <dgm:t>
        <a:bodyPr/>
        <a:lstStyle/>
        <a:p>
          <a:endParaRPr lang="en-US"/>
        </a:p>
      </dgm:t>
    </dgm:pt>
    <dgm:pt modelId="{690809B2-A032-134E-ABE7-347BE1C679E7}" type="pres">
      <dgm:prSet presAssocID="{A83BC809-A40D-A04E-BB26-BA6760537D34}" presName="img" presStyleLbl="fgImgPlace1" presStyleIdx="0" presStyleCnt="1"/>
      <dgm:spPr>
        <a:blipFill>
          <a:blip xmlns:r="http://schemas.openxmlformats.org/officeDocument/2006/relationships" r:embed="rId1" cstate="email">
            <a:extLst/>
          </a:blip>
          <a:srcRect/>
          <a:stretch>
            <a:fillRect t="-3000" b="-3000"/>
          </a:stretch>
        </a:blipFill>
      </dgm:spPr>
      <dgm:t>
        <a:bodyPr/>
        <a:lstStyle/>
        <a:p>
          <a:endParaRPr lang="en-US"/>
        </a:p>
      </dgm:t>
    </dgm:pt>
    <dgm:pt modelId="{7E625798-4C4D-534F-8219-FB7A7179EF0B}" type="pres">
      <dgm:prSet presAssocID="{A83BC809-A40D-A04E-BB26-BA6760537D34}" presName="text" presStyleLbl="node1" presStyleIdx="0" presStyleCnt="1">
        <dgm:presLayoutVars>
          <dgm:bulletEnabled val="1"/>
        </dgm:presLayoutVars>
      </dgm:prSet>
      <dgm:spPr/>
      <dgm:t>
        <a:bodyPr/>
        <a:lstStyle/>
        <a:p>
          <a:endParaRPr lang="en-US"/>
        </a:p>
      </dgm:t>
    </dgm:pt>
  </dgm:ptLst>
  <dgm:cxnLst>
    <dgm:cxn modelId="{2CDE2684-032A-FE48-B334-679AD3CA4A45}" srcId="{116F474A-A665-9E46-AF83-09D076E93AAD}" destId="{A83BC809-A40D-A04E-BB26-BA6760537D34}" srcOrd="0" destOrd="0" parTransId="{885FC2DC-3CED-9440-95A4-CCA5F4E14BB4}" sibTransId="{7FBE3A21-9FFF-E64F-A390-0FE2A5F901FB}"/>
    <dgm:cxn modelId="{BC32CE60-47C6-624F-9FBE-1CF9D80CDD59}" type="presOf" srcId="{A83BC809-A40D-A04E-BB26-BA6760537D34}" destId="{807DB638-7DD8-5046-BF4B-87B7BF91F5B3}" srcOrd="0" destOrd="0" presId="urn:microsoft.com/office/officeart/2005/8/layout/vList4#1"/>
    <dgm:cxn modelId="{5A81A107-F6E1-BC49-B88F-7594FCEE770C}" type="presOf" srcId="{116F474A-A665-9E46-AF83-09D076E93AAD}" destId="{F275FB82-9311-F44E-B203-E1D8B59AB2A2}" srcOrd="0" destOrd="0" presId="urn:microsoft.com/office/officeart/2005/8/layout/vList4#1"/>
    <dgm:cxn modelId="{B97833ED-6267-B647-AC7C-641FA1E22BB5}" type="presOf" srcId="{A83BC809-A40D-A04E-BB26-BA6760537D34}" destId="{7E625798-4C4D-534F-8219-FB7A7179EF0B}" srcOrd="1" destOrd="0" presId="urn:microsoft.com/office/officeart/2005/8/layout/vList4#1"/>
    <dgm:cxn modelId="{B56C9B3F-B60E-EC4C-94D7-2F75C8D30853}" type="presParOf" srcId="{F275FB82-9311-F44E-B203-E1D8B59AB2A2}" destId="{6C5E59C9-FB46-4E47-9F0E-EC472DA6E757}" srcOrd="0" destOrd="0" presId="urn:microsoft.com/office/officeart/2005/8/layout/vList4#1"/>
    <dgm:cxn modelId="{4585AA70-7086-1644-AC5A-509EB3F669DF}" type="presParOf" srcId="{6C5E59C9-FB46-4E47-9F0E-EC472DA6E757}" destId="{807DB638-7DD8-5046-BF4B-87B7BF91F5B3}" srcOrd="0" destOrd="0" presId="urn:microsoft.com/office/officeart/2005/8/layout/vList4#1"/>
    <dgm:cxn modelId="{4051E0BA-55D7-8047-B42D-77115533DE85}" type="presParOf" srcId="{6C5E59C9-FB46-4E47-9F0E-EC472DA6E757}" destId="{690809B2-A032-134E-ABE7-347BE1C679E7}" srcOrd="1" destOrd="0" presId="urn:microsoft.com/office/officeart/2005/8/layout/vList4#1"/>
    <dgm:cxn modelId="{4D75253D-F43A-FA42-96C5-1BEEDE6C6493}" type="presParOf" srcId="{6C5E59C9-FB46-4E47-9F0E-EC472DA6E757}" destId="{7E625798-4C4D-534F-8219-FB7A7179EF0B}" srcOrd="2" destOrd="0" presId="urn:microsoft.com/office/officeart/2005/8/layout/vList4#1"/>
  </dgm:cxnLst>
  <dgm:bg>
    <a:pattFill prst="pct5">
      <a:fgClr>
        <a:schemeClr val="accent1"/>
      </a:fgClr>
      <a:bgClr>
        <a:schemeClr val="bg1"/>
      </a:bgClr>
    </a:patt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6F474A-A665-9E46-AF83-09D076E93AAD}" type="doc">
      <dgm:prSet loTypeId="urn:microsoft.com/office/officeart/2005/8/layout/vList4#1" loCatId="" qsTypeId="urn:microsoft.com/office/officeart/2005/8/quickstyle/simple4" qsCatId="simple" csTypeId="urn:microsoft.com/office/officeart/2005/8/colors/accent1_2#1" csCatId="accent1" phldr="1"/>
      <dgm:spPr/>
      <dgm:t>
        <a:bodyPr/>
        <a:lstStyle/>
        <a:p>
          <a:endParaRPr lang="en-US"/>
        </a:p>
      </dgm:t>
    </dgm:pt>
    <dgm:pt modelId="{7E6BAF0A-EC5C-8547-AC3E-CD2CC23C1061}">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Market </a:t>
          </a:r>
          <a:r>
            <a:rPr lang="en-US" sz="1800" b="1" dirty="0" smtClean="0">
              <a:solidFill>
                <a:schemeClr val="tx1"/>
              </a:solidFill>
              <a:effectLst/>
            </a:rPr>
            <a:t>conditions</a:t>
          </a:r>
          <a:endParaRPr lang="en-US" sz="1800" dirty="0">
            <a:solidFill>
              <a:schemeClr val="tx1"/>
            </a:solidFill>
          </a:endParaRPr>
        </a:p>
      </dgm:t>
    </dgm:pt>
    <dgm:pt modelId="{52039B4E-0FFE-EB46-8B8A-F71EFBEEA1D0}" type="parTrans" cxnId="{20BDD513-4B3F-1E43-8026-F45FCEDB4881}">
      <dgm:prSet/>
      <dgm:spPr/>
      <dgm:t>
        <a:bodyPr/>
        <a:lstStyle/>
        <a:p>
          <a:endParaRPr lang="en-US"/>
        </a:p>
      </dgm:t>
    </dgm:pt>
    <dgm:pt modelId="{CFA89490-B15B-6141-8399-DFC6177FD7BF}" type="sibTrans" cxnId="{20BDD513-4B3F-1E43-8026-F45FCEDB4881}">
      <dgm:prSet/>
      <dgm:spPr/>
      <dgm:t>
        <a:bodyPr/>
        <a:lstStyle/>
        <a:p>
          <a:endParaRPr lang="en-US"/>
        </a:p>
      </dgm:t>
    </dgm:pt>
    <dgm:pt modelId="{F275FB82-9311-F44E-B203-E1D8B59AB2A2}" type="pres">
      <dgm:prSet presAssocID="{116F474A-A665-9E46-AF83-09D076E93AAD}" presName="linear" presStyleCnt="0">
        <dgm:presLayoutVars>
          <dgm:dir/>
          <dgm:resizeHandles val="exact"/>
        </dgm:presLayoutVars>
      </dgm:prSet>
      <dgm:spPr/>
      <dgm:t>
        <a:bodyPr/>
        <a:lstStyle/>
        <a:p>
          <a:endParaRPr lang="en-US"/>
        </a:p>
      </dgm:t>
    </dgm:pt>
    <dgm:pt modelId="{4B794B2E-00CD-EC47-9E67-8CED4DAA491B}" type="pres">
      <dgm:prSet presAssocID="{7E6BAF0A-EC5C-8547-AC3E-CD2CC23C1061}" presName="comp" presStyleCnt="0"/>
      <dgm:spPr/>
    </dgm:pt>
    <dgm:pt modelId="{135068B8-BC68-E048-8B1C-587237312F96}" type="pres">
      <dgm:prSet presAssocID="{7E6BAF0A-EC5C-8547-AC3E-CD2CC23C1061}" presName="box" presStyleLbl="node1" presStyleIdx="0" presStyleCnt="1" custScaleY="113073"/>
      <dgm:spPr/>
      <dgm:t>
        <a:bodyPr/>
        <a:lstStyle/>
        <a:p>
          <a:endParaRPr lang="en-US"/>
        </a:p>
      </dgm:t>
    </dgm:pt>
    <dgm:pt modelId="{B41F68A2-45CF-F645-8CE5-0CDEE30CEBB6}" type="pres">
      <dgm:prSet presAssocID="{7E6BAF0A-EC5C-8547-AC3E-CD2CC23C1061}" presName="img" presStyleLbl="fgImgPlace1" presStyleIdx="0" presStyleCnt="1"/>
      <dgm:spPr>
        <a:blipFill>
          <a:blip xmlns:r="http://schemas.openxmlformats.org/officeDocument/2006/relationships" r:embed="rId1" cstate="email">
            <a:extLst/>
          </a:blip>
          <a:srcRect/>
          <a:stretch>
            <a:fillRect l="-34000" r="-34000"/>
          </a:stretch>
        </a:blipFill>
      </dgm:spPr>
      <dgm:t>
        <a:bodyPr/>
        <a:lstStyle/>
        <a:p>
          <a:endParaRPr lang="en-US"/>
        </a:p>
      </dgm:t>
    </dgm:pt>
    <dgm:pt modelId="{04707910-D85D-4744-8598-36278D9A20C2}" type="pres">
      <dgm:prSet presAssocID="{7E6BAF0A-EC5C-8547-AC3E-CD2CC23C1061}" presName="text" presStyleLbl="node1" presStyleIdx="0" presStyleCnt="1">
        <dgm:presLayoutVars>
          <dgm:bulletEnabled val="1"/>
        </dgm:presLayoutVars>
      </dgm:prSet>
      <dgm:spPr/>
      <dgm:t>
        <a:bodyPr/>
        <a:lstStyle/>
        <a:p>
          <a:endParaRPr lang="en-US"/>
        </a:p>
      </dgm:t>
    </dgm:pt>
  </dgm:ptLst>
  <dgm:cxnLst>
    <dgm:cxn modelId="{20BDD513-4B3F-1E43-8026-F45FCEDB4881}" srcId="{116F474A-A665-9E46-AF83-09D076E93AAD}" destId="{7E6BAF0A-EC5C-8547-AC3E-CD2CC23C1061}" srcOrd="0" destOrd="0" parTransId="{52039B4E-0FFE-EB46-8B8A-F71EFBEEA1D0}" sibTransId="{CFA89490-B15B-6141-8399-DFC6177FD7BF}"/>
    <dgm:cxn modelId="{7D6D0631-41A0-CC44-A5EC-16EC6DFA3985}" type="presOf" srcId="{116F474A-A665-9E46-AF83-09D076E93AAD}" destId="{F275FB82-9311-F44E-B203-E1D8B59AB2A2}" srcOrd="0" destOrd="0" presId="urn:microsoft.com/office/officeart/2005/8/layout/vList4#1"/>
    <dgm:cxn modelId="{D52A1E92-BD52-274B-ADF3-C0210FDC97CA}" type="presOf" srcId="{7E6BAF0A-EC5C-8547-AC3E-CD2CC23C1061}" destId="{135068B8-BC68-E048-8B1C-587237312F96}" srcOrd="0" destOrd="0" presId="urn:microsoft.com/office/officeart/2005/8/layout/vList4#1"/>
    <dgm:cxn modelId="{6DFA94C3-4643-6A40-9912-6ED0EBBA50B6}" type="presOf" srcId="{7E6BAF0A-EC5C-8547-AC3E-CD2CC23C1061}" destId="{04707910-D85D-4744-8598-36278D9A20C2}" srcOrd="1" destOrd="0" presId="urn:microsoft.com/office/officeart/2005/8/layout/vList4#1"/>
    <dgm:cxn modelId="{DA9FA6EC-8BD5-404A-A255-F4415761DCF5}" type="presParOf" srcId="{F275FB82-9311-F44E-B203-E1D8B59AB2A2}" destId="{4B794B2E-00CD-EC47-9E67-8CED4DAA491B}" srcOrd="0" destOrd="0" presId="urn:microsoft.com/office/officeart/2005/8/layout/vList4#1"/>
    <dgm:cxn modelId="{7D5649E8-5771-A049-A0A8-3C04AA7C3D8D}" type="presParOf" srcId="{4B794B2E-00CD-EC47-9E67-8CED4DAA491B}" destId="{135068B8-BC68-E048-8B1C-587237312F96}" srcOrd="0" destOrd="0" presId="urn:microsoft.com/office/officeart/2005/8/layout/vList4#1"/>
    <dgm:cxn modelId="{737E8508-2DBA-FD41-B9BE-6D34413E8509}" type="presParOf" srcId="{4B794B2E-00CD-EC47-9E67-8CED4DAA491B}" destId="{B41F68A2-45CF-F645-8CE5-0CDEE30CEBB6}" srcOrd="1" destOrd="0" presId="urn:microsoft.com/office/officeart/2005/8/layout/vList4#1"/>
    <dgm:cxn modelId="{638C05CC-A677-9A4F-ADF7-050A38142AC0}" type="presParOf" srcId="{4B794B2E-00CD-EC47-9E67-8CED4DAA491B}" destId="{04707910-D85D-4744-8598-36278D9A20C2}" srcOrd="2" destOrd="0" presId="urn:microsoft.com/office/officeart/2005/8/layout/vList4#1"/>
  </dgm:cxnLst>
  <dgm:bg>
    <a:pattFill prst="pct5">
      <a:fgClr>
        <a:schemeClr val="accent1"/>
      </a:fgClr>
      <a:bgClr>
        <a:schemeClr val="bg1"/>
      </a:bgClr>
    </a:patt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6F474A-A665-9E46-AF83-09D076E93AAD}" type="doc">
      <dgm:prSet loTypeId="urn:microsoft.com/office/officeart/2005/8/layout/vList4#1" loCatId="" qsTypeId="urn:microsoft.com/office/officeart/2005/8/quickstyle/simple4" qsCatId="simple" csTypeId="urn:microsoft.com/office/officeart/2005/8/colors/accent1_2#1" csCatId="accent1" phldr="1"/>
      <dgm:spPr/>
      <dgm:t>
        <a:bodyPr/>
        <a:lstStyle/>
        <a:p>
          <a:endParaRPr lang="en-US"/>
        </a:p>
      </dgm:t>
    </dgm:pt>
    <dgm:pt modelId="{ABF589F4-AE70-E744-8EE1-150D63E163A4}">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Operational </a:t>
          </a:r>
          <a:r>
            <a:rPr lang="en-US" sz="1800" b="1" dirty="0" smtClean="0">
              <a:solidFill>
                <a:schemeClr val="tx1"/>
              </a:solidFill>
              <a:effectLst/>
            </a:rPr>
            <a:t>conditions</a:t>
          </a:r>
          <a:endParaRPr lang="en-US" sz="1800" dirty="0">
            <a:solidFill>
              <a:schemeClr val="tx1"/>
            </a:solidFill>
          </a:endParaRPr>
        </a:p>
      </dgm:t>
    </dgm:pt>
    <dgm:pt modelId="{5042B4A8-AF28-0F42-92E6-2709A1C51149}" type="parTrans" cxnId="{C65175CA-971C-094B-8F10-C1873F277F58}">
      <dgm:prSet/>
      <dgm:spPr/>
      <dgm:t>
        <a:bodyPr/>
        <a:lstStyle/>
        <a:p>
          <a:endParaRPr lang="en-US"/>
        </a:p>
      </dgm:t>
    </dgm:pt>
    <dgm:pt modelId="{630B50B8-3CFF-C741-AAEC-73E788DAA33E}" type="sibTrans" cxnId="{C65175CA-971C-094B-8F10-C1873F277F58}">
      <dgm:prSet/>
      <dgm:spPr/>
      <dgm:t>
        <a:bodyPr/>
        <a:lstStyle/>
        <a:p>
          <a:endParaRPr lang="en-US"/>
        </a:p>
      </dgm:t>
    </dgm:pt>
    <dgm:pt modelId="{F275FB82-9311-F44E-B203-E1D8B59AB2A2}" type="pres">
      <dgm:prSet presAssocID="{116F474A-A665-9E46-AF83-09D076E93AAD}" presName="linear" presStyleCnt="0">
        <dgm:presLayoutVars>
          <dgm:dir/>
          <dgm:resizeHandles val="exact"/>
        </dgm:presLayoutVars>
      </dgm:prSet>
      <dgm:spPr/>
      <dgm:t>
        <a:bodyPr/>
        <a:lstStyle/>
        <a:p>
          <a:endParaRPr lang="en-US"/>
        </a:p>
      </dgm:t>
    </dgm:pt>
    <dgm:pt modelId="{D2331209-CD90-7442-9A1F-DAD2DD3E9D58}" type="pres">
      <dgm:prSet presAssocID="{ABF589F4-AE70-E744-8EE1-150D63E163A4}" presName="comp" presStyleCnt="0"/>
      <dgm:spPr/>
    </dgm:pt>
    <dgm:pt modelId="{4B3E52E4-C4C1-4249-9FD6-A186E2976A71}" type="pres">
      <dgm:prSet presAssocID="{ABF589F4-AE70-E744-8EE1-150D63E163A4}" presName="box" presStyleLbl="node1" presStyleIdx="0" presStyleCnt="1" custScaleY="85582"/>
      <dgm:spPr/>
      <dgm:t>
        <a:bodyPr/>
        <a:lstStyle/>
        <a:p>
          <a:endParaRPr lang="en-US"/>
        </a:p>
      </dgm:t>
    </dgm:pt>
    <dgm:pt modelId="{D423D599-D722-3A4D-A1E7-707B2482EE66}" type="pres">
      <dgm:prSet presAssocID="{ABF589F4-AE70-E744-8EE1-150D63E163A4}" presName="img" presStyleLbl="fgImgPlace1" presStyleIdx="0" presStyleCnt="1"/>
      <dgm:spPr>
        <a:blipFill>
          <a:blip xmlns:r="http://schemas.openxmlformats.org/officeDocument/2006/relationships" r:embed="rId1" cstate="print">
            <a:extLst/>
          </a:blip>
          <a:srcRect/>
          <a:stretch>
            <a:fillRect t="-29000" b="-29000"/>
          </a:stretch>
        </a:blipFill>
      </dgm:spPr>
      <dgm:t>
        <a:bodyPr/>
        <a:lstStyle/>
        <a:p>
          <a:endParaRPr lang="en-US"/>
        </a:p>
      </dgm:t>
    </dgm:pt>
    <dgm:pt modelId="{D52C62E3-AA60-2A4B-B0F6-FAF025ECABD9}" type="pres">
      <dgm:prSet presAssocID="{ABF589F4-AE70-E744-8EE1-150D63E163A4}" presName="text" presStyleLbl="node1" presStyleIdx="0" presStyleCnt="1">
        <dgm:presLayoutVars>
          <dgm:bulletEnabled val="1"/>
        </dgm:presLayoutVars>
      </dgm:prSet>
      <dgm:spPr/>
      <dgm:t>
        <a:bodyPr/>
        <a:lstStyle/>
        <a:p>
          <a:endParaRPr lang="en-US"/>
        </a:p>
      </dgm:t>
    </dgm:pt>
  </dgm:ptLst>
  <dgm:cxnLst>
    <dgm:cxn modelId="{C65175CA-971C-094B-8F10-C1873F277F58}" srcId="{116F474A-A665-9E46-AF83-09D076E93AAD}" destId="{ABF589F4-AE70-E744-8EE1-150D63E163A4}" srcOrd="0" destOrd="0" parTransId="{5042B4A8-AF28-0F42-92E6-2709A1C51149}" sibTransId="{630B50B8-3CFF-C741-AAEC-73E788DAA33E}"/>
    <dgm:cxn modelId="{6EEBB26D-2E21-3F48-9F40-D027939DA8A2}" type="presOf" srcId="{ABF589F4-AE70-E744-8EE1-150D63E163A4}" destId="{4B3E52E4-C4C1-4249-9FD6-A186E2976A71}" srcOrd="0" destOrd="0" presId="urn:microsoft.com/office/officeart/2005/8/layout/vList4#1"/>
    <dgm:cxn modelId="{DB76FFE5-ECCD-B14A-B4E2-80CABAA5E370}" type="presOf" srcId="{116F474A-A665-9E46-AF83-09D076E93AAD}" destId="{F275FB82-9311-F44E-B203-E1D8B59AB2A2}" srcOrd="0" destOrd="0" presId="urn:microsoft.com/office/officeart/2005/8/layout/vList4#1"/>
    <dgm:cxn modelId="{6306597F-6107-624F-AFEF-F29BE7158DBD}" type="presOf" srcId="{ABF589F4-AE70-E744-8EE1-150D63E163A4}" destId="{D52C62E3-AA60-2A4B-B0F6-FAF025ECABD9}" srcOrd="1" destOrd="0" presId="urn:microsoft.com/office/officeart/2005/8/layout/vList4#1"/>
    <dgm:cxn modelId="{3C93E2F9-F88D-7948-B6D2-64F125AA94C9}" type="presParOf" srcId="{F275FB82-9311-F44E-B203-E1D8B59AB2A2}" destId="{D2331209-CD90-7442-9A1F-DAD2DD3E9D58}" srcOrd="0" destOrd="0" presId="urn:microsoft.com/office/officeart/2005/8/layout/vList4#1"/>
    <dgm:cxn modelId="{4D3AC8CF-44EB-9941-92BB-947981853DE9}" type="presParOf" srcId="{D2331209-CD90-7442-9A1F-DAD2DD3E9D58}" destId="{4B3E52E4-C4C1-4249-9FD6-A186E2976A71}" srcOrd="0" destOrd="0" presId="urn:microsoft.com/office/officeart/2005/8/layout/vList4#1"/>
    <dgm:cxn modelId="{5D4B1308-9A3B-9348-A4A3-58857C74D015}" type="presParOf" srcId="{D2331209-CD90-7442-9A1F-DAD2DD3E9D58}" destId="{D423D599-D722-3A4D-A1E7-707B2482EE66}" srcOrd="1" destOrd="0" presId="urn:microsoft.com/office/officeart/2005/8/layout/vList4#1"/>
    <dgm:cxn modelId="{74CF8440-E474-B54A-B22B-FBF370649950}" type="presParOf" srcId="{D2331209-CD90-7442-9A1F-DAD2DD3E9D58}" destId="{D52C62E3-AA60-2A4B-B0F6-FAF025ECABD9}" srcOrd="2" destOrd="0" presId="urn:microsoft.com/office/officeart/2005/8/layout/vList4#1"/>
  </dgm:cxnLst>
  <dgm:bg>
    <a:pattFill prst="pct5">
      <a:fgClr>
        <a:schemeClr val="accent1"/>
      </a:fgClr>
      <a:bgClr>
        <a:schemeClr val="bg1"/>
      </a:bgClr>
    </a:patt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8EE06-95AE-5141-A66F-67532344DD55}">
      <dsp:nvSpPr>
        <dsp:cNvPr id="0" name=""/>
        <dsp:cNvSpPr/>
      </dsp:nvSpPr>
      <dsp:spPr>
        <a:xfrm>
          <a:off x="0" y="0"/>
          <a:ext cx="6795094" cy="1223073"/>
        </a:xfrm>
        <a:prstGeom prst="roundRect">
          <a:avLst>
            <a:gd name="adj" fmla="val 10000"/>
          </a:avLst>
        </a:prstGeom>
        <a:pattFill prst="pct50">
          <a:fgClr>
            <a:schemeClr val="bg1">
              <a:lumMod val="75000"/>
            </a:schemeClr>
          </a:fgClr>
          <a:bgClr>
            <a:schemeClr val="bg1"/>
          </a:bgClr>
        </a:pattFill>
        <a:ln w="285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rPr>
            <a:t>Beneficiary </a:t>
          </a:r>
          <a:r>
            <a:rPr lang="en-US" sz="1800" b="1" kern="1200" dirty="0" smtClean="0">
              <a:solidFill>
                <a:schemeClr val="tx1"/>
              </a:solidFill>
            </a:rPr>
            <a:t>needs</a:t>
          </a:r>
          <a:endParaRPr lang="en-US" sz="1800" b="1" kern="1200" dirty="0">
            <a:solidFill>
              <a:schemeClr val="tx1"/>
            </a:solidFill>
          </a:endParaRPr>
        </a:p>
      </dsp:txBody>
      <dsp:txXfrm>
        <a:off x="1481326" y="0"/>
        <a:ext cx="5313767" cy="1223073"/>
      </dsp:txXfrm>
    </dsp:sp>
    <dsp:sp modelId="{60D82A93-0DCE-3741-B520-2E51A3B4963E}">
      <dsp:nvSpPr>
        <dsp:cNvPr id="0" name=""/>
        <dsp:cNvSpPr/>
      </dsp:nvSpPr>
      <dsp:spPr>
        <a:xfrm>
          <a:off x="122307" y="122307"/>
          <a:ext cx="1359018" cy="978458"/>
        </a:xfrm>
        <a:prstGeom prst="roundRect">
          <a:avLst>
            <a:gd name="adj" fmla="val 10000"/>
          </a:avLst>
        </a:prstGeom>
        <a:blipFill>
          <a:blip xmlns:r="http://schemas.openxmlformats.org/officeDocument/2006/relationships" r:embed="rId1" cstate="print">
            <a:extLst/>
          </a:blip>
          <a:srcRect/>
          <a:stretch>
            <a:fillRect t="-3000" b="-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07DB638-7DD8-5046-BF4B-87B7BF91F5B3}">
      <dsp:nvSpPr>
        <dsp:cNvPr id="0" name=""/>
        <dsp:cNvSpPr/>
      </dsp:nvSpPr>
      <dsp:spPr>
        <a:xfrm>
          <a:off x="0" y="1345380"/>
          <a:ext cx="6795094" cy="1223073"/>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Community and political acceptance</a:t>
          </a:r>
        </a:p>
        <a:p>
          <a:pPr lvl="0" algn="l" defTabSz="800100">
            <a:lnSpc>
              <a:spcPct val="90000"/>
            </a:lnSpc>
            <a:spcBef>
              <a:spcPct val="0"/>
            </a:spcBef>
            <a:spcAft>
              <a:spcPct val="35000"/>
            </a:spcAft>
          </a:pPr>
          <a:r>
            <a:rPr lang="en-US" sz="1400" kern="1200" dirty="0">
              <a:solidFill>
                <a:schemeClr val="tx1"/>
              </a:solidFill>
              <a:effectLst/>
            </a:rPr>
            <a:t>Community awareness and acceptance of cash</a:t>
          </a:r>
        </a:p>
        <a:p>
          <a:pPr lvl="0" algn="l" defTabSz="800100">
            <a:lnSpc>
              <a:spcPct val="90000"/>
            </a:lnSpc>
            <a:spcBef>
              <a:spcPct val="0"/>
            </a:spcBef>
            <a:spcAft>
              <a:spcPct val="35000"/>
            </a:spcAft>
          </a:pPr>
          <a:r>
            <a:rPr lang="en-US" sz="1400" kern="1200" dirty="0">
              <a:solidFill>
                <a:schemeClr val="tx1"/>
              </a:solidFill>
              <a:effectLst/>
            </a:rPr>
            <a:t>Political awareness and acceptance of cash</a:t>
          </a:r>
          <a:endParaRPr lang="en-US" sz="1800" kern="1200" dirty="0">
            <a:solidFill>
              <a:schemeClr val="tx1"/>
            </a:solidFill>
          </a:endParaRPr>
        </a:p>
      </dsp:txBody>
      <dsp:txXfrm>
        <a:off x="1481326" y="1345380"/>
        <a:ext cx="5313767" cy="1223073"/>
      </dsp:txXfrm>
    </dsp:sp>
    <dsp:sp modelId="{690809B2-A032-134E-ABE7-347BE1C679E7}">
      <dsp:nvSpPr>
        <dsp:cNvPr id="0" name=""/>
        <dsp:cNvSpPr/>
      </dsp:nvSpPr>
      <dsp:spPr>
        <a:xfrm>
          <a:off x="122307" y="1467687"/>
          <a:ext cx="1359018" cy="978458"/>
        </a:xfrm>
        <a:prstGeom prst="roundRect">
          <a:avLst>
            <a:gd name="adj" fmla="val 10000"/>
          </a:avLst>
        </a:prstGeom>
        <a:blipFill>
          <a:blip xmlns:r="http://schemas.openxmlformats.org/officeDocument/2006/relationships" r:embed="rId2" cstate="email">
            <a:extLst/>
          </a:blip>
          <a:srcRect/>
          <a:stretch>
            <a:fillRect t="-3000" b="-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35068B8-BC68-E048-8B1C-587237312F96}">
      <dsp:nvSpPr>
        <dsp:cNvPr id="0" name=""/>
        <dsp:cNvSpPr/>
      </dsp:nvSpPr>
      <dsp:spPr>
        <a:xfrm>
          <a:off x="0" y="2690760"/>
          <a:ext cx="6795094" cy="1382965"/>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Market conditions</a:t>
          </a:r>
          <a:endParaRPr lang="en-US" sz="1800" kern="1200" dirty="0">
            <a:solidFill>
              <a:schemeClr val="tx1"/>
            </a:solidFill>
          </a:endParaRPr>
        </a:p>
        <a:p>
          <a:pPr lvl="0" algn="l" defTabSz="800100">
            <a:lnSpc>
              <a:spcPct val="90000"/>
            </a:lnSpc>
            <a:spcBef>
              <a:spcPct val="0"/>
            </a:spcBef>
            <a:spcAft>
              <a:spcPct val="35000"/>
            </a:spcAft>
          </a:pPr>
          <a:r>
            <a:rPr lang="en-US" sz="1400" kern="1200" dirty="0">
              <a:solidFill>
                <a:schemeClr val="tx1"/>
              </a:solidFill>
              <a:effectLst/>
            </a:rPr>
            <a:t>Functioning market regularly supplied to meet demand </a:t>
          </a:r>
        </a:p>
        <a:p>
          <a:pPr lvl="0" algn="l" defTabSz="800100">
            <a:lnSpc>
              <a:spcPct val="90000"/>
            </a:lnSpc>
            <a:spcBef>
              <a:spcPct val="0"/>
            </a:spcBef>
            <a:spcAft>
              <a:spcPct val="35000"/>
            </a:spcAft>
          </a:pPr>
          <a:r>
            <a:rPr lang="en-US" sz="1400" kern="1200" dirty="0">
              <a:solidFill>
                <a:schemeClr val="tx1"/>
              </a:solidFill>
              <a:effectLst/>
            </a:rPr>
            <a:t>Items needed to meet needs are locally available </a:t>
          </a:r>
        </a:p>
        <a:p>
          <a:pPr lvl="0" algn="l" defTabSz="800100">
            <a:lnSpc>
              <a:spcPct val="90000"/>
            </a:lnSpc>
            <a:spcBef>
              <a:spcPct val="0"/>
            </a:spcBef>
            <a:spcAft>
              <a:spcPct val="35000"/>
            </a:spcAft>
          </a:pPr>
          <a:r>
            <a:rPr lang="en-US" sz="1400" kern="1200" dirty="0">
              <a:solidFill>
                <a:schemeClr val="tx1"/>
              </a:solidFill>
              <a:effectLst/>
            </a:rPr>
            <a:t>Markets accessible (physical, safety, resources)</a:t>
          </a:r>
        </a:p>
        <a:p>
          <a:pPr lvl="0" algn="l" defTabSz="800100">
            <a:lnSpc>
              <a:spcPct val="90000"/>
            </a:lnSpc>
            <a:spcBef>
              <a:spcPct val="0"/>
            </a:spcBef>
            <a:spcAft>
              <a:spcPct val="35000"/>
            </a:spcAft>
          </a:pPr>
          <a:r>
            <a:rPr lang="en-US" sz="1400" kern="1200" dirty="0">
              <a:solidFill>
                <a:schemeClr val="tx1"/>
              </a:solidFill>
              <a:effectLst/>
            </a:rPr>
            <a:t>Traders willing and able to participate (vouchers and fairs</a:t>
          </a:r>
          <a:r>
            <a:rPr lang="en-US" sz="1400" kern="1200" dirty="0">
              <a:solidFill>
                <a:schemeClr val="bg1">
                  <a:lumMod val="50000"/>
                </a:schemeClr>
              </a:solidFill>
              <a:effectLst/>
            </a:rPr>
            <a:t>)</a:t>
          </a:r>
          <a:endParaRPr lang="en-US" sz="1400" kern="1200" dirty="0"/>
        </a:p>
      </dsp:txBody>
      <dsp:txXfrm>
        <a:off x="1481326" y="2690760"/>
        <a:ext cx="5313767" cy="1382965"/>
      </dsp:txXfrm>
    </dsp:sp>
    <dsp:sp modelId="{B41F68A2-45CF-F645-8CE5-0CDEE30CEBB6}">
      <dsp:nvSpPr>
        <dsp:cNvPr id="0" name=""/>
        <dsp:cNvSpPr/>
      </dsp:nvSpPr>
      <dsp:spPr>
        <a:xfrm>
          <a:off x="122307" y="2893014"/>
          <a:ext cx="1359018" cy="978458"/>
        </a:xfrm>
        <a:prstGeom prst="roundRect">
          <a:avLst>
            <a:gd name="adj" fmla="val 10000"/>
          </a:avLst>
        </a:prstGeom>
        <a:blipFill>
          <a:blip xmlns:r="http://schemas.openxmlformats.org/officeDocument/2006/relationships" r:embed="rId3" cstate="email">
            <a:extLst/>
          </a:blip>
          <a:srcRect/>
          <a:stretch>
            <a:fillRect l="-34000" r="-3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3E52E4-C4C1-4249-9FD6-A186E2976A71}">
      <dsp:nvSpPr>
        <dsp:cNvPr id="0" name=""/>
        <dsp:cNvSpPr/>
      </dsp:nvSpPr>
      <dsp:spPr>
        <a:xfrm>
          <a:off x="0" y="4196033"/>
          <a:ext cx="6795094" cy="1046730"/>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Operational conditions</a:t>
          </a:r>
          <a:endParaRPr lang="en-US" sz="1800" kern="1200" dirty="0">
            <a:solidFill>
              <a:schemeClr val="tx1"/>
            </a:solidFill>
          </a:endParaRPr>
        </a:p>
        <a:p>
          <a:pPr lvl="0" algn="l" defTabSz="800100">
            <a:lnSpc>
              <a:spcPct val="90000"/>
            </a:lnSpc>
            <a:spcBef>
              <a:spcPct val="0"/>
            </a:spcBef>
            <a:spcAft>
              <a:spcPct val="35000"/>
            </a:spcAft>
          </a:pPr>
          <a:r>
            <a:rPr lang="en-US" sz="1400" kern="1200" dirty="0">
              <a:solidFill>
                <a:schemeClr val="tx1"/>
              </a:solidFill>
              <a:effectLst/>
            </a:rPr>
            <a:t>Cash can be delivered safely and effectively</a:t>
          </a:r>
          <a:endParaRPr lang="en-US" sz="1400" kern="1200" dirty="0">
            <a:solidFill>
              <a:schemeClr val="tx1"/>
            </a:solidFill>
          </a:endParaRPr>
        </a:p>
        <a:p>
          <a:pPr lvl="0" algn="l" defTabSz="800100">
            <a:lnSpc>
              <a:spcPct val="90000"/>
            </a:lnSpc>
            <a:spcBef>
              <a:spcPct val="0"/>
            </a:spcBef>
            <a:spcAft>
              <a:spcPct val="35000"/>
            </a:spcAft>
          </a:pPr>
          <a:r>
            <a:rPr lang="en-US" sz="1400" kern="1200" dirty="0">
              <a:solidFill>
                <a:schemeClr val="tx1"/>
              </a:solidFill>
              <a:effectLst/>
            </a:rPr>
            <a:t>Functional and reliable payment systems  </a:t>
          </a:r>
        </a:p>
        <a:p>
          <a:pPr lvl="0" algn="l" defTabSz="800100">
            <a:lnSpc>
              <a:spcPct val="90000"/>
            </a:lnSpc>
            <a:spcBef>
              <a:spcPct val="0"/>
            </a:spcBef>
            <a:spcAft>
              <a:spcPct val="35000"/>
            </a:spcAft>
          </a:pPr>
          <a:r>
            <a:rPr lang="en-US" sz="1400" kern="1200" dirty="0">
              <a:solidFill>
                <a:schemeClr val="tx1"/>
              </a:solidFill>
            </a:rPr>
            <a:t>Programmatic expertise and operational capacity</a:t>
          </a:r>
        </a:p>
      </dsp:txBody>
      <dsp:txXfrm>
        <a:off x="1481326" y="4196033"/>
        <a:ext cx="5313767" cy="1046730"/>
      </dsp:txXfrm>
    </dsp:sp>
    <dsp:sp modelId="{D423D599-D722-3A4D-A1E7-707B2482EE66}">
      <dsp:nvSpPr>
        <dsp:cNvPr id="0" name=""/>
        <dsp:cNvSpPr/>
      </dsp:nvSpPr>
      <dsp:spPr>
        <a:xfrm>
          <a:off x="122307" y="4230169"/>
          <a:ext cx="1359018" cy="978458"/>
        </a:xfrm>
        <a:prstGeom prst="roundRect">
          <a:avLst>
            <a:gd name="adj" fmla="val 10000"/>
          </a:avLst>
        </a:prstGeom>
        <a:blipFill>
          <a:blip xmlns:r="http://schemas.openxmlformats.org/officeDocument/2006/relationships" r:embed="rId4" cstate="print">
            <a:extLst/>
          </a:blip>
          <a:srcRect/>
          <a:stretch>
            <a:fillRect t="-29000" b="-29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8EE06-95AE-5141-A66F-67532344DD55}">
      <dsp:nvSpPr>
        <dsp:cNvPr id="0" name=""/>
        <dsp:cNvSpPr/>
      </dsp:nvSpPr>
      <dsp:spPr>
        <a:xfrm>
          <a:off x="0" y="0"/>
          <a:ext cx="6801041" cy="1334974"/>
        </a:xfrm>
        <a:prstGeom prst="roundRect">
          <a:avLst>
            <a:gd name="adj" fmla="val 10000"/>
          </a:avLst>
        </a:prstGeom>
        <a:pattFill prst="pct50">
          <a:fgClr>
            <a:schemeClr val="bg1">
              <a:lumMod val="75000"/>
            </a:schemeClr>
          </a:fgClr>
          <a:bgClr>
            <a:schemeClr val="bg1"/>
          </a:bgClr>
        </a:pattFill>
        <a:ln w="285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rPr>
            <a:t>Beneficiary </a:t>
          </a:r>
          <a:r>
            <a:rPr lang="en-US" sz="1800" b="1" kern="1200" dirty="0" smtClean="0">
              <a:solidFill>
                <a:schemeClr val="tx1"/>
              </a:solidFill>
            </a:rPr>
            <a:t>needs</a:t>
          </a:r>
          <a:endParaRPr lang="en-US" sz="1800" b="1" kern="1200" dirty="0">
            <a:solidFill>
              <a:schemeClr val="tx1"/>
            </a:solidFill>
          </a:endParaRPr>
        </a:p>
      </dsp:txBody>
      <dsp:txXfrm>
        <a:off x="1493705" y="0"/>
        <a:ext cx="5307335" cy="1334974"/>
      </dsp:txXfrm>
    </dsp:sp>
    <dsp:sp modelId="{60D82A93-0DCE-3741-B520-2E51A3B4963E}">
      <dsp:nvSpPr>
        <dsp:cNvPr id="0" name=""/>
        <dsp:cNvSpPr/>
      </dsp:nvSpPr>
      <dsp:spPr>
        <a:xfrm>
          <a:off x="133497" y="133497"/>
          <a:ext cx="1360208" cy="1067979"/>
        </a:xfrm>
        <a:prstGeom prst="roundRect">
          <a:avLst>
            <a:gd name="adj" fmla="val 10000"/>
          </a:avLst>
        </a:prstGeom>
        <a:blipFill>
          <a:blip xmlns:r="http://schemas.openxmlformats.org/officeDocument/2006/relationships" r:embed="rId1" cstate="print">
            <a:extLst/>
          </a:blip>
          <a:srcRect/>
          <a:stretch>
            <a:fillRect t="-3000" b="-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DB638-7DD8-5046-BF4B-87B7BF91F5B3}">
      <dsp:nvSpPr>
        <dsp:cNvPr id="0" name=""/>
        <dsp:cNvSpPr/>
      </dsp:nvSpPr>
      <dsp:spPr>
        <a:xfrm>
          <a:off x="0" y="0"/>
          <a:ext cx="6779775" cy="1313709"/>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Community and political </a:t>
          </a:r>
          <a:r>
            <a:rPr lang="en-US" sz="1800" b="1" kern="1200" dirty="0" smtClean="0">
              <a:solidFill>
                <a:schemeClr val="tx1"/>
              </a:solidFill>
              <a:effectLst/>
            </a:rPr>
            <a:t>acceptance</a:t>
          </a:r>
          <a:endParaRPr lang="en-US" sz="1800" b="1" kern="1200" dirty="0">
            <a:solidFill>
              <a:schemeClr val="tx1"/>
            </a:solidFill>
            <a:effectLst/>
          </a:endParaRPr>
        </a:p>
      </dsp:txBody>
      <dsp:txXfrm>
        <a:off x="1487325" y="0"/>
        <a:ext cx="5292449" cy="1313709"/>
      </dsp:txXfrm>
    </dsp:sp>
    <dsp:sp modelId="{690809B2-A032-134E-ABE7-347BE1C679E7}">
      <dsp:nvSpPr>
        <dsp:cNvPr id="0" name=""/>
        <dsp:cNvSpPr/>
      </dsp:nvSpPr>
      <dsp:spPr>
        <a:xfrm>
          <a:off x="131370" y="131370"/>
          <a:ext cx="1355955" cy="1050967"/>
        </a:xfrm>
        <a:prstGeom prst="roundRect">
          <a:avLst>
            <a:gd name="adj" fmla="val 10000"/>
          </a:avLst>
        </a:prstGeom>
        <a:blipFill>
          <a:blip xmlns:r="http://schemas.openxmlformats.org/officeDocument/2006/relationships" r:embed="rId1" cstate="email">
            <a:extLst/>
          </a:blip>
          <a:srcRect/>
          <a:stretch>
            <a:fillRect t="-3000" b="-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5068B8-BC68-E048-8B1C-587237312F96}">
      <dsp:nvSpPr>
        <dsp:cNvPr id="0" name=""/>
        <dsp:cNvSpPr/>
      </dsp:nvSpPr>
      <dsp:spPr>
        <a:xfrm>
          <a:off x="0" y="0"/>
          <a:ext cx="6769143" cy="1493455"/>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Market </a:t>
          </a:r>
          <a:r>
            <a:rPr lang="en-US" sz="1800" b="1" kern="1200" dirty="0" smtClean="0">
              <a:solidFill>
                <a:schemeClr val="tx1"/>
              </a:solidFill>
              <a:effectLst/>
            </a:rPr>
            <a:t>conditions</a:t>
          </a:r>
          <a:endParaRPr lang="en-US" sz="1800" kern="1200" dirty="0">
            <a:solidFill>
              <a:schemeClr val="tx1"/>
            </a:solidFill>
          </a:endParaRPr>
        </a:p>
      </dsp:txBody>
      <dsp:txXfrm>
        <a:off x="1485907" y="0"/>
        <a:ext cx="5283235" cy="1493455"/>
      </dsp:txXfrm>
    </dsp:sp>
    <dsp:sp modelId="{B41F68A2-45CF-F645-8CE5-0CDEE30CEBB6}">
      <dsp:nvSpPr>
        <dsp:cNvPr id="0" name=""/>
        <dsp:cNvSpPr/>
      </dsp:nvSpPr>
      <dsp:spPr>
        <a:xfrm>
          <a:off x="132078" y="218412"/>
          <a:ext cx="1353828" cy="1056631"/>
        </a:xfrm>
        <a:prstGeom prst="roundRect">
          <a:avLst>
            <a:gd name="adj" fmla="val 10000"/>
          </a:avLst>
        </a:prstGeom>
        <a:blipFill>
          <a:blip xmlns:r="http://schemas.openxmlformats.org/officeDocument/2006/relationships" r:embed="rId1" cstate="email">
            <a:extLst/>
          </a:blip>
          <a:srcRect/>
          <a:stretch>
            <a:fillRect l="-34000" r="-3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3E52E4-C4C1-4249-9FD6-A186E2976A71}">
      <dsp:nvSpPr>
        <dsp:cNvPr id="0" name=""/>
        <dsp:cNvSpPr/>
      </dsp:nvSpPr>
      <dsp:spPr>
        <a:xfrm>
          <a:off x="0" y="0"/>
          <a:ext cx="6801041" cy="1197094"/>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Operational </a:t>
          </a:r>
          <a:r>
            <a:rPr lang="en-US" sz="1800" b="1" kern="1200" dirty="0" smtClean="0">
              <a:solidFill>
                <a:schemeClr val="tx1"/>
              </a:solidFill>
              <a:effectLst/>
            </a:rPr>
            <a:t>conditions</a:t>
          </a:r>
          <a:endParaRPr lang="en-US" sz="1800" kern="1200" dirty="0">
            <a:solidFill>
              <a:schemeClr val="tx1"/>
            </a:solidFill>
          </a:endParaRPr>
        </a:p>
      </dsp:txBody>
      <dsp:txXfrm>
        <a:off x="1500085" y="0"/>
        <a:ext cx="5300955" cy="1197094"/>
      </dsp:txXfrm>
    </dsp:sp>
    <dsp:sp modelId="{D423D599-D722-3A4D-A1E7-707B2482EE66}">
      <dsp:nvSpPr>
        <dsp:cNvPr id="0" name=""/>
        <dsp:cNvSpPr/>
      </dsp:nvSpPr>
      <dsp:spPr>
        <a:xfrm>
          <a:off x="139876" y="39039"/>
          <a:ext cx="1360208" cy="1119015"/>
        </a:xfrm>
        <a:prstGeom prst="roundRect">
          <a:avLst>
            <a:gd name="adj" fmla="val 10000"/>
          </a:avLst>
        </a:prstGeom>
        <a:blipFill>
          <a:blip xmlns:r="http://schemas.openxmlformats.org/officeDocument/2006/relationships" r:embed="rId1" cstate="print">
            <a:extLst/>
          </a:blip>
          <a:srcRect/>
          <a:stretch>
            <a:fillRect t="-29000" b="-29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1/24/19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spcBef>
                <a:spcPct val="30000"/>
              </a:spcBef>
              <a:defRPr sz="1200">
                <a:solidFill>
                  <a:schemeClr val="tx1"/>
                </a:solidFill>
                <a:latin typeface="Gill Sans MT" pitchFamily="34" charset="0"/>
                <a:cs typeface="Arial" pitchFamily="34" charset="0"/>
              </a:defRPr>
            </a:lvl1pPr>
            <a:lvl2pPr marL="742950" indent="-285750" defTabSz="901700" eaLnBrk="0" hangingPunct="0">
              <a:spcBef>
                <a:spcPct val="30000"/>
              </a:spcBef>
              <a:defRPr sz="1200">
                <a:solidFill>
                  <a:schemeClr val="tx1"/>
                </a:solidFill>
                <a:latin typeface="Gill Sans MT" pitchFamily="34" charset="0"/>
                <a:cs typeface="Arial" pitchFamily="34" charset="0"/>
              </a:defRPr>
            </a:lvl2pPr>
            <a:lvl3pPr marL="1143000" indent="-228600" defTabSz="901700" eaLnBrk="0" hangingPunct="0">
              <a:spcBef>
                <a:spcPct val="30000"/>
              </a:spcBef>
              <a:defRPr sz="1200">
                <a:solidFill>
                  <a:schemeClr val="tx1"/>
                </a:solidFill>
                <a:latin typeface="Gill Sans MT" pitchFamily="34" charset="0"/>
                <a:cs typeface="Arial" pitchFamily="34" charset="0"/>
              </a:defRPr>
            </a:lvl3pPr>
            <a:lvl4pPr marL="1600200" indent="-228600" defTabSz="901700" eaLnBrk="0" hangingPunct="0">
              <a:spcBef>
                <a:spcPct val="30000"/>
              </a:spcBef>
              <a:defRPr sz="1200">
                <a:solidFill>
                  <a:schemeClr val="tx1"/>
                </a:solidFill>
                <a:latin typeface="Gill Sans MT" pitchFamily="34" charset="0"/>
                <a:cs typeface="Arial" pitchFamily="34" charset="0"/>
              </a:defRPr>
            </a:lvl4pPr>
            <a:lvl5pPr marL="2057400" indent="-228600" defTabSz="901700" eaLnBrk="0" hangingPunct="0">
              <a:spcBef>
                <a:spcPct val="30000"/>
              </a:spcBef>
              <a:defRPr sz="1200">
                <a:solidFill>
                  <a:schemeClr val="tx1"/>
                </a:solidFill>
                <a:latin typeface="Gill Sans MT" pitchFamily="34" charset="0"/>
                <a:cs typeface="Arial" pitchFamily="34" charset="0"/>
              </a:defRPr>
            </a:lvl5pPr>
            <a:lvl6pPr marL="25146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6pPr>
            <a:lvl7pPr marL="29718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7pPr>
            <a:lvl8pPr marL="34290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8pPr>
            <a:lvl9pPr marL="38862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9pPr>
          </a:lstStyle>
          <a:p>
            <a:pPr eaLnBrk="1" hangingPunct="1">
              <a:spcBef>
                <a:spcPct val="0"/>
              </a:spcBef>
            </a:pPr>
            <a:fld id="{0400C667-74DB-4A4B-9FA3-4CBEE726487E}" type="slidenum">
              <a:rPr lang="en-GB" altLang="en-US" smtClean="0"/>
              <a:pPr eaLnBrk="1" hangingPunct="1">
                <a:spcBef>
                  <a:spcPct val="0"/>
                </a:spcBef>
              </a:pPr>
              <a:t>7</a:t>
            </a:fld>
            <a:endParaRPr lang="en-GB" altLang="en-US"/>
          </a:p>
        </p:txBody>
      </p:sp>
    </p:spTree>
    <p:extLst>
      <p:ext uri="{BB962C8B-B14F-4D97-AF65-F5344CB8AC3E}">
        <p14:creationId xmlns:p14="http://schemas.microsoft.com/office/powerpoint/2010/main" val="1530606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spcBef>
                <a:spcPct val="30000"/>
              </a:spcBef>
              <a:defRPr sz="1200">
                <a:solidFill>
                  <a:schemeClr val="tx1"/>
                </a:solidFill>
                <a:latin typeface="Gill Sans MT" pitchFamily="34" charset="0"/>
                <a:cs typeface="Arial" pitchFamily="34" charset="0"/>
              </a:defRPr>
            </a:lvl1pPr>
            <a:lvl2pPr marL="742950" indent="-285750" defTabSz="901700" eaLnBrk="0" hangingPunct="0">
              <a:spcBef>
                <a:spcPct val="30000"/>
              </a:spcBef>
              <a:defRPr sz="1200">
                <a:solidFill>
                  <a:schemeClr val="tx1"/>
                </a:solidFill>
                <a:latin typeface="Gill Sans MT" pitchFamily="34" charset="0"/>
                <a:cs typeface="Arial" pitchFamily="34" charset="0"/>
              </a:defRPr>
            </a:lvl2pPr>
            <a:lvl3pPr marL="1143000" indent="-228600" defTabSz="901700" eaLnBrk="0" hangingPunct="0">
              <a:spcBef>
                <a:spcPct val="30000"/>
              </a:spcBef>
              <a:defRPr sz="1200">
                <a:solidFill>
                  <a:schemeClr val="tx1"/>
                </a:solidFill>
                <a:latin typeface="Gill Sans MT" pitchFamily="34" charset="0"/>
                <a:cs typeface="Arial" pitchFamily="34" charset="0"/>
              </a:defRPr>
            </a:lvl3pPr>
            <a:lvl4pPr marL="1600200" indent="-228600" defTabSz="901700" eaLnBrk="0" hangingPunct="0">
              <a:spcBef>
                <a:spcPct val="30000"/>
              </a:spcBef>
              <a:defRPr sz="1200">
                <a:solidFill>
                  <a:schemeClr val="tx1"/>
                </a:solidFill>
                <a:latin typeface="Gill Sans MT" pitchFamily="34" charset="0"/>
                <a:cs typeface="Arial" pitchFamily="34" charset="0"/>
              </a:defRPr>
            </a:lvl4pPr>
            <a:lvl5pPr marL="2057400" indent="-228600" defTabSz="901700" eaLnBrk="0" hangingPunct="0">
              <a:spcBef>
                <a:spcPct val="30000"/>
              </a:spcBef>
              <a:defRPr sz="1200">
                <a:solidFill>
                  <a:schemeClr val="tx1"/>
                </a:solidFill>
                <a:latin typeface="Gill Sans MT" pitchFamily="34" charset="0"/>
                <a:cs typeface="Arial" pitchFamily="34" charset="0"/>
              </a:defRPr>
            </a:lvl5pPr>
            <a:lvl6pPr marL="25146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6pPr>
            <a:lvl7pPr marL="29718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7pPr>
            <a:lvl8pPr marL="34290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8pPr>
            <a:lvl9pPr marL="38862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9pPr>
          </a:lstStyle>
          <a:p>
            <a:pPr eaLnBrk="1" hangingPunct="1">
              <a:spcBef>
                <a:spcPct val="0"/>
              </a:spcBef>
            </a:pPr>
            <a:fld id="{0400C667-74DB-4A4B-9FA3-4CBEE726487E}" type="slidenum">
              <a:rPr lang="en-GB" altLang="en-US" smtClean="0"/>
              <a:pPr eaLnBrk="1" hangingPunct="1">
                <a:spcBef>
                  <a:spcPct val="0"/>
                </a:spcBef>
              </a:pPr>
              <a:t>8</a:t>
            </a:fld>
            <a:endParaRPr lang="en-GB" altLang="en-US"/>
          </a:p>
        </p:txBody>
      </p:sp>
    </p:spTree>
    <p:extLst>
      <p:ext uri="{BB962C8B-B14F-4D97-AF65-F5344CB8AC3E}">
        <p14:creationId xmlns:p14="http://schemas.microsoft.com/office/powerpoint/2010/main" val="1439658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spcBef>
                <a:spcPct val="30000"/>
              </a:spcBef>
              <a:defRPr sz="1200">
                <a:solidFill>
                  <a:schemeClr val="tx1"/>
                </a:solidFill>
                <a:latin typeface="Gill Sans MT" pitchFamily="34" charset="0"/>
                <a:cs typeface="Arial" pitchFamily="34" charset="0"/>
              </a:defRPr>
            </a:lvl1pPr>
            <a:lvl2pPr marL="742950" indent="-285750" defTabSz="901700" eaLnBrk="0" hangingPunct="0">
              <a:spcBef>
                <a:spcPct val="30000"/>
              </a:spcBef>
              <a:defRPr sz="1200">
                <a:solidFill>
                  <a:schemeClr val="tx1"/>
                </a:solidFill>
                <a:latin typeface="Gill Sans MT" pitchFamily="34" charset="0"/>
                <a:cs typeface="Arial" pitchFamily="34" charset="0"/>
              </a:defRPr>
            </a:lvl2pPr>
            <a:lvl3pPr marL="1143000" indent="-228600" defTabSz="901700" eaLnBrk="0" hangingPunct="0">
              <a:spcBef>
                <a:spcPct val="30000"/>
              </a:spcBef>
              <a:defRPr sz="1200">
                <a:solidFill>
                  <a:schemeClr val="tx1"/>
                </a:solidFill>
                <a:latin typeface="Gill Sans MT" pitchFamily="34" charset="0"/>
                <a:cs typeface="Arial" pitchFamily="34" charset="0"/>
              </a:defRPr>
            </a:lvl3pPr>
            <a:lvl4pPr marL="1600200" indent="-228600" defTabSz="901700" eaLnBrk="0" hangingPunct="0">
              <a:spcBef>
                <a:spcPct val="30000"/>
              </a:spcBef>
              <a:defRPr sz="1200">
                <a:solidFill>
                  <a:schemeClr val="tx1"/>
                </a:solidFill>
                <a:latin typeface="Gill Sans MT" pitchFamily="34" charset="0"/>
                <a:cs typeface="Arial" pitchFamily="34" charset="0"/>
              </a:defRPr>
            </a:lvl4pPr>
            <a:lvl5pPr marL="2057400" indent="-228600" defTabSz="901700" eaLnBrk="0" hangingPunct="0">
              <a:spcBef>
                <a:spcPct val="30000"/>
              </a:spcBef>
              <a:defRPr sz="1200">
                <a:solidFill>
                  <a:schemeClr val="tx1"/>
                </a:solidFill>
                <a:latin typeface="Gill Sans MT" pitchFamily="34" charset="0"/>
                <a:cs typeface="Arial" pitchFamily="34" charset="0"/>
              </a:defRPr>
            </a:lvl5pPr>
            <a:lvl6pPr marL="25146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6pPr>
            <a:lvl7pPr marL="29718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7pPr>
            <a:lvl8pPr marL="34290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8pPr>
            <a:lvl9pPr marL="38862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9pPr>
          </a:lstStyle>
          <a:p>
            <a:pPr eaLnBrk="1" hangingPunct="1">
              <a:spcBef>
                <a:spcPct val="0"/>
              </a:spcBef>
            </a:pPr>
            <a:fld id="{0400C667-74DB-4A4B-9FA3-4CBEE726487E}" type="slidenum">
              <a:rPr lang="en-GB" altLang="en-US" smtClean="0"/>
              <a:pPr eaLnBrk="1" hangingPunct="1">
                <a:spcBef>
                  <a:spcPct val="0"/>
                </a:spcBef>
              </a:pPr>
              <a:t>9</a:t>
            </a:fld>
            <a:endParaRPr lang="en-GB" altLang="en-US"/>
          </a:p>
        </p:txBody>
      </p:sp>
    </p:spTree>
    <p:extLst>
      <p:ext uri="{BB962C8B-B14F-4D97-AF65-F5344CB8AC3E}">
        <p14:creationId xmlns:p14="http://schemas.microsoft.com/office/powerpoint/2010/main" val="737363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spcBef>
                <a:spcPct val="30000"/>
              </a:spcBef>
              <a:defRPr sz="1200">
                <a:solidFill>
                  <a:schemeClr val="tx1"/>
                </a:solidFill>
                <a:latin typeface="Gill Sans MT" pitchFamily="34" charset="0"/>
                <a:cs typeface="Arial" pitchFamily="34" charset="0"/>
              </a:defRPr>
            </a:lvl1pPr>
            <a:lvl2pPr marL="742950" indent="-285750" defTabSz="901700" eaLnBrk="0" hangingPunct="0">
              <a:spcBef>
                <a:spcPct val="30000"/>
              </a:spcBef>
              <a:defRPr sz="1200">
                <a:solidFill>
                  <a:schemeClr val="tx1"/>
                </a:solidFill>
                <a:latin typeface="Gill Sans MT" pitchFamily="34" charset="0"/>
                <a:cs typeface="Arial" pitchFamily="34" charset="0"/>
              </a:defRPr>
            </a:lvl2pPr>
            <a:lvl3pPr marL="1143000" indent="-228600" defTabSz="901700" eaLnBrk="0" hangingPunct="0">
              <a:spcBef>
                <a:spcPct val="30000"/>
              </a:spcBef>
              <a:defRPr sz="1200">
                <a:solidFill>
                  <a:schemeClr val="tx1"/>
                </a:solidFill>
                <a:latin typeface="Gill Sans MT" pitchFamily="34" charset="0"/>
                <a:cs typeface="Arial" pitchFamily="34" charset="0"/>
              </a:defRPr>
            </a:lvl3pPr>
            <a:lvl4pPr marL="1600200" indent="-228600" defTabSz="901700" eaLnBrk="0" hangingPunct="0">
              <a:spcBef>
                <a:spcPct val="30000"/>
              </a:spcBef>
              <a:defRPr sz="1200">
                <a:solidFill>
                  <a:schemeClr val="tx1"/>
                </a:solidFill>
                <a:latin typeface="Gill Sans MT" pitchFamily="34" charset="0"/>
                <a:cs typeface="Arial" pitchFamily="34" charset="0"/>
              </a:defRPr>
            </a:lvl4pPr>
            <a:lvl5pPr marL="2057400" indent="-228600" defTabSz="901700" eaLnBrk="0" hangingPunct="0">
              <a:spcBef>
                <a:spcPct val="30000"/>
              </a:spcBef>
              <a:defRPr sz="1200">
                <a:solidFill>
                  <a:schemeClr val="tx1"/>
                </a:solidFill>
                <a:latin typeface="Gill Sans MT" pitchFamily="34" charset="0"/>
                <a:cs typeface="Arial" pitchFamily="34" charset="0"/>
              </a:defRPr>
            </a:lvl5pPr>
            <a:lvl6pPr marL="25146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6pPr>
            <a:lvl7pPr marL="29718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7pPr>
            <a:lvl8pPr marL="34290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8pPr>
            <a:lvl9pPr marL="38862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9pPr>
          </a:lstStyle>
          <a:p>
            <a:pPr eaLnBrk="1" hangingPunct="1">
              <a:spcBef>
                <a:spcPct val="0"/>
              </a:spcBef>
            </a:pPr>
            <a:fld id="{0400C667-74DB-4A4B-9FA3-4CBEE726487E}" type="slidenum">
              <a:rPr lang="en-GB" altLang="en-US" smtClean="0"/>
              <a:pPr eaLnBrk="1" hangingPunct="1">
                <a:spcBef>
                  <a:spcPct val="0"/>
                </a:spcBef>
              </a:pPr>
              <a:t>10</a:t>
            </a:fld>
            <a:endParaRPr lang="en-GB" altLang="en-US"/>
          </a:p>
        </p:txBody>
      </p:sp>
    </p:spTree>
    <p:extLst>
      <p:ext uri="{BB962C8B-B14F-4D97-AF65-F5344CB8AC3E}">
        <p14:creationId xmlns:p14="http://schemas.microsoft.com/office/powerpoint/2010/main" val="1632309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spcBef>
                <a:spcPct val="30000"/>
              </a:spcBef>
              <a:defRPr sz="1200">
                <a:solidFill>
                  <a:schemeClr val="tx1"/>
                </a:solidFill>
                <a:latin typeface="Gill Sans MT" pitchFamily="34" charset="0"/>
                <a:cs typeface="Arial" pitchFamily="34" charset="0"/>
              </a:defRPr>
            </a:lvl1pPr>
            <a:lvl2pPr marL="742950" indent="-285750" defTabSz="901700" eaLnBrk="0" hangingPunct="0">
              <a:spcBef>
                <a:spcPct val="30000"/>
              </a:spcBef>
              <a:defRPr sz="1200">
                <a:solidFill>
                  <a:schemeClr val="tx1"/>
                </a:solidFill>
                <a:latin typeface="Gill Sans MT" pitchFamily="34" charset="0"/>
                <a:cs typeface="Arial" pitchFamily="34" charset="0"/>
              </a:defRPr>
            </a:lvl2pPr>
            <a:lvl3pPr marL="1143000" indent="-228600" defTabSz="901700" eaLnBrk="0" hangingPunct="0">
              <a:spcBef>
                <a:spcPct val="30000"/>
              </a:spcBef>
              <a:defRPr sz="1200">
                <a:solidFill>
                  <a:schemeClr val="tx1"/>
                </a:solidFill>
                <a:latin typeface="Gill Sans MT" pitchFamily="34" charset="0"/>
                <a:cs typeface="Arial" pitchFamily="34" charset="0"/>
              </a:defRPr>
            </a:lvl3pPr>
            <a:lvl4pPr marL="1600200" indent="-228600" defTabSz="901700" eaLnBrk="0" hangingPunct="0">
              <a:spcBef>
                <a:spcPct val="30000"/>
              </a:spcBef>
              <a:defRPr sz="1200">
                <a:solidFill>
                  <a:schemeClr val="tx1"/>
                </a:solidFill>
                <a:latin typeface="Gill Sans MT" pitchFamily="34" charset="0"/>
                <a:cs typeface="Arial" pitchFamily="34" charset="0"/>
              </a:defRPr>
            </a:lvl4pPr>
            <a:lvl5pPr marL="2057400" indent="-228600" defTabSz="901700" eaLnBrk="0" hangingPunct="0">
              <a:spcBef>
                <a:spcPct val="30000"/>
              </a:spcBef>
              <a:defRPr sz="1200">
                <a:solidFill>
                  <a:schemeClr val="tx1"/>
                </a:solidFill>
                <a:latin typeface="Gill Sans MT" pitchFamily="34" charset="0"/>
                <a:cs typeface="Arial" pitchFamily="34" charset="0"/>
              </a:defRPr>
            </a:lvl5pPr>
            <a:lvl6pPr marL="25146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6pPr>
            <a:lvl7pPr marL="29718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7pPr>
            <a:lvl8pPr marL="34290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8pPr>
            <a:lvl9pPr marL="38862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9pPr>
          </a:lstStyle>
          <a:p>
            <a:pPr eaLnBrk="1" hangingPunct="1">
              <a:spcBef>
                <a:spcPct val="0"/>
              </a:spcBef>
            </a:pPr>
            <a:fld id="{0400C667-74DB-4A4B-9FA3-4CBEE726487E}" type="slidenum">
              <a:rPr lang="en-GB" altLang="en-US" smtClean="0"/>
              <a:pPr eaLnBrk="1" hangingPunct="1">
                <a:spcBef>
                  <a:spcPct val="0"/>
                </a:spcBef>
              </a:pPr>
              <a:t>11</a:t>
            </a:fld>
            <a:endParaRPr lang="en-GB" altLang="en-US"/>
          </a:p>
        </p:txBody>
      </p:sp>
    </p:spTree>
    <p:extLst>
      <p:ext uri="{BB962C8B-B14F-4D97-AF65-F5344CB8AC3E}">
        <p14:creationId xmlns:p14="http://schemas.microsoft.com/office/powerpoint/2010/main" val="1065965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xmlns=""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xmlns=""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xmlns=""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xmlns=""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xmlns=""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xmlns=""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xmlns=""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xmlns=""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5543" y="1844825"/>
            <a:ext cx="10744200" cy="1470025"/>
          </a:xfrm>
        </p:spPr>
        <p:txBody>
          <a:bodyPr>
            <a:normAutofit fontScale="90000"/>
          </a:bodyPr>
          <a:lstStyle/>
          <a:p>
            <a:r>
              <a:rPr lang="en-US" dirty="0"/>
              <a:t>Session </a:t>
            </a:r>
            <a:r>
              <a:rPr lang="en-US" dirty="0" smtClean="0"/>
              <a:t>8</a:t>
            </a:r>
            <a:r>
              <a:rPr lang="en-US"/>
              <a:t>: Shelter, Cash and durable solutions II: resettlement and returns</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5"/>
          <p:cNvSpPr txBox="1">
            <a:spLocks noChangeArrowheads="1"/>
          </p:cNvSpPr>
          <p:nvPr/>
        </p:nvSpPr>
        <p:spPr bwMode="auto">
          <a:xfrm>
            <a:off x="1808973" y="6314366"/>
            <a:ext cx="8815754"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endParaRPr lang="en-GB" altLang="en-US"/>
          </a:p>
          <a:p>
            <a:endParaRPr lang="en-GB" altLang="en-US"/>
          </a:p>
        </p:txBody>
      </p:sp>
      <p:sp>
        <p:nvSpPr>
          <p:cNvPr id="21506" name="Title 1"/>
          <p:cNvSpPr>
            <a:spLocks noGrp="1"/>
          </p:cNvSpPr>
          <p:nvPr>
            <p:ph type="title"/>
          </p:nvPr>
        </p:nvSpPr>
        <p:spPr>
          <a:xfrm>
            <a:off x="1981200" y="118397"/>
            <a:ext cx="8229600" cy="1143000"/>
          </a:xfrm>
        </p:spPr>
        <p:txBody>
          <a:bodyPr>
            <a:normAutofit/>
          </a:bodyPr>
          <a:lstStyle/>
          <a:p>
            <a:r>
              <a:rPr lang="en-US" altLang="en-US" sz="3200" dirty="0">
                <a:latin typeface="Gill Sans Infant Std" pitchFamily="34" charset="0"/>
                <a:ea typeface="Gill Sans Infant Std" pitchFamily="34" charset="0"/>
                <a:cs typeface="Gill Sans Infant Std" pitchFamily="34" charset="0"/>
              </a:rPr>
              <a:t>Topic 1 review: Protracted Displacement</a:t>
            </a:r>
          </a:p>
        </p:txBody>
      </p:sp>
      <p:graphicFrame>
        <p:nvGraphicFramePr>
          <p:cNvPr id="4" name="Diagram 3"/>
          <p:cNvGraphicFramePr/>
          <p:nvPr>
            <p:extLst>
              <p:ext uri="{D42A27DB-BD31-4B8C-83A1-F6EECF244321}">
                <p14:modId xmlns:p14="http://schemas.microsoft.com/office/powerpoint/2010/main" val="300523940"/>
              </p:ext>
            </p:extLst>
          </p:nvPr>
        </p:nvGraphicFramePr>
        <p:xfrm>
          <a:off x="184550" y="1323167"/>
          <a:ext cx="6769143" cy="1494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9" name="TextBox 4"/>
          <p:cNvSpPr txBox="1">
            <a:spLocks noChangeArrowheads="1"/>
          </p:cNvSpPr>
          <p:nvPr/>
        </p:nvSpPr>
        <p:spPr bwMode="auto">
          <a:xfrm>
            <a:off x="6672064" y="6507165"/>
            <a:ext cx="31237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r>
              <a:rPr lang="en-US" altLang="en-US" i="1" dirty="0">
                <a:solidFill>
                  <a:srgbClr val="FF0000"/>
                </a:solidFill>
                <a:latin typeface="Calibri" pitchFamily="34" charset="0"/>
              </a:rPr>
              <a:t>Source:  </a:t>
            </a:r>
            <a:r>
              <a:rPr lang="en-US" altLang="en-US" i="1" dirty="0" err="1">
                <a:solidFill>
                  <a:srgbClr val="FF0000"/>
                </a:solidFill>
                <a:latin typeface="Calibri" pitchFamily="34" charset="0"/>
              </a:rPr>
              <a:t>CaLP</a:t>
            </a:r>
            <a:r>
              <a:rPr lang="en-US" altLang="en-US" i="1" dirty="0">
                <a:solidFill>
                  <a:srgbClr val="FF0000"/>
                </a:solidFill>
                <a:latin typeface="Calibri" pitchFamily="34" charset="0"/>
              </a:rPr>
              <a:t> Foundations Course, 2016</a:t>
            </a:r>
            <a:endParaRPr lang="en-US" altLang="en-US" dirty="0">
              <a:solidFill>
                <a:srgbClr val="FF0000"/>
              </a:solidFill>
            </a:endParaRPr>
          </a:p>
        </p:txBody>
      </p:sp>
      <p:sp>
        <p:nvSpPr>
          <p:cNvPr id="2" name="TextBox 1"/>
          <p:cNvSpPr txBox="1"/>
          <p:nvPr/>
        </p:nvSpPr>
        <p:spPr>
          <a:xfrm>
            <a:off x="931868" y="2898046"/>
            <a:ext cx="10040932" cy="3170099"/>
          </a:xfrm>
          <a:prstGeom prst="rect">
            <a:avLst/>
          </a:prstGeom>
          <a:noFill/>
        </p:spPr>
        <p:txBody>
          <a:bodyPr wrap="square" rtlCol="0">
            <a:spAutoFit/>
          </a:bodyPr>
          <a:lstStyle/>
          <a:p>
            <a:pPr marL="342900" indent="-342900">
              <a:buFont typeface="Arial" charset="0"/>
              <a:buChar char="•"/>
            </a:pPr>
            <a:r>
              <a:rPr lang="en-US" sz="2000" dirty="0" smtClean="0"/>
              <a:t>In some cases, physically dense groupings of displaced communities may become the ’pull-factor’ or magnet, informally establishing new physical locations for markets selling (amongst other things) construction items and NFIs</a:t>
            </a:r>
          </a:p>
          <a:p>
            <a:pPr marL="342900" indent="-342900">
              <a:buFont typeface="Arial" charset="0"/>
              <a:buChar char="•"/>
            </a:pPr>
            <a:r>
              <a:rPr lang="en-US" sz="2000" dirty="0" smtClean="0"/>
              <a:t>With any recovery of local capital, there may be increasing supply in local markets not just of construction materials, but also of the machinery in order to produce those materials locally (e.g. block-making machines), thus also effecting the </a:t>
            </a:r>
            <a:r>
              <a:rPr lang="en-US" sz="2000" dirty="0" err="1" smtClean="0"/>
              <a:t>labour</a:t>
            </a:r>
            <a:r>
              <a:rPr lang="en-US" sz="2000" dirty="0" smtClean="0"/>
              <a:t> market through </a:t>
            </a:r>
            <a:r>
              <a:rPr lang="en-US" sz="2000" dirty="0" err="1" smtClean="0"/>
              <a:t>mechanisation</a:t>
            </a:r>
            <a:r>
              <a:rPr lang="en-US" sz="2000" dirty="0" smtClean="0"/>
              <a:t> </a:t>
            </a:r>
          </a:p>
          <a:p>
            <a:pPr marL="342900" indent="-342900">
              <a:buFont typeface="Arial" charset="0"/>
              <a:buChar char="•"/>
            </a:pPr>
            <a:r>
              <a:rPr lang="en-US" sz="2000" dirty="0" smtClean="0"/>
              <a:t>Long-term, large scale construction projects may increase the supply of </a:t>
            </a:r>
            <a:r>
              <a:rPr lang="en-US" sz="2000" dirty="0" err="1" smtClean="0"/>
              <a:t>labour</a:t>
            </a:r>
            <a:r>
              <a:rPr lang="en-US" sz="2000" dirty="0" smtClean="0"/>
              <a:t> in the market </a:t>
            </a:r>
            <a:r>
              <a:rPr lang="mr-IN" sz="2000" dirty="0" smtClean="0"/>
              <a:t>–</a:t>
            </a:r>
            <a:r>
              <a:rPr lang="en-US" sz="2000" dirty="0" smtClean="0"/>
              <a:t> by acting as a magnet for new migration into emergency-affected urban areas, from surrounding rural areas</a:t>
            </a:r>
          </a:p>
        </p:txBody>
      </p:sp>
    </p:spTree>
    <p:extLst>
      <p:ext uri="{BB962C8B-B14F-4D97-AF65-F5344CB8AC3E}">
        <p14:creationId xmlns:p14="http://schemas.microsoft.com/office/powerpoint/2010/main" val="188040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5"/>
          <p:cNvSpPr txBox="1">
            <a:spLocks noChangeArrowheads="1"/>
          </p:cNvSpPr>
          <p:nvPr/>
        </p:nvSpPr>
        <p:spPr bwMode="auto">
          <a:xfrm>
            <a:off x="1808973" y="6314366"/>
            <a:ext cx="8815754"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endParaRPr lang="en-GB" altLang="en-US"/>
          </a:p>
          <a:p>
            <a:endParaRPr lang="en-GB" altLang="en-US"/>
          </a:p>
        </p:txBody>
      </p:sp>
      <p:sp>
        <p:nvSpPr>
          <p:cNvPr id="21506" name="Title 1"/>
          <p:cNvSpPr>
            <a:spLocks noGrp="1"/>
          </p:cNvSpPr>
          <p:nvPr>
            <p:ph type="title"/>
          </p:nvPr>
        </p:nvSpPr>
        <p:spPr>
          <a:xfrm>
            <a:off x="1981200" y="118397"/>
            <a:ext cx="8229600" cy="1143000"/>
          </a:xfrm>
        </p:spPr>
        <p:txBody>
          <a:bodyPr>
            <a:normAutofit/>
          </a:bodyPr>
          <a:lstStyle/>
          <a:p>
            <a:r>
              <a:rPr lang="en-US" altLang="en-US" sz="3200" dirty="0">
                <a:latin typeface="Gill Sans Infant Std" pitchFamily="34" charset="0"/>
                <a:ea typeface="Gill Sans Infant Std" pitchFamily="34" charset="0"/>
                <a:cs typeface="Gill Sans Infant Std" pitchFamily="34" charset="0"/>
              </a:rPr>
              <a:t>Topic 1 review: Protracted Displacement</a:t>
            </a:r>
          </a:p>
        </p:txBody>
      </p:sp>
      <p:graphicFrame>
        <p:nvGraphicFramePr>
          <p:cNvPr id="4" name="Diagram 3"/>
          <p:cNvGraphicFramePr/>
          <p:nvPr>
            <p:extLst>
              <p:ext uri="{D42A27DB-BD31-4B8C-83A1-F6EECF244321}">
                <p14:modId xmlns:p14="http://schemas.microsoft.com/office/powerpoint/2010/main" val="1935400935"/>
              </p:ext>
            </p:extLst>
          </p:nvPr>
        </p:nvGraphicFramePr>
        <p:xfrm>
          <a:off x="163284" y="1397594"/>
          <a:ext cx="6801041" cy="1398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9" name="TextBox 4"/>
          <p:cNvSpPr txBox="1">
            <a:spLocks noChangeArrowheads="1"/>
          </p:cNvSpPr>
          <p:nvPr/>
        </p:nvSpPr>
        <p:spPr bwMode="auto">
          <a:xfrm>
            <a:off x="6672064" y="6507165"/>
            <a:ext cx="31237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r>
              <a:rPr lang="en-US" altLang="en-US" i="1" dirty="0">
                <a:solidFill>
                  <a:srgbClr val="FF0000"/>
                </a:solidFill>
                <a:latin typeface="Calibri" pitchFamily="34" charset="0"/>
              </a:rPr>
              <a:t>Source:  </a:t>
            </a:r>
            <a:r>
              <a:rPr lang="en-US" altLang="en-US" i="1" dirty="0" err="1">
                <a:solidFill>
                  <a:srgbClr val="FF0000"/>
                </a:solidFill>
                <a:latin typeface="Calibri" pitchFamily="34" charset="0"/>
              </a:rPr>
              <a:t>CaLP</a:t>
            </a:r>
            <a:r>
              <a:rPr lang="en-US" altLang="en-US" i="1" dirty="0">
                <a:solidFill>
                  <a:srgbClr val="FF0000"/>
                </a:solidFill>
                <a:latin typeface="Calibri" pitchFamily="34" charset="0"/>
              </a:rPr>
              <a:t> Foundations Course, 2016</a:t>
            </a:r>
            <a:endParaRPr lang="en-US" altLang="en-US" dirty="0">
              <a:solidFill>
                <a:srgbClr val="FF0000"/>
              </a:solidFill>
            </a:endParaRPr>
          </a:p>
        </p:txBody>
      </p:sp>
      <p:sp>
        <p:nvSpPr>
          <p:cNvPr id="2" name="TextBox 1"/>
          <p:cNvSpPr txBox="1"/>
          <p:nvPr/>
        </p:nvSpPr>
        <p:spPr>
          <a:xfrm>
            <a:off x="793644" y="2898046"/>
            <a:ext cx="9636896" cy="1938992"/>
          </a:xfrm>
          <a:prstGeom prst="rect">
            <a:avLst/>
          </a:prstGeom>
          <a:noFill/>
        </p:spPr>
        <p:txBody>
          <a:bodyPr wrap="square" rtlCol="0">
            <a:spAutoFit/>
          </a:bodyPr>
          <a:lstStyle/>
          <a:p>
            <a:pPr marL="342900" indent="-342900">
              <a:buFont typeface="Arial" charset="0"/>
              <a:buChar char="•"/>
            </a:pPr>
            <a:r>
              <a:rPr lang="en-US" sz="2400" dirty="0" smtClean="0"/>
              <a:t>The reliability and functionality of payment systems is likely to increase </a:t>
            </a:r>
            <a:r>
              <a:rPr lang="mr-IN" sz="2400" dirty="0" smtClean="0"/>
              <a:t>–</a:t>
            </a:r>
            <a:r>
              <a:rPr lang="en-US" sz="2400" dirty="0" smtClean="0"/>
              <a:t> absent any new shocks</a:t>
            </a:r>
          </a:p>
          <a:p>
            <a:pPr marL="342900" indent="-342900">
              <a:buFont typeface="Arial" charset="0"/>
              <a:buChar char="•"/>
            </a:pPr>
            <a:r>
              <a:rPr lang="en-US" sz="2400" dirty="0" smtClean="0"/>
              <a:t>Reduced levels of donor funding over time may result in reductions in </a:t>
            </a:r>
            <a:r>
              <a:rPr lang="en-US" sz="2400" dirty="0" err="1" smtClean="0"/>
              <a:t>organisational</a:t>
            </a:r>
            <a:r>
              <a:rPr lang="en-US" sz="2400" dirty="0" smtClean="0"/>
              <a:t> resources for oversight, anti-corruption measures, and review of risk analyses</a:t>
            </a:r>
          </a:p>
        </p:txBody>
      </p:sp>
    </p:spTree>
    <p:extLst>
      <p:ext uri="{BB962C8B-B14F-4D97-AF65-F5344CB8AC3E}">
        <p14:creationId xmlns:p14="http://schemas.microsoft.com/office/powerpoint/2010/main" val="12809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dirty="0" smtClean="0"/>
              <a:t>Topic 1: Coordinating </a:t>
            </a:r>
            <a:r>
              <a:rPr lang="en-US" dirty="0"/>
              <a:t>Shelter and Cash in protracted crises</a:t>
            </a:r>
            <a:br>
              <a:rPr lang="en-US" dirty="0"/>
            </a:br>
            <a:r>
              <a:rPr lang="en-US" dirty="0"/>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de-DE" dirty="0" smtClean="0"/>
              <a:t>General </a:t>
            </a:r>
            <a:r>
              <a:rPr lang="de-DE" dirty="0" err="1" smtClean="0"/>
              <a:t>issues</a:t>
            </a:r>
            <a:r>
              <a:rPr lang="de-DE" dirty="0" smtClean="0"/>
              <a:t> </a:t>
            </a:r>
            <a:r>
              <a:rPr lang="de-DE" dirty="0" err="1" smtClean="0"/>
              <a:t>to</a:t>
            </a:r>
            <a:r>
              <a:rPr lang="de-DE" dirty="0" smtClean="0"/>
              <a:t> </a:t>
            </a:r>
            <a:r>
              <a:rPr lang="de-DE" dirty="0" err="1" smtClean="0"/>
              <a:t>be</a:t>
            </a:r>
            <a:r>
              <a:rPr lang="de-DE" dirty="0" smtClean="0"/>
              <a:t> </a:t>
            </a:r>
            <a:r>
              <a:rPr lang="de-DE" dirty="0" err="1" smtClean="0"/>
              <a:t>aware</a:t>
            </a:r>
            <a:r>
              <a:rPr lang="de-DE" dirty="0" smtClean="0"/>
              <a:t> </a:t>
            </a:r>
            <a:r>
              <a:rPr lang="de-DE" dirty="0" err="1" smtClean="0"/>
              <a:t>of</a:t>
            </a:r>
            <a:r>
              <a:rPr lang="en-GB" dirty="0" smtClean="0"/>
              <a:t>:</a:t>
            </a:r>
          </a:p>
          <a:p>
            <a:r>
              <a:rPr lang="en-US" dirty="0"/>
              <a:t>In ‘forgotten’ </a:t>
            </a:r>
            <a:r>
              <a:rPr lang="en-US" dirty="0" smtClean="0"/>
              <a:t>protracted emergencies</a:t>
            </a:r>
            <a:r>
              <a:rPr lang="en-US" dirty="0"/>
              <a:t>, funding opportunities may only be </a:t>
            </a:r>
            <a:r>
              <a:rPr lang="en-US" dirty="0" smtClean="0"/>
              <a:t>available </a:t>
            </a:r>
            <a:r>
              <a:rPr lang="en-US" dirty="0"/>
              <a:t>tied to specific (winter/rainy/hurricane) </a:t>
            </a:r>
            <a:r>
              <a:rPr lang="en-US" dirty="0" smtClean="0"/>
              <a:t>seasonal physical </a:t>
            </a:r>
            <a:r>
              <a:rPr lang="en-US" dirty="0"/>
              <a:t>protection </a:t>
            </a:r>
            <a:r>
              <a:rPr lang="mr-IN" dirty="0"/>
              <a:t>–</a:t>
            </a:r>
            <a:r>
              <a:rPr lang="en-US" dirty="0"/>
              <a:t> often with low per-unit cost </a:t>
            </a:r>
            <a:r>
              <a:rPr lang="en-US" dirty="0" smtClean="0"/>
              <a:t>limits, and acute limits on targeting </a:t>
            </a:r>
          </a:p>
          <a:p>
            <a:r>
              <a:rPr lang="en-US" dirty="0"/>
              <a:t>F</a:t>
            </a:r>
            <a:r>
              <a:rPr lang="en-US" dirty="0" smtClean="0"/>
              <a:t>unding for other activities (e.g. M&amp;E) may become at least partly limited to these seasonal interventions, as well</a:t>
            </a:r>
          </a:p>
          <a:p>
            <a:endParaRPr lang="en-US" dirty="0"/>
          </a:p>
          <a:p>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12</a:t>
            </a:fld>
            <a:endParaRPr lang="en-GB"/>
          </a:p>
        </p:txBody>
      </p:sp>
    </p:spTree>
    <p:extLst>
      <p:ext uri="{BB962C8B-B14F-4D97-AF65-F5344CB8AC3E}">
        <p14:creationId xmlns:p14="http://schemas.microsoft.com/office/powerpoint/2010/main" val="946272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 review: Shelter Cluster Ukraine (2017)</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13</a:t>
            </a:fld>
            <a:endParaRPr lang="en-GB"/>
          </a:p>
        </p:txBody>
      </p:sp>
      <p:sp>
        <p:nvSpPr>
          <p:cNvPr id="6" name="Rectangle 5"/>
          <p:cNvSpPr/>
          <p:nvPr/>
        </p:nvSpPr>
        <p:spPr>
          <a:xfrm>
            <a:off x="398980" y="1417638"/>
            <a:ext cx="11394039" cy="3693319"/>
          </a:xfrm>
          <a:prstGeom prst="rect">
            <a:avLst/>
          </a:prstGeom>
        </p:spPr>
        <p:txBody>
          <a:bodyPr wrap="square">
            <a:spAutoFit/>
          </a:bodyPr>
          <a:lstStyle/>
          <a:p>
            <a:r>
              <a:rPr lang="en-US" dirty="0" smtClean="0">
                <a:latin typeface="Arial" charset="0"/>
              </a:rPr>
              <a:t>“Given </a:t>
            </a:r>
            <a:r>
              <a:rPr lang="en-US" dirty="0">
                <a:latin typeface="Arial" charset="0"/>
              </a:rPr>
              <a:t>the ongoing nature of the conflict despite agreed ceasefires, the </a:t>
            </a:r>
            <a:r>
              <a:rPr lang="en-US" dirty="0" smtClean="0">
                <a:latin typeface="Arial" charset="0"/>
              </a:rPr>
              <a:t>protracted </a:t>
            </a:r>
            <a:r>
              <a:rPr lang="en-US" dirty="0">
                <a:latin typeface="Arial" charset="0"/>
              </a:rPr>
              <a:t>crisis in Ukraine leads the Shelter Cluster to adopt a </a:t>
            </a:r>
            <a:r>
              <a:rPr lang="en-US" dirty="0" smtClean="0">
                <a:latin typeface="Arial" charset="0"/>
              </a:rPr>
              <a:t>triple-layer strategy:</a:t>
            </a:r>
            <a:endParaRPr lang="en-US" dirty="0">
              <a:latin typeface="Arial" charset="0"/>
            </a:endParaRPr>
          </a:p>
          <a:p>
            <a:endParaRPr lang="en-US" dirty="0" smtClean="0">
              <a:latin typeface="Arial" charset="0"/>
            </a:endParaRPr>
          </a:p>
          <a:p>
            <a:r>
              <a:rPr lang="en-US" dirty="0" smtClean="0">
                <a:latin typeface="Arial" charset="0"/>
              </a:rPr>
              <a:t>Firstly the </a:t>
            </a:r>
            <a:r>
              <a:rPr lang="en-US" dirty="0">
                <a:latin typeface="Arial" charset="0"/>
              </a:rPr>
              <a:t>continuation of lifesaving emergency shelter assistance to </a:t>
            </a:r>
            <a:r>
              <a:rPr lang="en-US" dirty="0" smtClean="0">
                <a:latin typeface="Arial" charset="0"/>
              </a:rPr>
              <a:t>newly </a:t>
            </a:r>
            <a:r>
              <a:rPr lang="en-US" dirty="0">
                <a:latin typeface="Arial" charset="0"/>
              </a:rPr>
              <a:t>displaced and </a:t>
            </a:r>
            <a:r>
              <a:rPr lang="en-US" dirty="0" smtClean="0">
                <a:latin typeface="Arial" charset="0"/>
              </a:rPr>
              <a:t>conflict-affected populations and </a:t>
            </a:r>
            <a:r>
              <a:rPr lang="en-US" dirty="0">
                <a:latin typeface="Arial" charset="0"/>
              </a:rPr>
              <a:t>also covering </a:t>
            </a:r>
            <a:r>
              <a:rPr lang="en-US" dirty="0" smtClean="0">
                <a:latin typeface="Arial" charset="0"/>
              </a:rPr>
              <a:t>the </a:t>
            </a:r>
            <a:r>
              <a:rPr lang="en-US" dirty="0">
                <a:latin typeface="Arial" charset="0"/>
              </a:rPr>
              <a:t>needs </a:t>
            </a:r>
            <a:r>
              <a:rPr lang="en-US" dirty="0" smtClean="0">
                <a:latin typeface="Arial" charset="0"/>
              </a:rPr>
              <a:t>Related to harsh </a:t>
            </a:r>
            <a:r>
              <a:rPr lang="en-US" dirty="0">
                <a:latin typeface="Arial" charset="0"/>
              </a:rPr>
              <a:t>seasonal </a:t>
            </a:r>
            <a:r>
              <a:rPr lang="en-US" dirty="0" smtClean="0">
                <a:latin typeface="Arial" charset="0"/>
              </a:rPr>
              <a:t>period, emphasizing </a:t>
            </a:r>
            <a:r>
              <a:rPr lang="en-US" dirty="0">
                <a:latin typeface="Arial" charset="0"/>
              </a:rPr>
              <a:t>the ability of </a:t>
            </a:r>
            <a:r>
              <a:rPr lang="en-US" dirty="0" smtClean="0">
                <a:latin typeface="Arial" charset="0"/>
              </a:rPr>
              <a:t>local </a:t>
            </a:r>
            <a:r>
              <a:rPr lang="en-US" dirty="0">
                <a:latin typeface="Arial" charset="0"/>
              </a:rPr>
              <a:t>actors to adequately document those </a:t>
            </a:r>
            <a:r>
              <a:rPr lang="en-US" dirty="0" smtClean="0">
                <a:latin typeface="Arial" charset="0"/>
              </a:rPr>
              <a:t>needs </a:t>
            </a:r>
            <a:r>
              <a:rPr lang="en-US" dirty="0">
                <a:latin typeface="Arial" charset="0"/>
              </a:rPr>
              <a:t>and coordinate </a:t>
            </a:r>
            <a:r>
              <a:rPr lang="en-US" dirty="0" smtClean="0">
                <a:latin typeface="Arial" charset="0"/>
              </a:rPr>
              <a:t>assistance.</a:t>
            </a:r>
          </a:p>
          <a:p>
            <a:endParaRPr lang="en-US" dirty="0">
              <a:latin typeface="Arial" charset="0"/>
            </a:endParaRPr>
          </a:p>
          <a:p>
            <a:r>
              <a:rPr lang="en-US" dirty="0" smtClean="0">
                <a:latin typeface="Arial" charset="0"/>
              </a:rPr>
              <a:t>Secondly securing </a:t>
            </a:r>
            <a:r>
              <a:rPr lang="en-US" dirty="0">
                <a:latin typeface="Arial" charset="0"/>
              </a:rPr>
              <a:t>adequate access through transitional measures for </a:t>
            </a:r>
            <a:r>
              <a:rPr lang="en-US" dirty="0" smtClean="0">
                <a:latin typeface="Arial" charset="0"/>
              </a:rPr>
              <a:t>populations in </a:t>
            </a:r>
            <a:r>
              <a:rPr lang="en-US" dirty="0">
                <a:latin typeface="Arial" charset="0"/>
              </a:rPr>
              <a:t>protracted </a:t>
            </a:r>
            <a:r>
              <a:rPr lang="en-US" dirty="0" smtClean="0">
                <a:latin typeface="Arial" charset="0"/>
              </a:rPr>
              <a:t>situations by </a:t>
            </a:r>
            <a:r>
              <a:rPr lang="en-US" dirty="0">
                <a:latin typeface="Arial" charset="0"/>
              </a:rPr>
              <a:t>focusing on </a:t>
            </a:r>
            <a:r>
              <a:rPr lang="en-US" b="1" i="1" dirty="0">
                <a:latin typeface="Arial" charset="0"/>
              </a:rPr>
              <a:t>cash for rent </a:t>
            </a:r>
            <a:r>
              <a:rPr lang="en-US" dirty="0">
                <a:latin typeface="Arial" charset="0"/>
              </a:rPr>
              <a:t>and </a:t>
            </a:r>
            <a:r>
              <a:rPr lang="en-US" dirty="0" smtClean="0">
                <a:latin typeface="Arial" charset="0"/>
              </a:rPr>
              <a:t>complimenting </a:t>
            </a:r>
            <a:r>
              <a:rPr lang="en-US" dirty="0">
                <a:latin typeface="Arial" charset="0"/>
              </a:rPr>
              <a:t>heavy repairs and reconstruction with community </a:t>
            </a:r>
            <a:r>
              <a:rPr lang="en-US" dirty="0" smtClean="0">
                <a:latin typeface="Arial" charset="0"/>
              </a:rPr>
              <a:t>infrastructure improvements, and </a:t>
            </a:r>
          </a:p>
          <a:p>
            <a:endParaRPr lang="en-US" dirty="0">
              <a:latin typeface="Arial" charset="0"/>
            </a:endParaRPr>
          </a:p>
          <a:p>
            <a:r>
              <a:rPr lang="en-US" dirty="0" smtClean="0">
                <a:latin typeface="Arial" charset="0"/>
              </a:rPr>
              <a:t>finally the </a:t>
            </a:r>
            <a:r>
              <a:rPr lang="en-US" dirty="0">
                <a:latin typeface="Arial" charset="0"/>
              </a:rPr>
              <a:t>development of </a:t>
            </a:r>
            <a:r>
              <a:rPr lang="en-US" dirty="0" smtClean="0">
                <a:latin typeface="Arial" charset="0"/>
              </a:rPr>
              <a:t>strategic </a:t>
            </a:r>
            <a:r>
              <a:rPr lang="en-US" dirty="0">
                <a:latin typeface="Arial" charset="0"/>
              </a:rPr>
              <a:t>planning, </a:t>
            </a:r>
            <a:r>
              <a:rPr lang="en-US" dirty="0" smtClean="0">
                <a:latin typeface="Arial" charset="0"/>
              </a:rPr>
              <a:t>key </a:t>
            </a:r>
            <a:r>
              <a:rPr lang="en-US" dirty="0">
                <a:latin typeface="Arial" charset="0"/>
              </a:rPr>
              <a:t>advocacy </a:t>
            </a:r>
            <a:r>
              <a:rPr lang="en-US" dirty="0" smtClean="0">
                <a:latin typeface="Arial" charset="0"/>
              </a:rPr>
              <a:t>messages, and guidance to </a:t>
            </a:r>
            <a:r>
              <a:rPr lang="en-US" dirty="0">
                <a:latin typeface="Arial" charset="0"/>
              </a:rPr>
              <a:t>provide </a:t>
            </a:r>
            <a:r>
              <a:rPr lang="en-US" dirty="0" smtClean="0">
                <a:latin typeface="Arial" charset="0"/>
              </a:rPr>
              <a:t>longer-term </a:t>
            </a:r>
            <a:r>
              <a:rPr lang="en-US" dirty="0">
                <a:latin typeface="Arial" charset="0"/>
              </a:rPr>
              <a:t>shelter solutions for populations </a:t>
            </a:r>
            <a:r>
              <a:rPr lang="en-US" dirty="0" smtClean="0">
                <a:latin typeface="Arial" charset="0"/>
              </a:rPr>
              <a:t>seeking either </a:t>
            </a:r>
            <a:r>
              <a:rPr lang="en-US" dirty="0">
                <a:latin typeface="Arial" charset="0"/>
              </a:rPr>
              <a:t>return or </a:t>
            </a:r>
            <a:r>
              <a:rPr lang="en-US" dirty="0" smtClean="0">
                <a:latin typeface="Arial" charset="0"/>
              </a:rPr>
              <a:t>integration into host communities”</a:t>
            </a:r>
            <a:endParaRPr lang="en-US" dirty="0">
              <a:latin typeface="Arial" charset="0"/>
            </a:endParaRPr>
          </a:p>
        </p:txBody>
      </p:sp>
    </p:spTree>
    <p:extLst>
      <p:ext uri="{BB962C8B-B14F-4D97-AF65-F5344CB8AC3E}">
        <p14:creationId xmlns:p14="http://schemas.microsoft.com/office/powerpoint/2010/main" val="40052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600" dirty="0" smtClean="0"/>
              <a:t>Topic 1: Ukraine Shelter Cluster Cash Vision for Exit Strategy (</a:t>
            </a:r>
            <a:r>
              <a:rPr lang="en-GB" sz="2600" i="1" dirty="0" smtClean="0"/>
              <a:t>adapted</a:t>
            </a:r>
            <a:r>
              <a:rPr lang="en-GB" sz="2600" dirty="0" smtClean="0"/>
              <a:t>)</a:t>
            </a:r>
            <a:endParaRPr lang="en-GB" sz="2600" dirty="0"/>
          </a:p>
        </p:txBody>
      </p:sp>
      <p:pic>
        <p:nvPicPr>
          <p:cNvPr id="4" name="Picture 3"/>
          <p:cNvPicPr>
            <a:picLocks noChangeAspect="1"/>
          </p:cNvPicPr>
          <p:nvPr/>
        </p:nvPicPr>
        <p:blipFill>
          <a:blip r:embed="rId2"/>
          <a:stretch>
            <a:fillRect/>
          </a:stretch>
        </p:blipFill>
        <p:spPr>
          <a:xfrm>
            <a:off x="158220" y="1417638"/>
            <a:ext cx="10878375" cy="4832270"/>
          </a:xfrm>
          <a:prstGeom prst="rect">
            <a:avLst/>
          </a:prstGeom>
        </p:spPr>
      </p:pic>
      <p:sp>
        <p:nvSpPr>
          <p:cNvPr id="3" name="TextBox 2"/>
          <p:cNvSpPr txBox="1"/>
          <p:nvPr/>
        </p:nvSpPr>
        <p:spPr>
          <a:xfrm>
            <a:off x="1312966" y="1257191"/>
            <a:ext cx="1224136" cy="584775"/>
          </a:xfrm>
          <a:prstGeom prst="rect">
            <a:avLst/>
          </a:prstGeom>
          <a:solidFill>
            <a:schemeClr val="bg1"/>
          </a:solidFill>
        </p:spPr>
        <p:txBody>
          <a:bodyPr wrap="square" rtlCol="0">
            <a:spAutoFit/>
          </a:bodyPr>
          <a:lstStyle/>
          <a:p>
            <a:r>
              <a:rPr lang="en-GB" sz="1600" b="1" dirty="0"/>
              <a:t>Emergency Situation</a:t>
            </a:r>
          </a:p>
        </p:txBody>
      </p:sp>
    </p:spTree>
    <p:extLst>
      <p:ext uri="{BB962C8B-B14F-4D97-AF65-F5344CB8AC3E}">
        <p14:creationId xmlns:p14="http://schemas.microsoft.com/office/powerpoint/2010/main" val="1257065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GB" dirty="0"/>
              <a:t>Topic 1: </a:t>
            </a:r>
            <a:r>
              <a:rPr lang="en-US" dirty="0" smtClean="0"/>
              <a:t>Coordinating </a:t>
            </a:r>
            <a:r>
              <a:rPr lang="en-US" dirty="0"/>
              <a:t>Shelter and Cash in protracted crises</a:t>
            </a:r>
            <a:br>
              <a:rPr lang="en-US" dirty="0"/>
            </a:br>
            <a:r>
              <a:rPr lang="en-US" dirty="0"/>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lnSpcReduction="10000"/>
          </a:bodyPr>
          <a:lstStyle/>
          <a:p>
            <a:pPr marL="0" indent="0">
              <a:buNone/>
            </a:pPr>
            <a:r>
              <a:rPr lang="en-GB" dirty="0" smtClean="0"/>
              <a:t>Group Work:</a:t>
            </a:r>
          </a:p>
          <a:p>
            <a:pPr lvl="0"/>
            <a:r>
              <a:rPr lang="en-GB" sz="3200" dirty="0" smtClean="0"/>
              <a:t>Take one of the four sets of issues from the slides above (“</a:t>
            </a:r>
            <a:r>
              <a:rPr lang="en-US" dirty="0"/>
              <a:t>Community and political </a:t>
            </a:r>
            <a:r>
              <a:rPr lang="en-US" dirty="0" smtClean="0"/>
              <a:t>acceptance</a:t>
            </a:r>
            <a:r>
              <a:rPr lang="en-GB" sz="3200" dirty="0" smtClean="0"/>
              <a:t>“, “Operational conditions“, </a:t>
            </a:r>
            <a:r>
              <a:rPr lang="en-GB" sz="3200" dirty="0" err="1" smtClean="0"/>
              <a:t>etc</a:t>
            </a:r>
            <a:r>
              <a:rPr lang="en-GB" sz="3200" dirty="0" smtClean="0"/>
              <a:t>) </a:t>
            </a:r>
          </a:p>
          <a:p>
            <a:pPr lvl="0"/>
            <a:r>
              <a:rPr lang="en-GB" dirty="0" smtClean="0"/>
              <a:t>Write on a flip-chart paper suggested mitigation measures for all of the bullet points in that slide</a:t>
            </a:r>
          </a:p>
          <a:p>
            <a:pPr lvl="0"/>
            <a:r>
              <a:rPr lang="en-GB" sz="3200" dirty="0" smtClean="0"/>
              <a:t>Use a different coloured marker to indicate areas where CVA might have a contributory role</a:t>
            </a:r>
          </a:p>
          <a:p>
            <a:pPr marL="400050" lvl="1" indent="0">
              <a:buNone/>
            </a:pPr>
            <a:r>
              <a:rPr lang="en-GB" sz="3200" b="1" dirty="0" smtClean="0"/>
              <a:t>REPORT BACK IN PLENARY!</a:t>
            </a:r>
            <a:endParaRPr lang="en-GB" sz="3200" b="1"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15</a:t>
            </a:fld>
            <a:endParaRPr lang="en-GB"/>
          </a:p>
        </p:txBody>
      </p:sp>
    </p:spTree>
    <p:extLst>
      <p:ext uri="{BB962C8B-B14F-4D97-AF65-F5344CB8AC3E}">
        <p14:creationId xmlns:p14="http://schemas.microsoft.com/office/powerpoint/2010/main" val="18955685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GB" dirty="0"/>
              <a:t>Topic 1: </a:t>
            </a:r>
            <a:r>
              <a:rPr lang="en-US" dirty="0" smtClean="0"/>
              <a:t>Coordinating </a:t>
            </a:r>
            <a:r>
              <a:rPr lang="en-US" dirty="0"/>
              <a:t>Shelter and Cash in protracted crises</a:t>
            </a:r>
            <a:br>
              <a:rPr lang="en-US" dirty="0"/>
            </a:br>
            <a:r>
              <a:rPr lang="en-US" dirty="0"/>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lnSpcReduction="10000"/>
          </a:bodyPr>
          <a:lstStyle/>
          <a:p>
            <a:pPr marL="0" indent="0">
              <a:buNone/>
            </a:pPr>
            <a:r>
              <a:rPr lang="de-DE" dirty="0" err="1" smtClean="0"/>
              <a:t>Opportunities</a:t>
            </a:r>
            <a:r>
              <a:rPr lang="de-DE" dirty="0" smtClean="0"/>
              <a:t> </a:t>
            </a:r>
            <a:r>
              <a:rPr lang="de-DE" dirty="0" err="1" smtClean="0"/>
              <a:t>for</a:t>
            </a:r>
            <a:r>
              <a:rPr lang="de-DE" dirty="0" smtClean="0"/>
              <a:t> </a:t>
            </a:r>
            <a:r>
              <a:rPr lang="de-DE" dirty="0" err="1" smtClean="0"/>
              <a:t>coordinating</a:t>
            </a:r>
            <a:r>
              <a:rPr lang="de-DE" dirty="0" smtClean="0"/>
              <a:t> </a:t>
            </a:r>
            <a:r>
              <a:rPr lang="de-DE" dirty="0" err="1" smtClean="0"/>
              <a:t>with</a:t>
            </a:r>
            <a:r>
              <a:rPr lang="de-DE" dirty="0" smtClean="0"/>
              <a:t> CWGs in </a:t>
            </a:r>
            <a:r>
              <a:rPr lang="de-DE" dirty="0" err="1" smtClean="0"/>
              <a:t>protracted</a:t>
            </a:r>
            <a:r>
              <a:rPr lang="de-DE" dirty="0" smtClean="0"/>
              <a:t> </a:t>
            </a:r>
            <a:r>
              <a:rPr lang="de-DE" dirty="0" err="1" smtClean="0"/>
              <a:t>emergencies</a:t>
            </a:r>
            <a:r>
              <a:rPr lang="de-DE" dirty="0" smtClean="0"/>
              <a:t>:</a:t>
            </a:r>
          </a:p>
          <a:p>
            <a:r>
              <a:rPr lang="de-DE" dirty="0" err="1" smtClean="0"/>
              <a:t>Longer</a:t>
            </a:r>
            <a:r>
              <a:rPr lang="de-DE" dirty="0" smtClean="0"/>
              <a:t>-term, </a:t>
            </a:r>
            <a:r>
              <a:rPr lang="de-DE" dirty="0" err="1" smtClean="0"/>
              <a:t>more</a:t>
            </a:r>
            <a:r>
              <a:rPr lang="de-DE" dirty="0" smtClean="0"/>
              <a:t> </a:t>
            </a:r>
            <a:r>
              <a:rPr lang="de-DE" dirty="0" err="1" smtClean="0"/>
              <a:t>nuanced</a:t>
            </a:r>
            <a:r>
              <a:rPr lang="de-DE" dirty="0" smtClean="0"/>
              <a:t> M&amp;E </a:t>
            </a:r>
            <a:r>
              <a:rPr lang="de-DE" dirty="0" err="1" smtClean="0"/>
              <a:t>projects</a:t>
            </a:r>
            <a:endParaRPr lang="de-DE" dirty="0" smtClean="0"/>
          </a:p>
          <a:p>
            <a:r>
              <a:rPr lang="de-DE" sz="3200" dirty="0" smtClean="0"/>
              <a:t>Development </a:t>
            </a:r>
            <a:r>
              <a:rPr lang="de-DE" sz="3200" dirty="0" err="1" smtClean="0"/>
              <a:t>of</a:t>
            </a:r>
            <a:r>
              <a:rPr lang="de-DE" sz="3200" dirty="0" smtClean="0"/>
              <a:t> multi-</a:t>
            </a:r>
            <a:r>
              <a:rPr lang="de-DE" sz="3200" dirty="0" err="1" smtClean="0"/>
              <a:t>step</a:t>
            </a:r>
            <a:r>
              <a:rPr lang="de-DE" sz="3200" dirty="0" smtClean="0"/>
              <a:t>, </a:t>
            </a:r>
            <a:r>
              <a:rPr lang="de-DE" sz="3200" dirty="0" err="1" smtClean="0"/>
              <a:t>incremental</a:t>
            </a:r>
            <a:r>
              <a:rPr lang="de-DE" dirty="0" err="1" smtClean="0"/>
              <a:t>ly</a:t>
            </a:r>
            <a:r>
              <a:rPr lang="de-DE" dirty="0" smtClean="0"/>
              <a:t> </a:t>
            </a:r>
            <a:r>
              <a:rPr lang="de-DE" dirty="0" err="1" smtClean="0"/>
              <a:t>accumulative</a:t>
            </a:r>
            <a:r>
              <a:rPr lang="de-DE" dirty="0" smtClean="0"/>
              <a:t> </a:t>
            </a:r>
            <a:r>
              <a:rPr lang="de-DE" dirty="0" err="1" smtClean="0"/>
              <a:t>Shelter</a:t>
            </a:r>
            <a:r>
              <a:rPr lang="de-DE" dirty="0" smtClean="0"/>
              <a:t>-CVA </a:t>
            </a:r>
            <a:r>
              <a:rPr lang="de-DE" dirty="0" err="1" smtClean="0"/>
              <a:t>support</a:t>
            </a:r>
            <a:r>
              <a:rPr lang="de-DE" dirty="0" smtClean="0"/>
              <a:t>, </a:t>
            </a:r>
            <a:r>
              <a:rPr lang="de-DE" dirty="0" err="1" smtClean="0"/>
              <a:t>with</a:t>
            </a:r>
            <a:r>
              <a:rPr lang="de-DE" dirty="0" smtClean="0"/>
              <a:t> </a:t>
            </a:r>
            <a:r>
              <a:rPr lang="de-DE" dirty="0" err="1" smtClean="0"/>
              <a:t>appropriate</a:t>
            </a:r>
            <a:r>
              <a:rPr lang="de-DE" dirty="0" smtClean="0"/>
              <a:t> </a:t>
            </a:r>
            <a:r>
              <a:rPr lang="de-DE" dirty="0" err="1" smtClean="0"/>
              <a:t>changes</a:t>
            </a:r>
            <a:r>
              <a:rPr lang="de-DE" dirty="0" smtClean="0"/>
              <a:t> in </a:t>
            </a:r>
            <a:r>
              <a:rPr lang="de-DE" dirty="0" err="1" smtClean="0"/>
              <a:t>support</a:t>
            </a:r>
            <a:r>
              <a:rPr lang="de-DE" dirty="0" smtClean="0"/>
              <a:t> </a:t>
            </a:r>
            <a:r>
              <a:rPr lang="de-DE" dirty="0" err="1" smtClean="0"/>
              <a:t>methodologies</a:t>
            </a:r>
            <a:r>
              <a:rPr lang="de-DE" dirty="0" smtClean="0"/>
              <a:t>, </a:t>
            </a:r>
            <a:r>
              <a:rPr lang="de-DE" dirty="0" err="1" smtClean="0"/>
              <a:t>for</a:t>
            </a:r>
            <a:r>
              <a:rPr lang="de-DE" dirty="0" smtClean="0"/>
              <a:t> </a:t>
            </a:r>
            <a:r>
              <a:rPr lang="de-DE" dirty="0" err="1" smtClean="0"/>
              <a:t>increasing</a:t>
            </a:r>
            <a:r>
              <a:rPr lang="de-DE" dirty="0" smtClean="0"/>
              <a:t> </a:t>
            </a:r>
            <a:r>
              <a:rPr lang="de-DE" dirty="0" err="1" smtClean="0"/>
              <a:t>sustainability</a:t>
            </a:r>
            <a:r>
              <a:rPr lang="de-DE" dirty="0" smtClean="0"/>
              <a:t> </a:t>
            </a:r>
            <a:r>
              <a:rPr lang="de-DE" dirty="0" err="1" smtClean="0"/>
              <a:t>of</a:t>
            </a:r>
            <a:r>
              <a:rPr lang="de-DE" dirty="0" smtClean="0"/>
              <a:t> </a:t>
            </a:r>
            <a:r>
              <a:rPr lang="de-DE" dirty="0" err="1" smtClean="0"/>
              <a:t>interventions</a:t>
            </a:r>
            <a:endParaRPr lang="de-DE" dirty="0" smtClean="0"/>
          </a:p>
          <a:p>
            <a:r>
              <a:rPr lang="de-DE" sz="3200" dirty="0" smtClean="0"/>
              <a:t>Space </a:t>
            </a:r>
            <a:r>
              <a:rPr lang="de-DE" sz="3200" dirty="0" err="1" smtClean="0"/>
              <a:t>for</a:t>
            </a:r>
            <a:r>
              <a:rPr lang="de-DE" sz="3200" dirty="0" smtClean="0"/>
              <a:t> </a:t>
            </a:r>
            <a:r>
              <a:rPr lang="de-DE" sz="3200" dirty="0" err="1" smtClean="0"/>
              <a:t>advocacy</a:t>
            </a:r>
            <a:r>
              <a:rPr lang="de-DE" sz="3200" dirty="0" smtClean="0"/>
              <a:t> </a:t>
            </a:r>
            <a:r>
              <a:rPr lang="de-DE" sz="3200" dirty="0" err="1" smtClean="0"/>
              <a:t>for</a:t>
            </a:r>
            <a:r>
              <a:rPr lang="de-DE" sz="3200" dirty="0" smtClean="0"/>
              <a:t> </a:t>
            </a:r>
            <a:r>
              <a:rPr lang="de-DE" sz="3200" dirty="0" err="1" smtClean="0"/>
              <a:t>greater</a:t>
            </a:r>
            <a:r>
              <a:rPr lang="de-DE" sz="3200" dirty="0" smtClean="0"/>
              <a:t> </a:t>
            </a:r>
            <a:r>
              <a:rPr lang="de-DE" sz="3200" dirty="0" err="1" smtClean="0"/>
              <a:t>ownership</a:t>
            </a:r>
            <a:r>
              <a:rPr lang="de-DE" sz="3200" dirty="0" smtClean="0"/>
              <a:t> </a:t>
            </a:r>
            <a:r>
              <a:rPr lang="de-DE" sz="3200" dirty="0" err="1" smtClean="0"/>
              <a:t>of</a:t>
            </a:r>
            <a:r>
              <a:rPr lang="de-DE" sz="3200" dirty="0" smtClean="0"/>
              <a:t> </a:t>
            </a:r>
            <a:r>
              <a:rPr lang="de-DE" sz="3200" dirty="0" err="1" smtClean="0"/>
              <a:t>coordination</a:t>
            </a:r>
            <a:r>
              <a:rPr lang="de-DE" sz="3200" dirty="0" smtClean="0"/>
              <a:t> </a:t>
            </a:r>
            <a:r>
              <a:rPr lang="de-DE" sz="3200" dirty="0" err="1" smtClean="0"/>
              <a:t>and</a:t>
            </a:r>
            <a:r>
              <a:rPr lang="de-DE" sz="3200" dirty="0" smtClean="0"/>
              <a:t> </a:t>
            </a:r>
            <a:r>
              <a:rPr lang="de-DE" sz="3200" dirty="0" err="1" smtClean="0"/>
              <a:t>programming</a:t>
            </a:r>
            <a:r>
              <a:rPr lang="de-DE" sz="3200" dirty="0" smtClean="0"/>
              <a:t> </a:t>
            </a:r>
            <a:r>
              <a:rPr lang="de-DE" sz="3200" dirty="0" err="1" smtClean="0"/>
              <a:t>by</a:t>
            </a:r>
            <a:r>
              <a:rPr lang="de-DE" sz="3200" dirty="0" smtClean="0"/>
              <a:t> national </a:t>
            </a:r>
            <a:r>
              <a:rPr lang="de-DE" sz="3200" dirty="0" err="1" smtClean="0"/>
              <a:t>government</a:t>
            </a:r>
            <a:r>
              <a:rPr lang="de-DE" sz="3200" dirty="0" smtClean="0"/>
              <a:t> </a:t>
            </a:r>
            <a:r>
              <a:rPr lang="de-DE" sz="3200" dirty="0" err="1" smtClean="0"/>
              <a:t>authorities</a:t>
            </a:r>
            <a:endParaRPr lang="de-DE" sz="3200" dirty="0" smtClean="0"/>
          </a:p>
          <a:p>
            <a:r>
              <a:rPr lang="de-DE" i="1" dirty="0" smtClean="0"/>
              <a:t>Other </a:t>
            </a:r>
            <a:r>
              <a:rPr lang="de-DE" i="1" dirty="0" err="1" smtClean="0"/>
              <a:t>experiences</a:t>
            </a:r>
            <a:r>
              <a:rPr lang="de-DE" i="1" dirty="0" smtClean="0"/>
              <a:t> </a:t>
            </a:r>
            <a:r>
              <a:rPr lang="de-DE" i="1" dirty="0" err="1" smtClean="0"/>
              <a:t>from</a:t>
            </a:r>
            <a:r>
              <a:rPr lang="de-DE" i="1" dirty="0" smtClean="0"/>
              <a:t> </a:t>
            </a:r>
            <a:r>
              <a:rPr lang="de-DE" i="1" dirty="0" err="1" smtClean="0"/>
              <a:t>the</a:t>
            </a:r>
            <a:r>
              <a:rPr lang="de-DE" i="1" dirty="0" smtClean="0"/>
              <a:t> </a:t>
            </a:r>
            <a:r>
              <a:rPr lang="de-DE" i="1" dirty="0" err="1" smtClean="0"/>
              <a:t>field</a:t>
            </a:r>
            <a:r>
              <a:rPr lang="de-DE" i="1" dirty="0" smtClean="0"/>
              <a:t>?</a:t>
            </a:r>
            <a:endParaRPr lang="en-GB" sz="3200" i="1"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16</a:t>
            </a:fld>
            <a:endParaRPr lang="en-GB"/>
          </a:p>
        </p:txBody>
      </p:sp>
    </p:spTree>
    <p:extLst>
      <p:ext uri="{BB962C8B-B14F-4D97-AF65-F5344CB8AC3E}">
        <p14:creationId xmlns:p14="http://schemas.microsoft.com/office/powerpoint/2010/main" val="18165151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GB" dirty="0"/>
              <a:t>Topic 1: </a:t>
            </a:r>
            <a:r>
              <a:rPr lang="en-US" dirty="0" smtClean="0"/>
              <a:t>Coordinating </a:t>
            </a:r>
            <a:r>
              <a:rPr lang="en-US" dirty="0"/>
              <a:t>Shelter and Cash in protracted crises</a:t>
            </a:r>
            <a:br>
              <a:rPr lang="en-US" dirty="0"/>
            </a:br>
            <a:r>
              <a:rPr lang="en-US" dirty="0"/>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de-DE" dirty="0" smtClean="0"/>
              <a:t>Work in </a:t>
            </a:r>
            <a:r>
              <a:rPr lang="de-DE" dirty="0" err="1" smtClean="0"/>
              <a:t>groups</a:t>
            </a:r>
            <a:r>
              <a:rPr lang="de-DE" dirty="0" smtClean="0"/>
              <a:t>:</a:t>
            </a:r>
          </a:p>
          <a:p>
            <a:r>
              <a:rPr lang="de-DE" dirty="0" err="1" smtClean="0"/>
              <a:t>Use</a:t>
            </a:r>
            <a:r>
              <a:rPr lang="de-DE" dirty="0" smtClean="0"/>
              <a:t> a </a:t>
            </a:r>
            <a:r>
              <a:rPr lang="de-DE" dirty="0" err="1" smtClean="0"/>
              <a:t>flip</a:t>
            </a:r>
            <a:r>
              <a:rPr lang="de-DE" dirty="0" smtClean="0"/>
              <a:t>-chart </a:t>
            </a:r>
            <a:r>
              <a:rPr lang="de-DE" dirty="0" err="1" smtClean="0"/>
              <a:t>paper</a:t>
            </a:r>
            <a:endParaRPr lang="de-DE" dirty="0" smtClean="0"/>
          </a:p>
          <a:p>
            <a:r>
              <a:rPr lang="de-DE" dirty="0" err="1" smtClean="0"/>
              <a:t>Brainstorm</a:t>
            </a:r>
            <a:r>
              <a:rPr lang="de-DE" dirty="0" smtClean="0"/>
              <a:t> a </a:t>
            </a:r>
            <a:r>
              <a:rPr lang="de-DE" dirty="0" err="1" smtClean="0"/>
              <a:t>full</a:t>
            </a:r>
            <a:r>
              <a:rPr lang="de-DE" dirty="0" smtClean="0"/>
              <a:t> SWOT </a:t>
            </a:r>
            <a:r>
              <a:rPr lang="de-DE" dirty="0" err="1" smtClean="0"/>
              <a:t>analysis</a:t>
            </a:r>
            <a:r>
              <a:rPr lang="de-DE" dirty="0" smtClean="0"/>
              <a:t> </a:t>
            </a:r>
            <a:r>
              <a:rPr lang="de-DE" dirty="0" err="1" smtClean="0"/>
              <a:t>for</a:t>
            </a:r>
            <a:r>
              <a:rPr lang="de-DE" dirty="0" smtClean="0"/>
              <a:t> </a:t>
            </a:r>
            <a:r>
              <a:rPr lang="de-DE" dirty="0" err="1" smtClean="0"/>
              <a:t>coordinating</a:t>
            </a:r>
            <a:r>
              <a:rPr lang="de-DE" dirty="0" smtClean="0"/>
              <a:t> </a:t>
            </a:r>
            <a:r>
              <a:rPr lang="de-DE" dirty="0" err="1" smtClean="0"/>
              <a:t>with</a:t>
            </a:r>
            <a:r>
              <a:rPr lang="de-DE" dirty="0" smtClean="0"/>
              <a:t> CWGs (</a:t>
            </a:r>
            <a:r>
              <a:rPr lang="de-DE" dirty="0" err="1" smtClean="0"/>
              <a:t>and</a:t>
            </a:r>
            <a:r>
              <a:rPr lang="de-DE" dirty="0" smtClean="0"/>
              <a:t> </a:t>
            </a:r>
            <a:r>
              <a:rPr lang="de-DE" dirty="0" err="1" smtClean="0"/>
              <a:t>other</a:t>
            </a:r>
            <a:r>
              <a:rPr lang="de-DE" dirty="0" smtClean="0"/>
              <a:t> </a:t>
            </a:r>
            <a:r>
              <a:rPr lang="de-DE" dirty="0" err="1" smtClean="0"/>
              <a:t>coordination</a:t>
            </a:r>
            <a:r>
              <a:rPr lang="de-DE" dirty="0"/>
              <a:t> </a:t>
            </a:r>
            <a:r>
              <a:rPr lang="de-DE" dirty="0" err="1" smtClean="0"/>
              <a:t>forums</a:t>
            </a:r>
            <a:r>
              <a:rPr lang="de-DE" dirty="0" smtClean="0"/>
              <a:t> </a:t>
            </a:r>
            <a:r>
              <a:rPr lang="de-DE" dirty="0" err="1" smtClean="0"/>
              <a:t>connected</a:t>
            </a:r>
            <a:r>
              <a:rPr lang="de-DE" dirty="0" smtClean="0"/>
              <a:t> </a:t>
            </a:r>
            <a:r>
              <a:rPr lang="de-DE" dirty="0" err="1" smtClean="0"/>
              <a:t>to</a:t>
            </a:r>
            <a:r>
              <a:rPr lang="de-DE" dirty="0" smtClean="0"/>
              <a:t> CVA) in </a:t>
            </a:r>
            <a:r>
              <a:rPr lang="de-DE" dirty="0" err="1" smtClean="0"/>
              <a:t>protracted</a:t>
            </a:r>
            <a:r>
              <a:rPr lang="de-DE" dirty="0" smtClean="0"/>
              <a:t> </a:t>
            </a:r>
            <a:r>
              <a:rPr lang="de-DE" dirty="0" err="1" smtClean="0"/>
              <a:t>crises</a:t>
            </a:r>
            <a:endParaRPr lang="de-DE" dirty="0" smtClean="0"/>
          </a:p>
          <a:p>
            <a:pPr marL="0" indent="0">
              <a:buNone/>
            </a:pPr>
            <a:r>
              <a:rPr lang="de-DE" b="1" dirty="0" smtClean="0"/>
              <a:t>REPORT BACK IN PLENARY!</a:t>
            </a:r>
            <a:r>
              <a:rPr lang="de-DE" dirty="0" smtClean="0"/>
              <a:t> </a:t>
            </a:r>
            <a:endParaRPr lang="en-GB" sz="32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17</a:t>
            </a:fld>
            <a:endParaRPr lang="en-GB"/>
          </a:p>
        </p:txBody>
      </p:sp>
    </p:spTree>
    <p:extLst>
      <p:ext uri="{BB962C8B-B14F-4D97-AF65-F5344CB8AC3E}">
        <p14:creationId xmlns:p14="http://schemas.microsoft.com/office/powerpoint/2010/main" val="15511093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GB" dirty="0"/>
              <a:t>Topic 1: </a:t>
            </a:r>
            <a:r>
              <a:rPr lang="en-US" dirty="0" smtClean="0"/>
              <a:t>Coordinating </a:t>
            </a:r>
            <a:r>
              <a:rPr lang="en-US" dirty="0"/>
              <a:t>Shelter and Cash in protracted crises</a:t>
            </a:r>
            <a:br>
              <a:rPr lang="en-US" dirty="0"/>
            </a:br>
            <a:r>
              <a:rPr lang="en-US" dirty="0"/>
              <a:t/>
            </a:r>
            <a:br>
              <a:rPr lang="en-US" dirty="0"/>
            </a:b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18</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297211854"/>
              </p:ext>
            </p:extLst>
          </p:nvPr>
        </p:nvGraphicFramePr>
        <p:xfrm>
          <a:off x="2871972" y="2055840"/>
          <a:ext cx="8128000" cy="3923704"/>
        </p:xfrm>
        <a:graphic>
          <a:graphicData uri="http://schemas.openxmlformats.org/drawingml/2006/table">
            <a:tbl>
              <a:tblPr firstRow="1" bandRow="1">
                <a:tableStyleId>{5940675A-B579-460E-94D1-54222C63F5DA}</a:tableStyleId>
              </a:tblPr>
              <a:tblGrid>
                <a:gridCol w="4064000"/>
                <a:gridCol w="4064000"/>
              </a:tblGrid>
              <a:tr h="1961852">
                <a:tc>
                  <a:txBody>
                    <a:bodyPr/>
                    <a:lstStyle/>
                    <a:p>
                      <a:r>
                        <a:rPr lang="en-US" dirty="0" smtClean="0"/>
                        <a:t>Strengths</a:t>
                      </a:r>
                      <a:endParaRPr lang="en-US" dirty="0"/>
                    </a:p>
                  </a:txBody>
                  <a:tcPr/>
                </a:tc>
                <a:tc>
                  <a:txBody>
                    <a:bodyPr/>
                    <a:lstStyle/>
                    <a:p>
                      <a:r>
                        <a:rPr lang="en-US" dirty="0" smtClean="0"/>
                        <a:t>Weaknesses</a:t>
                      </a:r>
                      <a:endParaRPr lang="en-US" dirty="0"/>
                    </a:p>
                  </a:txBody>
                  <a:tcPr/>
                </a:tc>
              </a:tr>
              <a:tr h="1961852">
                <a:tc>
                  <a:txBody>
                    <a:bodyPr/>
                    <a:lstStyle/>
                    <a:p>
                      <a:r>
                        <a:rPr lang="en-US" dirty="0" smtClean="0"/>
                        <a:t>Opportunities</a:t>
                      </a:r>
                      <a:endParaRPr lang="en-US" dirty="0"/>
                    </a:p>
                  </a:txBody>
                  <a:tcPr/>
                </a:tc>
                <a:tc>
                  <a:txBody>
                    <a:bodyPr/>
                    <a:lstStyle/>
                    <a:p>
                      <a:r>
                        <a:rPr lang="en-US" dirty="0" smtClean="0"/>
                        <a:t>Threats</a:t>
                      </a:r>
                      <a:endParaRPr lang="en-US" dirty="0"/>
                    </a:p>
                  </a:txBody>
                  <a:tcPr/>
                </a:tc>
              </a:tr>
            </a:tbl>
          </a:graphicData>
        </a:graphic>
      </p:graphicFrame>
      <p:sp>
        <p:nvSpPr>
          <p:cNvPr id="7" name="TextBox 6"/>
          <p:cNvSpPr txBox="1"/>
          <p:nvPr/>
        </p:nvSpPr>
        <p:spPr>
          <a:xfrm>
            <a:off x="3466214" y="1520456"/>
            <a:ext cx="918393" cy="369332"/>
          </a:xfrm>
          <a:prstGeom prst="rect">
            <a:avLst/>
          </a:prstGeom>
          <a:noFill/>
        </p:spPr>
        <p:txBody>
          <a:bodyPr wrap="none" rtlCol="0">
            <a:spAutoFit/>
          </a:bodyPr>
          <a:lstStyle/>
          <a:p>
            <a:r>
              <a:rPr lang="en-US" dirty="0" smtClean="0"/>
              <a:t>positive</a:t>
            </a:r>
            <a:endParaRPr lang="en-US" dirty="0"/>
          </a:p>
        </p:txBody>
      </p:sp>
      <p:sp>
        <p:nvSpPr>
          <p:cNvPr id="8" name="TextBox 7"/>
          <p:cNvSpPr txBox="1"/>
          <p:nvPr/>
        </p:nvSpPr>
        <p:spPr>
          <a:xfrm>
            <a:off x="7876363" y="1508272"/>
            <a:ext cx="982705" cy="369332"/>
          </a:xfrm>
          <a:prstGeom prst="rect">
            <a:avLst/>
          </a:prstGeom>
          <a:noFill/>
        </p:spPr>
        <p:txBody>
          <a:bodyPr wrap="none" rtlCol="0">
            <a:spAutoFit/>
          </a:bodyPr>
          <a:lstStyle/>
          <a:p>
            <a:r>
              <a:rPr lang="en-US" dirty="0" smtClean="0"/>
              <a:t>negative</a:t>
            </a:r>
            <a:endParaRPr lang="en-US" dirty="0"/>
          </a:p>
        </p:txBody>
      </p:sp>
      <p:sp>
        <p:nvSpPr>
          <p:cNvPr id="9" name="TextBox 8"/>
          <p:cNvSpPr txBox="1"/>
          <p:nvPr/>
        </p:nvSpPr>
        <p:spPr>
          <a:xfrm>
            <a:off x="684028" y="2682949"/>
            <a:ext cx="912879" cy="369332"/>
          </a:xfrm>
          <a:prstGeom prst="rect">
            <a:avLst/>
          </a:prstGeom>
          <a:noFill/>
        </p:spPr>
        <p:txBody>
          <a:bodyPr wrap="none" rtlCol="0">
            <a:spAutoFit/>
          </a:bodyPr>
          <a:lstStyle/>
          <a:p>
            <a:r>
              <a:rPr lang="en-US" smtClean="0"/>
              <a:t>internal</a:t>
            </a:r>
            <a:endParaRPr lang="en-US"/>
          </a:p>
        </p:txBody>
      </p:sp>
      <p:sp>
        <p:nvSpPr>
          <p:cNvPr id="10" name="TextBox 9"/>
          <p:cNvSpPr txBox="1"/>
          <p:nvPr/>
        </p:nvSpPr>
        <p:spPr>
          <a:xfrm>
            <a:off x="719919" y="4501117"/>
            <a:ext cx="951992" cy="369332"/>
          </a:xfrm>
          <a:prstGeom prst="rect">
            <a:avLst/>
          </a:prstGeom>
          <a:noFill/>
        </p:spPr>
        <p:txBody>
          <a:bodyPr wrap="none" rtlCol="0">
            <a:spAutoFit/>
          </a:bodyPr>
          <a:lstStyle/>
          <a:p>
            <a:r>
              <a:rPr lang="en-US" dirty="0" smtClean="0"/>
              <a:t>external</a:t>
            </a:r>
            <a:endParaRPr lang="en-US" dirty="0"/>
          </a:p>
        </p:txBody>
      </p:sp>
    </p:spTree>
    <p:extLst>
      <p:ext uri="{BB962C8B-B14F-4D97-AF65-F5344CB8AC3E}">
        <p14:creationId xmlns:p14="http://schemas.microsoft.com/office/powerpoint/2010/main" val="13341409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dirty="0" smtClean="0"/>
              <a:t>Topic 2: Recognition </a:t>
            </a:r>
            <a:r>
              <a:rPr lang="en-US" dirty="0"/>
              <a:t>of the challenges of Shelter and Cash coordination for long-distance returns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10834"/>
            <a:ext cx="10972800" cy="4525963"/>
          </a:xfrm>
        </p:spPr>
        <p:txBody>
          <a:bodyPr>
            <a:noAutofit/>
          </a:bodyPr>
          <a:lstStyle/>
          <a:p>
            <a:pPr marL="0" indent="0">
              <a:buNone/>
            </a:pPr>
            <a:r>
              <a:rPr lang="en-GB" sz="2800" dirty="0" smtClean="0"/>
              <a:t>Key challenges, specific to Shelter and Cash:</a:t>
            </a:r>
          </a:p>
          <a:p>
            <a:r>
              <a:rPr lang="en-GB" sz="2800" dirty="0" smtClean="0"/>
              <a:t>With the high mobility of the returning population, and the often lack of predictability of the eventual destination location, there are high barriers to conducting any conditional Shelter-CVA projects: it is more likely that any such support will be limited to being ‘labelled’</a:t>
            </a:r>
          </a:p>
          <a:p>
            <a:r>
              <a:rPr lang="en-GB" sz="2800" dirty="0" smtClean="0"/>
              <a:t>The needs during and after the return process are complex (transport, food, shelter, </a:t>
            </a:r>
            <a:r>
              <a:rPr lang="en-GB" sz="2800" dirty="0" err="1" smtClean="0"/>
              <a:t>etc</a:t>
            </a:r>
            <a:r>
              <a:rPr lang="en-GB" sz="2800" dirty="0" smtClean="0"/>
              <a:t>) and often unpredictable, at least during the initial phases of a return-support programme</a:t>
            </a:r>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19</a:t>
            </a:fld>
            <a:endParaRPr lang="en-GB"/>
          </a:p>
        </p:txBody>
      </p:sp>
    </p:spTree>
    <p:extLst>
      <p:ext uri="{BB962C8B-B14F-4D97-AF65-F5344CB8AC3E}">
        <p14:creationId xmlns:p14="http://schemas.microsoft.com/office/powerpoint/2010/main" val="1001335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100" dirty="0" smtClean="0"/>
              <a:t>Overall course principles </a:t>
            </a:r>
            <a:r>
              <a:rPr lang="mr-IN" sz="3100" dirty="0" smtClean="0"/>
              <a:t>–</a:t>
            </a:r>
            <a:r>
              <a:rPr lang="en-US" sz="3100" dirty="0" smtClean="0"/>
              <a:t> Review slide</a:t>
            </a:r>
            <a:endParaRPr lang="en-US" sz="3100" dirty="0"/>
          </a:p>
        </p:txBody>
      </p:sp>
      <p:sp>
        <p:nvSpPr>
          <p:cNvPr id="3" name="Content Placeholder 2"/>
          <p:cNvSpPr>
            <a:spLocks noGrp="1"/>
          </p:cNvSpPr>
          <p:nvPr>
            <p:ph idx="1"/>
          </p:nvPr>
        </p:nvSpPr>
        <p:spPr>
          <a:xfrm>
            <a:off x="609599" y="1269460"/>
            <a:ext cx="10972800" cy="5054953"/>
          </a:xfrm>
        </p:spPr>
        <p:txBody>
          <a:bodyPr/>
          <a:lstStyle/>
          <a:p>
            <a:r>
              <a:rPr lang="mr-IN" dirty="0" smtClean="0"/>
              <a:t>…</a:t>
            </a:r>
            <a:r>
              <a:rPr lang="en-US" sz="2200" dirty="0" smtClean="0"/>
              <a:t>How </a:t>
            </a:r>
            <a:r>
              <a:rPr lang="en-US" sz="2200" dirty="0"/>
              <a:t>does ‘Cash’ </a:t>
            </a:r>
            <a:r>
              <a:rPr lang="en-US" sz="2200" dirty="0" smtClean="0"/>
              <a:t>then make </a:t>
            </a:r>
            <a:r>
              <a:rPr lang="en-US" sz="2200" dirty="0"/>
              <a:t>things different?</a:t>
            </a:r>
          </a:p>
          <a:p>
            <a:r>
              <a:rPr lang="en-US" sz="2200" dirty="0" smtClean="0"/>
              <a:t>Each session will cover:</a:t>
            </a:r>
          </a:p>
          <a:p>
            <a:pPr lvl="1"/>
            <a:r>
              <a:rPr lang="en-US" sz="2200" dirty="0" smtClean="0"/>
              <a:t>Review of the range of Shelter </a:t>
            </a:r>
            <a:r>
              <a:rPr lang="en-US" sz="2200" dirty="0" err="1" smtClean="0"/>
              <a:t>programme</a:t>
            </a:r>
            <a:r>
              <a:rPr lang="en-US" sz="2200" dirty="0" smtClean="0"/>
              <a:t> interventions</a:t>
            </a:r>
          </a:p>
          <a:p>
            <a:pPr lvl="1"/>
            <a:r>
              <a:rPr lang="en-US" sz="2200" dirty="0" smtClean="0"/>
              <a:t>When and how (and what) Cash and Markets can be included in the </a:t>
            </a:r>
            <a:r>
              <a:rPr lang="en-US" sz="2200" dirty="0" err="1"/>
              <a:t>programme</a:t>
            </a:r>
            <a:r>
              <a:rPr lang="en-US" sz="2200" dirty="0"/>
              <a:t> interventions </a:t>
            </a:r>
            <a:r>
              <a:rPr lang="en-US" sz="2200" dirty="0" smtClean="0"/>
              <a:t>mix</a:t>
            </a:r>
          </a:p>
          <a:p>
            <a:pPr lvl="2"/>
            <a:r>
              <a:rPr lang="en-US" sz="2200" dirty="0" smtClean="0"/>
              <a:t>(And </a:t>
            </a:r>
            <a:r>
              <a:rPr lang="mr-IN" sz="2200" dirty="0" smtClean="0"/>
              <a:t>–</a:t>
            </a:r>
            <a:r>
              <a:rPr lang="en-US" sz="2200" dirty="0" smtClean="0"/>
              <a:t> “If not Cash, then when?” discussions)</a:t>
            </a:r>
          </a:p>
          <a:p>
            <a:pPr lvl="1"/>
            <a:r>
              <a:rPr lang="en-US" sz="2200" dirty="0" smtClean="0"/>
              <a:t>How to </a:t>
            </a:r>
            <a:r>
              <a:rPr lang="en-US" sz="2200" i="1" dirty="0" smtClean="0"/>
              <a:t>coordinate</a:t>
            </a:r>
            <a:r>
              <a:rPr lang="en-US" sz="2200" dirty="0" smtClean="0"/>
              <a:t> </a:t>
            </a:r>
            <a:r>
              <a:rPr lang="en-US" sz="2200" i="1" dirty="0" smtClean="0"/>
              <a:t>internally</a:t>
            </a:r>
            <a:r>
              <a:rPr lang="en-US" sz="2200" dirty="0" smtClean="0"/>
              <a:t>, amongst the Shelter Cluster partners, to effectively support intervention strategies which integrate Cash considerations</a:t>
            </a:r>
          </a:p>
          <a:p>
            <a:pPr lvl="1"/>
            <a:r>
              <a:rPr lang="en-US" sz="2200" dirty="0" smtClean="0"/>
              <a:t>How to </a:t>
            </a:r>
            <a:r>
              <a:rPr lang="en-US" sz="2200" i="1" dirty="0" smtClean="0"/>
              <a:t>coordinate externally</a:t>
            </a:r>
            <a:r>
              <a:rPr lang="en-US" sz="2200" dirty="0" smtClean="0"/>
              <a:t> </a:t>
            </a:r>
            <a:r>
              <a:rPr lang="mr-IN" sz="2200" dirty="0" smtClean="0"/>
              <a:t>–</a:t>
            </a:r>
            <a:r>
              <a:rPr lang="en-US" sz="2200" dirty="0" smtClean="0"/>
              <a:t> with CWGs, other key Clusters, government counterparts and the donor community</a:t>
            </a:r>
            <a:r>
              <a:rPr lang="en-US" sz="2400" dirty="0"/>
              <a:t> </a:t>
            </a:r>
            <a:r>
              <a:rPr lang="en-US" sz="2400" dirty="0" err="1"/>
              <a:t>programme</a:t>
            </a:r>
            <a:r>
              <a:rPr lang="en-US" sz="2400" dirty="0"/>
              <a:t> </a:t>
            </a:r>
            <a:r>
              <a:rPr lang="en-US" sz="2400" dirty="0" smtClean="0"/>
              <a:t>interventions </a:t>
            </a:r>
            <a:r>
              <a:rPr lang="mr-IN" sz="2400" dirty="0" smtClean="0"/>
              <a:t>–</a:t>
            </a:r>
            <a:r>
              <a:rPr lang="en-US" sz="2400" dirty="0" smtClean="0"/>
              <a:t> to </a:t>
            </a:r>
            <a:r>
              <a:rPr lang="en-US" sz="2200" dirty="0"/>
              <a:t>effectively support intervention strategies which integrate Cash </a:t>
            </a:r>
            <a:r>
              <a:rPr lang="en-US" sz="2200" dirty="0" smtClean="0"/>
              <a:t>considerations</a:t>
            </a:r>
          </a:p>
          <a:p>
            <a:pPr lvl="1"/>
            <a:r>
              <a:rPr lang="en-US" sz="2200" dirty="0" smtClean="0"/>
              <a:t>What other Cash actors are doing, and how they are framing the discussions</a:t>
            </a:r>
            <a:endParaRPr lang="en-US" sz="2200" dirty="0"/>
          </a:p>
          <a:p>
            <a:pPr lvl="1"/>
            <a:endParaRPr lang="en-US" sz="2200"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Tree>
    <p:extLst>
      <p:ext uri="{BB962C8B-B14F-4D97-AF65-F5344CB8AC3E}">
        <p14:creationId xmlns:p14="http://schemas.microsoft.com/office/powerpoint/2010/main" val="1117901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dirty="0" smtClean="0"/>
              <a:t>Topic 2: Recognition </a:t>
            </a:r>
            <a:r>
              <a:rPr lang="en-US" dirty="0"/>
              <a:t>of the challenges of Shelter and Cash coordination for long-distance returns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10834"/>
            <a:ext cx="10972800" cy="4525963"/>
          </a:xfrm>
        </p:spPr>
        <p:txBody>
          <a:bodyPr>
            <a:noAutofit/>
          </a:bodyPr>
          <a:lstStyle/>
          <a:p>
            <a:pPr marL="0" indent="0">
              <a:buNone/>
            </a:pPr>
            <a:r>
              <a:rPr lang="en-GB" sz="2400" dirty="0" smtClean="0"/>
              <a:t>Key challenges, specific to Shelter and Cash, cont.:</a:t>
            </a:r>
          </a:p>
          <a:p>
            <a:r>
              <a:rPr lang="en-GB" sz="2400" dirty="0" smtClean="0"/>
              <a:t>A return movement by displaced households may have many stages on a </a:t>
            </a:r>
            <a:r>
              <a:rPr lang="en-GB" sz="2400" dirty="0"/>
              <a:t>long geographical </a:t>
            </a:r>
            <a:r>
              <a:rPr lang="en-GB" sz="2400" dirty="0" smtClean="0"/>
              <a:t>route </a:t>
            </a:r>
            <a:r>
              <a:rPr lang="mr-IN" sz="2400" dirty="0" smtClean="0"/>
              <a:t>–</a:t>
            </a:r>
            <a:r>
              <a:rPr lang="en-GB" sz="2400" dirty="0" smtClean="0"/>
              <a:t> each stage may have different risks, different market situations, </a:t>
            </a:r>
            <a:r>
              <a:rPr lang="en-GB" sz="2400" dirty="0" err="1" smtClean="0"/>
              <a:t>etc</a:t>
            </a:r>
            <a:endParaRPr lang="en-GB" sz="2400" dirty="0" smtClean="0"/>
          </a:p>
          <a:p>
            <a:r>
              <a:rPr lang="en-GB" sz="2400" dirty="0" smtClean="0"/>
              <a:t>The returning households may disperse over a wide area, once they are in their region of origin </a:t>
            </a:r>
            <a:r>
              <a:rPr lang="mr-IN" sz="2400" dirty="0" smtClean="0"/>
              <a:t>–</a:t>
            </a:r>
            <a:r>
              <a:rPr lang="en-GB" sz="2400" dirty="0" smtClean="0"/>
              <a:t> making it harder to engage with post-programme M&amp;E</a:t>
            </a:r>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20</a:t>
            </a:fld>
            <a:endParaRPr lang="en-GB"/>
          </a:p>
        </p:txBody>
      </p:sp>
    </p:spTree>
    <p:extLst>
      <p:ext uri="{BB962C8B-B14F-4D97-AF65-F5344CB8AC3E}">
        <p14:creationId xmlns:p14="http://schemas.microsoft.com/office/powerpoint/2010/main" val="822600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dirty="0" smtClean="0"/>
              <a:t>Topic 2: Recognition </a:t>
            </a:r>
            <a:r>
              <a:rPr lang="en-US" dirty="0"/>
              <a:t>of the challenges of Shelter and Cash coordination for long-distance returns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610834"/>
            <a:ext cx="10972800" cy="4525963"/>
          </a:xfrm>
        </p:spPr>
        <p:txBody>
          <a:bodyPr>
            <a:noAutofit/>
          </a:bodyPr>
          <a:lstStyle/>
          <a:p>
            <a:pPr marL="0" indent="0">
              <a:buNone/>
            </a:pPr>
            <a:r>
              <a:rPr lang="en-GB" sz="2400" dirty="0" smtClean="0"/>
              <a:t>Key challenges, specific to Shelter and Cash, cont.:</a:t>
            </a:r>
          </a:p>
          <a:p>
            <a:r>
              <a:rPr lang="en-GB" sz="2400" dirty="0" smtClean="0"/>
              <a:t>If return is done across international borders, how much of any Shelter-labelled CVA support should be in the currency of the country of origin, and how much should be in the currency of the country of destination?</a:t>
            </a:r>
          </a:p>
          <a:p>
            <a:r>
              <a:rPr lang="en-GB" sz="2400" dirty="0" smtClean="0"/>
              <a:t>Are there any differences in laws concerning financial services providers, between the area of displacement, and the area of return?</a:t>
            </a:r>
          </a:p>
          <a:p>
            <a:r>
              <a:rPr lang="en-GB" sz="2400" dirty="0" smtClean="0"/>
              <a:t>What are the barriers for humanitarian shelter partners who have been operational in the area of displacement, for setting up operations in the area of return </a:t>
            </a:r>
            <a:r>
              <a:rPr lang="mr-IN" sz="2400" dirty="0" smtClean="0"/>
              <a:t>–</a:t>
            </a:r>
            <a:r>
              <a:rPr lang="en-GB" sz="2400" dirty="0" smtClean="0"/>
              <a:t> and is there a formal plan for coordination generally, in the area of return?</a:t>
            </a:r>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21</a:t>
            </a:fld>
            <a:endParaRPr lang="en-GB"/>
          </a:p>
        </p:txBody>
      </p:sp>
    </p:spTree>
    <p:extLst>
      <p:ext uri="{BB962C8B-B14F-4D97-AF65-F5344CB8AC3E}">
        <p14:creationId xmlns:p14="http://schemas.microsoft.com/office/powerpoint/2010/main" val="2086754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dirty="0" smtClean="0"/>
              <a:t>Topic 2: Recognition </a:t>
            </a:r>
            <a:r>
              <a:rPr lang="en-US" dirty="0"/>
              <a:t>of the challenges of Shelter and Cash coordination for long-distance returns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874687"/>
            <a:ext cx="10972800" cy="4525963"/>
          </a:xfrm>
        </p:spPr>
        <p:txBody>
          <a:bodyPr>
            <a:noAutofit/>
          </a:bodyPr>
          <a:lstStyle/>
          <a:p>
            <a:pPr marL="0" indent="0">
              <a:buNone/>
            </a:pPr>
            <a:r>
              <a:rPr lang="en-GB" sz="2800" dirty="0" smtClean="0"/>
              <a:t>Group work:</a:t>
            </a:r>
          </a:p>
          <a:p>
            <a:r>
              <a:rPr lang="en-GB" sz="2800" dirty="0" smtClean="0"/>
              <a:t>Each group choose one of the following scenarios:--</a:t>
            </a:r>
          </a:p>
          <a:p>
            <a:pPr lvl="1"/>
            <a:r>
              <a:rPr lang="en-GB" dirty="0" smtClean="0"/>
              <a:t>Returnees returning to a natural-disaster damaged rural area in the same country, and dispersing</a:t>
            </a:r>
          </a:p>
          <a:p>
            <a:pPr lvl="1"/>
            <a:r>
              <a:rPr lang="en-GB" dirty="0"/>
              <a:t>Returnees returning to a natural-disaster damaged </a:t>
            </a:r>
            <a:r>
              <a:rPr lang="en-GB" dirty="0" smtClean="0"/>
              <a:t>urban </a:t>
            </a:r>
            <a:r>
              <a:rPr lang="en-GB" dirty="0"/>
              <a:t>area in the same country, and </a:t>
            </a:r>
            <a:r>
              <a:rPr lang="en-GB" dirty="0" smtClean="0"/>
              <a:t>concentrating in those areas</a:t>
            </a:r>
          </a:p>
          <a:p>
            <a:pPr lvl="1"/>
            <a:r>
              <a:rPr lang="en-GB" dirty="0"/>
              <a:t>Returnees returning to a natural-disaster damaged rural area in </a:t>
            </a:r>
            <a:r>
              <a:rPr lang="en-GB" dirty="0" smtClean="0"/>
              <a:t>another </a:t>
            </a:r>
            <a:r>
              <a:rPr lang="en-GB" dirty="0"/>
              <a:t>country, and </a:t>
            </a:r>
            <a:r>
              <a:rPr lang="en-GB" dirty="0" smtClean="0"/>
              <a:t>dispersing</a:t>
            </a:r>
            <a:endParaRPr lang="en-GB" dirty="0"/>
          </a:p>
          <a:p>
            <a:pPr lvl="1"/>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22</a:t>
            </a:fld>
            <a:endParaRPr lang="en-GB"/>
          </a:p>
        </p:txBody>
      </p:sp>
    </p:spTree>
    <p:extLst>
      <p:ext uri="{BB962C8B-B14F-4D97-AF65-F5344CB8AC3E}">
        <p14:creationId xmlns:p14="http://schemas.microsoft.com/office/powerpoint/2010/main" val="15222321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dirty="0" smtClean="0"/>
              <a:t>Topic 2: Recognition </a:t>
            </a:r>
            <a:r>
              <a:rPr lang="en-US" dirty="0"/>
              <a:t>of the challenges of Shelter and Cash coordination for long-distance returns </a:t>
            </a:r>
            <a:br>
              <a:rPr lang="en-US" dirty="0"/>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874687"/>
            <a:ext cx="10972800" cy="4525963"/>
          </a:xfrm>
        </p:spPr>
        <p:txBody>
          <a:bodyPr>
            <a:noAutofit/>
          </a:bodyPr>
          <a:lstStyle/>
          <a:p>
            <a:pPr marL="0" indent="0">
              <a:buNone/>
            </a:pPr>
            <a:r>
              <a:rPr lang="en-GB" sz="2800" dirty="0" smtClean="0"/>
              <a:t>Group work, cont.:</a:t>
            </a:r>
          </a:p>
          <a:p>
            <a:r>
              <a:rPr lang="en-GB" sz="2800" dirty="0" smtClean="0"/>
              <a:t>Use Flip-chart paper, divided into four vertical columns:</a:t>
            </a:r>
          </a:p>
          <a:p>
            <a:pPr lvl="1"/>
            <a:r>
              <a:rPr lang="en-GB" b="1" i="1" dirty="0" smtClean="0"/>
              <a:t>Column 1</a:t>
            </a:r>
            <a:r>
              <a:rPr lang="en-GB" dirty="0" smtClean="0"/>
              <a:t>: The possible Shelter Cluster </a:t>
            </a:r>
            <a:r>
              <a:rPr lang="en-GB" dirty="0" err="1" smtClean="0"/>
              <a:t>TWiGs</a:t>
            </a:r>
            <a:r>
              <a:rPr lang="en-GB" dirty="0" smtClean="0"/>
              <a:t> necessary in this situation</a:t>
            </a:r>
          </a:p>
          <a:p>
            <a:pPr lvl="1"/>
            <a:r>
              <a:rPr lang="en-GB" b="1" i="1" dirty="0" smtClean="0"/>
              <a:t>Column 2</a:t>
            </a:r>
            <a:r>
              <a:rPr lang="en-GB" dirty="0" smtClean="0"/>
              <a:t>: One or two key </a:t>
            </a:r>
            <a:r>
              <a:rPr lang="en-GB" dirty="0" err="1" smtClean="0"/>
              <a:t>ToR</a:t>
            </a:r>
            <a:r>
              <a:rPr lang="en-GB" dirty="0" smtClean="0"/>
              <a:t> points for each potential </a:t>
            </a:r>
            <a:r>
              <a:rPr lang="en-GB" dirty="0" err="1" smtClean="0"/>
              <a:t>TWiG</a:t>
            </a:r>
            <a:endParaRPr lang="en-GB" dirty="0" smtClean="0"/>
          </a:p>
          <a:p>
            <a:pPr lvl="1"/>
            <a:r>
              <a:rPr lang="en-GB" b="1" i="1" dirty="0" smtClean="0"/>
              <a:t>Column 3</a:t>
            </a:r>
            <a:r>
              <a:rPr lang="en-GB" dirty="0" smtClean="0"/>
              <a:t>: Key CVA considerations </a:t>
            </a:r>
            <a:r>
              <a:rPr lang="en-GB" dirty="0"/>
              <a:t>for each potential </a:t>
            </a:r>
            <a:r>
              <a:rPr lang="en-GB" dirty="0" err="1"/>
              <a:t>TWiG</a:t>
            </a:r>
            <a:endParaRPr lang="en-GB" dirty="0"/>
          </a:p>
          <a:p>
            <a:pPr lvl="1"/>
            <a:r>
              <a:rPr lang="en-GB" b="1" i="1" dirty="0" smtClean="0"/>
              <a:t>Column 4</a:t>
            </a:r>
            <a:r>
              <a:rPr lang="en-GB" dirty="0" smtClean="0"/>
              <a:t>: Key coordination actors, for the CVA aspects of each </a:t>
            </a:r>
            <a:r>
              <a:rPr lang="en-GB" dirty="0" err="1" smtClean="0"/>
              <a:t>TWiG</a:t>
            </a:r>
            <a:endParaRPr lang="en-GB" dirty="0"/>
          </a:p>
          <a:p>
            <a:pPr marL="400050" lvl="1" indent="0">
              <a:buNone/>
            </a:pPr>
            <a:r>
              <a:rPr lang="en-GB" b="1" dirty="0" smtClean="0"/>
              <a:t>REPORT BACK IN PLENARY!</a:t>
            </a:r>
            <a:endParaRPr lang="en-GB" b="1" dirty="0"/>
          </a:p>
          <a:p>
            <a:pPr lvl="1"/>
            <a:endParaRPr lang="en-GB" sz="2400"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23</a:t>
            </a:fld>
            <a:endParaRPr lang="en-GB"/>
          </a:p>
        </p:txBody>
      </p:sp>
    </p:spTree>
    <p:extLst>
      <p:ext uri="{BB962C8B-B14F-4D97-AF65-F5344CB8AC3E}">
        <p14:creationId xmlns:p14="http://schemas.microsoft.com/office/powerpoint/2010/main" val="920130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Understanding and coordinating the impact of Shelter and Cash on (left-behind) host communities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798450"/>
            <a:ext cx="10972800" cy="4525963"/>
          </a:xfrm>
        </p:spPr>
        <p:txBody>
          <a:bodyPr>
            <a:normAutofit fontScale="92500" lnSpcReduction="20000"/>
          </a:bodyPr>
          <a:lstStyle/>
          <a:p>
            <a:pPr marL="0" indent="0">
              <a:buNone/>
            </a:pPr>
            <a:r>
              <a:rPr lang="de-DE" dirty="0" err="1" smtClean="0"/>
              <a:t>Lessons</a:t>
            </a:r>
            <a:r>
              <a:rPr lang="de-DE" dirty="0" smtClean="0"/>
              <a:t> </a:t>
            </a:r>
            <a:r>
              <a:rPr lang="de-DE" dirty="0" err="1" smtClean="0"/>
              <a:t>learned</a:t>
            </a:r>
            <a:r>
              <a:rPr lang="de-DE" dirty="0" smtClean="0"/>
              <a:t> </a:t>
            </a:r>
            <a:r>
              <a:rPr lang="de-DE" dirty="0" err="1" smtClean="0"/>
              <a:t>from</a:t>
            </a:r>
            <a:r>
              <a:rPr lang="de-DE" dirty="0" smtClean="0"/>
              <a:t> host </a:t>
            </a:r>
            <a:r>
              <a:rPr lang="de-DE" dirty="0" err="1" smtClean="0"/>
              <a:t>communities</a:t>
            </a:r>
            <a:r>
              <a:rPr lang="de-DE" dirty="0" smtClean="0"/>
              <a:t>, </a:t>
            </a:r>
            <a:r>
              <a:rPr lang="de-DE" dirty="0" err="1" smtClean="0"/>
              <a:t>during</a:t>
            </a:r>
            <a:r>
              <a:rPr lang="de-DE" dirty="0" smtClean="0"/>
              <a:t> </a:t>
            </a:r>
            <a:r>
              <a:rPr lang="de-DE" dirty="0" err="1" smtClean="0"/>
              <a:t>and</a:t>
            </a:r>
            <a:r>
              <a:rPr lang="de-DE" dirty="0" smtClean="0"/>
              <a:t> after </a:t>
            </a:r>
            <a:r>
              <a:rPr lang="de-DE" dirty="0" err="1" smtClean="0"/>
              <a:t>the</a:t>
            </a:r>
            <a:r>
              <a:rPr lang="de-DE" dirty="0" smtClean="0"/>
              <a:t> </a:t>
            </a:r>
            <a:r>
              <a:rPr lang="de-DE" dirty="0" err="1" smtClean="0"/>
              <a:t>departure</a:t>
            </a:r>
            <a:r>
              <a:rPr lang="de-DE" dirty="0" smtClean="0"/>
              <a:t> </a:t>
            </a:r>
            <a:r>
              <a:rPr lang="de-DE" dirty="0" err="1" smtClean="0"/>
              <a:t>of</a:t>
            </a:r>
            <a:r>
              <a:rPr lang="de-DE" dirty="0" smtClean="0"/>
              <a:t> a </a:t>
            </a:r>
            <a:r>
              <a:rPr lang="de-DE" dirty="0" err="1" smtClean="0"/>
              <a:t>hosted</a:t>
            </a:r>
            <a:r>
              <a:rPr lang="de-DE" dirty="0" smtClean="0"/>
              <a:t> </a:t>
            </a:r>
            <a:r>
              <a:rPr lang="de-DE" dirty="0" err="1" smtClean="0"/>
              <a:t>community</a:t>
            </a:r>
            <a:r>
              <a:rPr lang="de-DE" dirty="0" smtClean="0"/>
              <a:t>:</a:t>
            </a:r>
          </a:p>
          <a:p>
            <a:r>
              <a:rPr lang="en-GB" dirty="0" smtClean="0"/>
              <a:t>There will be a decrease in economic activity, and generally less cash going around the host community: the decrease in economic activity will most likely be most pronounced in the informal economy</a:t>
            </a:r>
          </a:p>
          <a:p>
            <a:r>
              <a:rPr lang="en-GB" dirty="0" smtClean="0"/>
              <a:t>The departure of the originally displaced households may not mean an emptying of all the housing stock which was free before the emergency </a:t>
            </a:r>
            <a:r>
              <a:rPr lang="mr-IN" dirty="0" smtClean="0"/>
              <a:t>–</a:t>
            </a:r>
            <a:r>
              <a:rPr lang="en-GB" dirty="0" smtClean="0"/>
              <a:t> the economic stimuli provided by the displaced community may have in the meantime acted as a magnet for non-emergency related migration into the host community’s area</a:t>
            </a:r>
            <a:endParaRPr lang="en-GB" sz="3200" dirty="0"/>
          </a:p>
          <a:p>
            <a:pPr marL="457200" lvl="1" indent="0">
              <a:buNone/>
            </a:pPr>
            <a:endParaRPr lang="de-DE" sz="3200" dirty="0" smtClean="0"/>
          </a:p>
          <a:p>
            <a:pPr marL="0" indent="0">
              <a:buNone/>
            </a:pPr>
            <a:endParaRPr lang="en-GB" sz="36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24</a:t>
            </a:fld>
            <a:endParaRPr lang="en-GB"/>
          </a:p>
        </p:txBody>
      </p:sp>
    </p:spTree>
    <p:extLst>
      <p:ext uri="{BB962C8B-B14F-4D97-AF65-F5344CB8AC3E}">
        <p14:creationId xmlns:p14="http://schemas.microsoft.com/office/powerpoint/2010/main" val="1763930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Understanding and coordinating the impact of Shelter and Cash on (left-behind) host communities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798450"/>
            <a:ext cx="10972800" cy="4525963"/>
          </a:xfrm>
        </p:spPr>
        <p:txBody>
          <a:bodyPr>
            <a:normAutofit lnSpcReduction="10000"/>
          </a:bodyPr>
          <a:lstStyle/>
          <a:p>
            <a:pPr marL="0" indent="0">
              <a:buNone/>
            </a:pPr>
            <a:r>
              <a:rPr lang="de-DE" dirty="0" err="1" smtClean="0"/>
              <a:t>Lessons</a:t>
            </a:r>
            <a:r>
              <a:rPr lang="de-DE" dirty="0" smtClean="0"/>
              <a:t> </a:t>
            </a:r>
            <a:r>
              <a:rPr lang="de-DE" dirty="0" err="1" smtClean="0"/>
              <a:t>learned</a:t>
            </a:r>
            <a:r>
              <a:rPr lang="de-DE" dirty="0" smtClean="0"/>
              <a:t> </a:t>
            </a:r>
            <a:r>
              <a:rPr lang="de-DE" dirty="0" err="1" smtClean="0"/>
              <a:t>from</a:t>
            </a:r>
            <a:r>
              <a:rPr lang="de-DE" dirty="0" smtClean="0"/>
              <a:t> host </a:t>
            </a:r>
            <a:r>
              <a:rPr lang="de-DE" dirty="0" err="1" smtClean="0"/>
              <a:t>communities</a:t>
            </a:r>
            <a:r>
              <a:rPr lang="de-DE" dirty="0" smtClean="0"/>
              <a:t>, </a:t>
            </a:r>
            <a:r>
              <a:rPr lang="de-DE" dirty="0" err="1" smtClean="0"/>
              <a:t>during</a:t>
            </a:r>
            <a:r>
              <a:rPr lang="de-DE" dirty="0" smtClean="0"/>
              <a:t> </a:t>
            </a:r>
            <a:r>
              <a:rPr lang="de-DE" dirty="0" err="1" smtClean="0"/>
              <a:t>and</a:t>
            </a:r>
            <a:r>
              <a:rPr lang="de-DE" dirty="0" smtClean="0"/>
              <a:t> after </a:t>
            </a:r>
            <a:r>
              <a:rPr lang="de-DE" dirty="0" err="1" smtClean="0"/>
              <a:t>the</a:t>
            </a:r>
            <a:r>
              <a:rPr lang="de-DE" dirty="0" smtClean="0"/>
              <a:t> </a:t>
            </a:r>
            <a:r>
              <a:rPr lang="de-DE" dirty="0" err="1" smtClean="0"/>
              <a:t>departure</a:t>
            </a:r>
            <a:r>
              <a:rPr lang="de-DE" dirty="0" smtClean="0"/>
              <a:t> </a:t>
            </a:r>
            <a:r>
              <a:rPr lang="de-DE" dirty="0" err="1" smtClean="0"/>
              <a:t>of</a:t>
            </a:r>
            <a:r>
              <a:rPr lang="de-DE" dirty="0" smtClean="0"/>
              <a:t> a </a:t>
            </a:r>
            <a:r>
              <a:rPr lang="de-DE" dirty="0" err="1" smtClean="0"/>
              <a:t>hosted</a:t>
            </a:r>
            <a:r>
              <a:rPr lang="de-DE" dirty="0" smtClean="0"/>
              <a:t> </a:t>
            </a:r>
            <a:r>
              <a:rPr lang="de-DE" dirty="0" err="1" smtClean="0"/>
              <a:t>community</a:t>
            </a:r>
            <a:r>
              <a:rPr lang="de-DE" dirty="0" smtClean="0"/>
              <a:t>, </a:t>
            </a:r>
            <a:r>
              <a:rPr lang="de-DE" dirty="0" err="1" smtClean="0"/>
              <a:t>cont</a:t>
            </a:r>
            <a:r>
              <a:rPr lang="de-DE" dirty="0" smtClean="0"/>
              <a:t>.:</a:t>
            </a:r>
          </a:p>
          <a:p>
            <a:r>
              <a:rPr lang="en-GB" dirty="0" smtClean="0"/>
              <a:t>Although some housing stock may have improved during the displacement, it is likely that many buildings (schools, local government offices, health clinics, </a:t>
            </a:r>
            <a:r>
              <a:rPr lang="en-GB" dirty="0" err="1" smtClean="0"/>
              <a:t>etc</a:t>
            </a:r>
            <a:r>
              <a:rPr lang="en-GB" dirty="0" smtClean="0"/>
              <a:t>) may have deteriorated, through higher levels of use, or through use as collective centres</a:t>
            </a:r>
          </a:p>
          <a:p>
            <a:r>
              <a:rPr lang="en-GB" dirty="0" smtClean="0"/>
              <a:t>Environmental </a:t>
            </a:r>
            <a:r>
              <a:rPr lang="en-GB" dirty="0" err="1" smtClean="0"/>
              <a:t>degredation</a:t>
            </a:r>
            <a:r>
              <a:rPr lang="en-GB" dirty="0" smtClean="0"/>
              <a:t> may often be overlooked, but it can have been acute</a:t>
            </a:r>
            <a:endParaRPr lang="de-DE" sz="3200" dirty="0" smtClean="0"/>
          </a:p>
          <a:p>
            <a:pPr marL="0" indent="0">
              <a:buNone/>
            </a:pPr>
            <a:endParaRPr lang="en-GB" sz="36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25</a:t>
            </a:fld>
            <a:endParaRPr lang="en-GB"/>
          </a:p>
        </p:txBody>
      </p:sp>
    </p:spTree>
    <p:extLst>
      <p:ext uri="{BB962C8B-B14F-4D97-AF65-F5344CB8AC3E}">
        <p14:creationId xmlns:p14="http://schemas.microsoft.com/office/powerpoint/2010/main" val="1011359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Understanding and coordinating the impact of Shelter and Cash on (left-behind) host communities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798450"/>
            <a:ext cx="10972800" cy="4525963"/>
          </a:xfrm>
        </p:spPr>
        <p:txBody>
          <a:bodyPr>
            <a:normAutofit/>
          </a:bodyPr>
          <a:lstStyle/>
          <a:p>
            <a:pPr marL="0" indent="0">
              <a:buNone/>
            </a:pPr>
            <a:r>
              <a:rPr lang="de-DE" dirty="0" err="1" smtClean="0"/>
              <a:t>Lessons</a:t>
            </a:r>
            <a:r>
              <a:rPr lang="de-DE" dirty="0" smtClean="0"/>
              <a:t> </a:t>
            </a:r>
            <a:r>
              <a:rPr lang="de-DE" dirty="0" err="1" smtClean="0"/>
              <a:t>learned</a:t>
            </a:r>
            <a:r>
              <a:rPr lang="de-DE" dirty="0" smtClean="0"/>
              <a:t> </a:t>
            </a:r>
            <a:r>
              <a:rPr lang="de-DE" dirty="0" err="1" smtClean="0"/>
              <a:t>from</a:t>
            </a:r>
            <a:r>
              <a:rPr lang="de-DE" dirty="0" smtClean="0"/>
              <a:t> host </a:t>
            </a:r>
            <a:r>
              <a:rPr lang="de-DE" dirty="0" err="1" smtClean="0"/>
              <a:t>communities</a:t>
            </a:r>
            <a:r>
              <a:rPr lang="de-DE" dirty="0" smtClean="0"/>
              <a:t>, </a:t>
            </a:r>
            <a:r>
              <a:rPr lang="de-DE" dirty="0" err="1" smtClean="0"/>
              <a:t>during</a:t>
            </a:r>
            <a:r>
              <a:rPr lang="de-DE" dirty="0" smtClean="0"/>
              <a:t> </a:t>
            </a:r>
            <a:r>
              <a:rPr lang="de-DE" dirty="0" err="1" smtClean="0"/>
              <a:t>and</a:t>
            </a:r>
            <a:r>
              <a:rPr lang="de-DE" dirty="0" smtClean="0"/>
              <a:t> after </a:t>
            </a:r>
            <a:r>
              <a:rPr lang="de-DE" dirty="0" err="1" smtClean="0"/>
              <a:t>the</a:t>
            </a:r>
            <a:r>
              <a:rPr lang="de-DE" dirty="0" smtClean="0"/>
              <a:t> </a:t>
            </a:r>
            <a:r>
              <a:rPr lang="de-DE" dirty="0" err="1" smtClean="0"/>
              <a:t>departure</a:t>
            </a:r>
            <a:r>
              <a:rPr lang="de-DE" dirty="0" smtClean="0"/>
              <a:t> </a:t>
            </a:r>
            <a:r>
              <a:rPr lang="de-DE" dirty="0" err="1" smtClean="0"/>
              <a:t>of</a:t>
            </a:r>
            <a:r>
              <a:rPr lang="de-DE" dirty="0" smtClean="0"/>
              <a:t> a </a:t>
            </a:r>
            <a:r>
              <a:rPr lang="de-DE" dirty="0" err="1" smtClean="0"/>
              <a:t>hosted</a:t>
            </a:r>
            <a:r>
              <a:rPr lang="de-DE" dirty="0" smtClean="0"/>
              <a:t> </a:t>
            </a:r>
            <a:r>
              <a:rPr lang="de-DE" dirty="0" err="1" smtClean="0"/>
              <a:t>community</a:t>
            </a:r>
            <a:r>
              <a:rPr lang="de-DE" dirty="0" smtClean="0"/>
              <a:t>, </a:t>
            </a:r>
            <a:r>
              <a:rPr lang="de-DE" dirty="0" err="1" smtClean="0"/>
              <a:t>cont</a:t>
            </a:r>
            <a:r>
              <a:rPr lang="de-DE" dirty="0" smtClean="0"/>
              <a:t>.:</a:t>
            </a:r>
          </a:p>
          <a:p>
            <a:r>
              <a:rPr lang="en-GB" dirty="0" smtClean="0"/>
              <a:t>HLP disputes within the community which had been chronic or unresolved before the displacement, will most likely not have been resolved during the displacement either, and may still be present </a:t>
            </a:r>
            <a:r>
              <a:rPr lang="mr-IN" dirty="0" smtClean="0"/>
              <a:t>–</a:t>
            </a:r>
            <a:r>
              <a:rPr lang="en-GB" dirty="0" smtClean="0"/>
              <a:t> or exacerbated</a:t>
            </a:r>
          </a:p>
          <a:p>
            <a:r>
              <a:rPr lang="de-DE" dirty="0" err="1" smtClean="0"/>
              <a:t>Any</a:t>
            </a:r>
            <a:r>
              <a:rPr lang="de-DE" dirty="0" smtClean="0"/>
              <a:t> </a:t>
            </a:r>
            <a:r>
              <a:rPr lang="de-DE" dirty="0" err="1" smtClean="0"/>
              <a:t>equilibrium</a:t>
            </a:r>
            <a:r>
              <a:rPr lang="de-DE" dirty="0" smtClean="0"/>
              <a:t> </a:t>
            </a:r>
            <a:r>
              <a:rPr lang="de-DE" dirty="0" err="1" smtClean="0"/>
              <a:t>of</a:t>
            </a:r>
            <a:r>
              <a:rPr lang="de-DE" dirty="0" smtClean="0"/>
              <a:t> </a:t>
            </a:r>
            <a:r>
              <a:rPr lang="de-DE" dirty="0" err="1" smtClean="0"/>
              <a:t>local</a:t>
            </a:r>
            <a:r>
              <a:rPr lang="de-DE" dirty="0" smtClean="0"/>
              <a:t> </a:t>
            </a:r>
            <a:r>
              <a:rPr lang="de-DE" dirty="0" err="1" smtClean="0"/>
              <a:t>political</a:t>
            </a:r>
            <a:r>
              <a:rPr lang="de-DE" dirty="0" smtClean="0"/>
              <a:t> </a:t>
            </a:r>
            <a:r>
              <a:rPr lang="de-DE" dirty="0" err="1" smtClean="0"/>
              <a:t>powers</a:t>
            </a:r>
            <a:r>
              <a:rPr lang="de-DE" dirty="0" smtClean="0"/>
              <a:t> </a:t>
            </a:r>
            <a:r>
              <a:rPr lang="de-DE" dirty="0" err="1" smtClean="0"/>
              <a:t>may</a:t>
            </a:r>
            <a:r>
              <a:rPr lang="de-DE" dirty="0" smtClean="0"/>
              <a:t> </a:t>
            </a:r>
            <a:r>
              <a:rPr lang="de-DE" dirty="0" err="1" smtClean="0"/>
              <a:t>be</a:t>
            </a:r>
            <a:r>
              <a:rPr lang="de-DE" dirty="0" smtClean="0"/>
              <a:t> </a:t>
            </a:r>
            <a:r>
              <a:rPr lang="de-DE" dirty="0" err="1" smtClean="0"/>
              <a:t>imbalanced</a:t>
            </a:r>
            <a:r>
              <a:rPr lang="de-DE" dirty="0" smtClean="0"/>
              <a:t>, </a:t>
            </a:r>
            <a:r>
              <a:rPr lang="de-DE" dirty="0" err="1" smtClean="0"/>
              <a:t>because</a:t>
            </a:r>
            <a:r>
              <a:rPr lang="de-DE" dirty="0" smtClean="0"/>
              <a:t> </a:t>
            </a:r>
            <a:r>
              <a:rPr lang="de-DE" dirty="0" err="1" smtClean="0"/>
              <a:t>of</a:t>
            </a:r>
            <a:r>
              <a:rPr lang="de-DE" dirty="0" smtClean="0"/>
              <a:t> </a:t>
            </a:r>
            <a:r>
              <a:rPr lang="de-DE" dirty="0" err="1" smtClean="0"/>
              <a:t>the</a:t>
            </a:r>
            <a:r>
              <a:rPr lang="de-DE" dirty="0" smtClean="0"/>
              <a:t> </a:t>
            </a:r>
            <a:r>
              <a:rPr lang="de-DE" dirty="0" err="1" smtClean="0"/>
              <a:t>departure</a:t>
            </a:r>
            <a:r>
              <a:rPr lang="de-DE" dirty="0" smtClean="0"/>
              <a:t> </a:t>
            </a:r>
            <a:r>
              <a:rPr lang="de-DE" dirty="0" err="1" smtClean="0"/>
              <a:t>of</a:t>
            </a:r>
            <a:r>
              <a:rPr lang="de-DE" dirty="0" smtClean="0"/>
              <a:t> </a:t>
            </a:r>
            <a:r>
              <a:rPr lang="de-DE" dirty="0" err="1" smtClean="0"/>
              <a:t>the</a:t>
            </a:r>
            <a:r>
              <a:rPr lang="de-DE" dirty="0" smtClean="0"/>
              <a:t> </a:t>
            </a:r>
            <a:r>
              <a:rPr lang="de-DE" dirty="0" err="1" smtClean="0"/>
              <a:t>hosted</a:t>
            </a:r>
            <a:r>
              <a:rPr lang="de-DE" dirty="0" smtClean="0"/>
              <a:t> </a:t>
            </a:r>
            <a:r>
              <a:rPr lang="de-DE" dirty="0" err="1" smtClean="0"/>
              <a:t>community</a:t>
            </a:r>
            <a:endParaRPr lang="de-DE" sz="3200" dirty="0" smtClean="0"/>
          </a:p>
          <a:p>
            <a:pPr marL="0" indent="0">
              <a:buNone/>
            </a:pPr>
            <a:endParaRPr lang="en-GB" sz="36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26</a:t>
            </a:fld>
            <a:endParaRPr lang="en-GB"/>
          </a:p>
        </p:txBody>
      </p:sp>
    </p:spTree>
    <p:extLst>
      <p:ext uri="{BB962C8B-B14F-4D97-AF65-F5344CB8AC3E}">
        <p14:creationId xmlns:p14="http://schemas.microsoft.com/office/powerpoint/2010/main" val="9317895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2531"/>
            <a:ext cx="10972800" cy="1143000"/>
          </a:xfrm>
        </p:spPr>
        <p:txBody>
          <a:bodyPr>
            <a:normAutofit fontScale="90000"/>
          </a:bodyPr>
          <a:lstStyle/>
          <a:p>
            <a:r>
              <a:rPr lang="en-US" dirty="0"/>
              <a:t>Topic 3: Understanding and coordinating the impact of Shelter and Cash on (left-behind) host communities </a:t>
            </a:r>
            <a:br>
              <a:rPr lang="en-US" dirty="0"/>
            </a:br>
            <a:endParaRPr lang="en-US" dirty="0"/>
          </a:p>
        </p:txBody>
      </p:sp>
      <p:sp>
        <p:nvSpPr>
          <p:cNvPr id="3" name="Content Placeholder 2"/>
          <p:cNvSpPr>
            <a:spLocks noGrp="1"/>
          </p:cNvSpPr>
          <p:nvPr>
            <p:ph idx="1"/>
          </p:nvPr>
        </p:nvSpPr>
        <p:spPr>
          <a:xfrm>
            <a:off x="537681" y="1719531"/>
            <a:ext cx="10972800" cy="4516882"/>
          </a:xfrm>
        </p:spPr>
        <p:txBody>
          <a:bodyPr>
            <a:normAutofit/>
          </a:bodyPr>
          <a:lstStyle/>
          <a:p>
            <a:pPr marL="0" indent="0">
              <a:buNone/>
            </a:pPr>
            <a:r>
              <a:rPr lang="de-DE" sz="2800" dirty="0" smtClean="0"/>
              <a:t>Other </a:t>
            </a:r>
            <a:r>
              <a:rPr lang="de-DE" sz="2800" dirty="0" err="1" smtClean="0"/>
              <a:t>issues</a:t>
            </a:r>
            <a:r>
              <a:rPr lang="de-DE" sz="2800" dirty="0" smtClean="0"/>
              <a:t> </a:t>
            </a:r>
            <a:r>
              <a:rPr lang="de-DE" sz="2800" dirty="0" err="1" smtClean="0"/>
              <a:t>to</a:t>
            </a:r>
            <a:r>
              <a:rPr lang="de-DE" sz="2800" dirty="0" smtClean="0"/>
              <a:t> </a:t>
            </a:r>
            <a:r>
              <a:rPr lang="de-DE" sz="2800" dirty="0" err="1" smtClean="0"/>
              <a:t>consider</a:t>
            </a:r>
            <a:r>
              <a:rPr lang="de-DE" sz="2800" dirty="0" smtClean="0"/>
              <a:t>:</a:t>
            </a:r>
          </a:p>
          <a:p>
            <a:r>
              <a:rPr lang="en-US" sz="2800" dirty="0" smtClean="0"/>
              <a:t>A mass return of the displaced may be the signal to deactivate some Clusters or other coordination forums, and may also signal the start of </a:t>
            </a:r>
            <a:r>
              <a:rPr lang="en-US" sz="2800" dirty="0" smtClean="0"/>
              <a:t>winding down </a:t>
            </a:r>
            <a:r>
              <a:rPr lang="en-US" sz="2800" dirty="0" err="1" smtClean="0"/>
              <a:t>programme</a:t>
            </a:r>
            <a:r>
              <a:rPr lang="en-US" sz="2800" dirty="0" smtClean="0"/>
              <a:t> implementation for significant numbers of Cluster partners </a:t>
            </a:r>
            <a:r>
              <a:rPr lang="mr-IN" sz="2800" dirty="0" smtClean="0"/>
              <a:t>–</a:t>
            </a:r>
            <a:r>
              <a:rPr lang="en-US" sz="2800" dirty="0" smtClean="0"/>
              <a:t> therefore leaving the Shelter Cluster with fewer coordination partners internally and externally</a:t>
            </a:r>
          </a:p>
          <a:p>
            <a:r>
              <a:rPr lang="en-US" sz="2800" dirty="0" smtClean="0"/>
              <a:t>The timing for re-orienting the CWG may not be the same timing as re-orienting the Shelter Cluster</a:t>
            </a:r>
            <a:endParaRPr lang="en-US" sz="2800" dirty="0" smtClean="0"/>
          </a:p>
          <a:p>
            <a:endParaRPr lang="en-US" sz="2800" dirty="0"/>
          </a:p>
          <a:p>
            <a:pPr marL="457200" lvl="1" indent="0">
              <a:buNone/>
            </a:pPr>
            <a:endParaRPr lang="en-US"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27</a:t>
            </a:fld>
            <a:endParaRPr lang="en-GB"/>
          </a:p>
        </p:txBody>
      </p:sp>
    </p:spTree>
    <p:extLst>
      <p:ext uri="{BB962C8B-B14F-4D97-AF65-F5344CB8AC3E}">
        <p14:creationId xmlns:p14="http://schemas.microsoft.com/office/powerpoint/2010/main" val="21064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2531"/>
            <a:ext cx="10972800" cy="1143000"/>
          </a:xfrm>
        </p:spPr>
        <p:txBody>
          <a:bodyPr>
            <a:normAutofit fontScale="90000"/>
          </a:bodyPr>
          <a:lstStyle/>
          <a:p>
            <a:r>
              <a:rPr lang="en-US" dirty="0"/>
              <a:t>Topic 3: Understanding and coordinating the impact of Shelter and Cash on (left-behind) host communities </a:t>
            </a:r>
            <a:br>
              <a:rPr lang="en-US" dirty="0"/>
            </a:br>
            <a:endParaRPr lang="en-US" dirty="0"/>
          </a:p>
        </p:txBody>
      </p:sp>
      <p:sp>
        <p:nvSpPr>
          <p:cNvPr id="3" name="Content Placeholder 2"/>
          <p:cNvSpPr>
            <a:spLocks noGrp="1"/>
          </p:cNvSpPr>
          <p:nvPr>
            <p:ph idx="1"/>
          </p:nvPr>
        </p:nvSpPr>
        <p:spPr>
          <a:xfrm>
            <a:off x="537681" y="1719531"/>
            <a:ext cx="10972800" cy="4516882"/>
          </a:xfrm>
        </p:spPr>
        <p:txBody>
          <a:bodyPr>
            <a:normAutofit fontScale="92500"/>
          </a:bodyPr>
          <a:lstStyle/>
          <a:p>
            <a:pPr marL="0" indent="0">
              <a:buNone/>
            </a:pPr>
            <a:r>
              <a:rPr lang="de-DE" sz="2800" dirty="0" smtClean="0"/>
              <a:t>More </a:t>
            </a:r>
            <a:r>
              <a:rPr lang="de-DE" sz="2800" dirty="0" err="1" smtClean="0"/>
              <a:t>challenges</a:t>
            </a:r>
            <a:r>
              <a:rPr lang="de-DE" sz="2800" dirty="0" smtClean="0"/>
              <a:t> </a:t>
            </a:r>
            <a:r>
              <a:rPr lang="de-DE" sz="2800" dirty="0" err="1" smtClean="0"/>
              <a:t>for</a:t>
            </a:r>
            <a:r>
              <a:rPr lang="de-DE" sz="2800" dirty="0" smtClean="0"/>
              <a:t> </a:t>
            </a:r>
            <a:r>
              <a:rPr lang="de-DE" sz="2800" dirty="0" err="1" smtClean="0"/>
              <a:t>using</a:t>
            </a:r>
            <a:r>
              <a:rPr lang="de-DE" sz="2800" dirty="0" smtClean="0"/>
              <a:t> CVA </a:t>
            </a:r>
            <a:r>
              <a:rPr lang="de-DE" sz="2800" dirty="0" err="1" smtClean="0"/>
              <a:t>as</a:t>
            </a:r>
            <a:r>
              <a:rPr lang="de-DE" sz="2800" dirty="0" smtClean="0"/>
              <a:t> a </a:t>
            </a:r>
            <a:r>
              <a:rPr lang="de-DE" sz="2800" dirty="0" err="1" smtClean="0"/>
              <a:t>component</a:t>
            </a:r>
            <a:r>
              <a:rPr lang="de-DE" sz="2800" dirty="0" smtClean="0"/>
              <a:t> </a:t>
            </a:r>
            <a:r>
              <a:rPr lang="de-DE" sz="2800" dirty="0" err="1" smtClean="0"/>
              <a:t>of</a:t>
            </a:r>
            <a:r>
              <a:rPr lang="de-DE" sz="2800" dirty="0" smtClean="0"/>
              <a:t> </a:t>
            </a:r>
            <a:r>
              <a:rPr lang="de-DE" sz="2800" dirty="0" err="1" smtClean="0"/>
              <a:t>support</a:t>
            </a:r>
            <a:r>
              <a:rPr lang="de-DE" sz="2800" dirty="0" smtClean="0"/>
              <a:t> </a:t>
            </a:r>
            <a:r>
              <a:rPr lang="de-DE" sz="2800" dirty="0" err="1" smtClean="0"/>
              <a:t>for</a:t>
            </a:r>
            <a:r>
              <a:rPr lang="de-DE" sz="2800" dirty="0" smtClean="0"/>
              <a:t> host </a:t>
            </a:r>
            <a:r>
              <a:rPr lang="de-DE" sz="2800" dirty="0" err="1" smtClean="0"/>
              <a:t>communities</a:t>
            </a:r>
            <a:r>
              <a:rPr lang="de-DE" sz="2800" dirty="0" smtClean="0"/>
              <a:t>:</a:t>
            </a:r>
          </a:p>
          <a:p>
            <a:r>
              <a:rPr lang="de-DE" sz="2800" dirty="0" err="1" smtClean="0"/>
              <a:t>What</a:t>
            </a:r>
            <a:r>
              <a:rPr lang="de-DE" sz="2800" dirty="0" smtClean="0"/>
              <a:t> </a:t>
            </a:r>
            <a:r>
              <a:rPr lang="de-DE" sz="2800" dirty="0" err="1" smtClean="0"/>
              <a:t>is</a:t>
            </a:r>
            <a:r>
              <a:rPr lang="de-DE" sz="2800" dirty="0" smtClean="0"/>
              <a:t> </a:t>
            </a:r>
            <a:r>
              <a:rPr lang="de-DE" sz="2800" dirty="0" err="1" smtClean="0"/>
              <a:t>the</a:t>
            </a:r>
            <a:r>
              <a:rPr lang="de-DE" sz="2800" dirty="0" smtClean="0"/>
              <a:t> </a:t>
            </a:r>
            <a:r>
              <a:rPr lang="de-DE" sz="2800" dirty="0" err="1" smtClean="0"/>
              <a:t>actual</a:t>
            </a:r>
            <a:r>
              <a:rPr lang="de-DE" sz="2800" dirty="0" smtClean="0"/>
              <a:t> </a:t>
            </a:r>
            <a:r>
              <a:rPr lang="de-DE" sz="2800" dirty="0" err="1" smtClean="0"/>
              <a:t>need</a:t>
            </a:r>
            <a:r>
              <a:rPr lang="de-DE" sz="2800" dirty="0" smtClean="0"/>
              <a:t> (</a:t>
            </a:r>
            <a:r>
              <a:rPr lang="de-DE" sz="2800" dirty="0" err="1" smtClean="0"/>
              <a:t>if</a:t>
            </a:r>
            <a:r>
              <a:rPr lang="de-DE" sz="2800" dirty="0" smtClean="0"/>
              <a:t> </a:t>
            </a:r>
            <a:r>
              <a:rPr lang="de-DE" sz="2800" dirty="0" err="1" smtClean="0"/>
              <a:t>any</a:t>
            </a:r>
            <a:r>
              <a:rPr lang="de-DE" sz="2800" dirty="0" smtClean="0"/>
              <a:t>) </a:t>
            </a:r>
            <a:r>
              <a:rPr lang="de-DE" sz="2800" dirty="0" err="1" smtClean="0"/>
              <a:t>for</a:t>
            </a:r>
            <a:r>
              <a:rPr lang="de-DE" sz="2800" dirty="0" smtClean="0"/>
              <a:t> </a:t>
            </a:r>
            <a:r>
              <a:rPr lang="de-DE" sz="2800" dirty="0" err="1" smtClean="0"/>
              <a:t>shelter</a:t>
            </a:r>
            <a:r>
              <a:rPr lang="de-DE" sz="2800" dirty="0" smtClean="0"/>
              <a:t> </a:t>
            </a:r>
            <a:r>
              <a:rPr lang="de-DE" sz="2800" dirty="0" err="1" smtClean="0"/>
              <a:t>support</a:t>
            </a:r>
            <a:r>
              <a:rPr lang="de-DE" sz="2800" dirty="0" smtClean="0"/>
              <a:t>?</a:t>
            </a:r>
          </a:p>
          <a:p>
            <a:r>
              <a:rPr lang="de-DE" sz="2800" dirty="0" err="1" smtClean="0"/>
              <a:t>If</a:t>
            </a:r>
            <a:r>
              <a:rPr lang="de-DE" sz="2800" dirty="0" smtClean="0"/>
              <a:t> </a:t>
            </a:r>
            <a:r>
              <a:rPr lang="de-DE" sz="2800" dirty="0" err="1" smtClean="0"/>
              <a:t>the</a:t>
            </a:r>
            <a:r>
              <a:rPr lang="de-DE" sz="2800" dirty="0" smtClean="0"/>
              <a:t> </a:t>
            </a:r>
            <a:r>
              <a:rPr lang="de-DE" sz="2800" dirty="0" err="1" smtClean="0"/>
              <a:t>main</a:t>
            </a:r>
            <a:r>
              <a:rPr lang="de-DE" sz="2800" dirty="0" smtClean="0"/>
              <a:t> </a:t>
            </a:r>
            <a:r>
              <a:rPr lang="de-DE" sz="2800" dirty="0" err="1" smtClean="0"/>
              <a:t>need</a:t>
            </a:r>
            <a:r>
              <a:rPr lang="de-DE" sz="2800" dirty="0" smtClean="0"/>
              <a:t> </a:t>
            </a:r>
            <a:r>
              <a:rPr lang="de-DE" sz="2800" dirty="0" err="1" smtClean="0"/>
              <a:t>is</a:t>
            </a:r>
            <a:r>
              <a:rPr lang="de-DE" sz="2800" dirty="0" smtClean="0"/>
              <a:t> </a:t>
            </a:r>
            <a:r>
              <a:rPr lang="de-DE" sz="2800" dirty="0" err="1" smtClean="0"/>
              <a:t>for</a:t>
            </a:r>
            <a:r>
              <a:rPr lang="de-DE" sz="2800" dirty="0" smtClean="0"/>
              <a:t> </a:t>
            </a:r>
            <a:r>
              <a:rPr lang="de-DE" sz="2800" dirty="0" err="1" smtClean="0"/>
              <a:t>rehabilitation</a:t>
            </a:r>
            <a:r>
              <a:rPr lang="de-DE" sz="2800" dirty="0" smtClean="0"/>
              <a:t> </a:t>
            </a:r>
            <a:r>
              <a:rPr lang="de-DE" sz="2800" dirty="0" err="1" smtClean="0"/>
              <a:t>of</a:t>
            </a:r>
            <a:r>
              <a:rPr lang="de-DE" sz="2800" dirty="0" smtClean="0"/>
              <a:t> </a:t>
            </a:r>
            <a:r>
              <a:rPr lang="de-DE" sz="2800" dirty="0" err="1" smtClean="0"/>
              <a:t>public</a:t>
            </a:r>
            <a:r>
              <a:rPr lang="de-DE" sz="2800" dirty="0" smtClean="0"/>
              <a:t> </a:t>
            </a:r>
            <a:r>
              <a:rPr lang="de-DE" sz="2800" dirty="0" err="1" smtClean="0"/>
              <a:t>buildings</a:t>
            </a:r>
            <a:r>
              <a:rPr lang="de-DE" sz="2800" dirty="0" smtClean="0"/>
              <a:t>, </a:t>
            </a:r>
            <a:r>
              <a:rPr lang="de-DE" sz="2800" dirty="0" err="1" smtClean="0"/>
              <a:t>then</a:t>
            </a:r>
            <a:r>
              <a:rPr lang="de-DE" sz="2800" dirty="0" smtClean="0"/>
              <a:t> </a:t>
            </a:r>
            <a:r>
              <a:rPr lang="de-DE" sz="2800" dirty="0" err="1" smtClean="0"/>
              <a:t>to</a:t>
            </a:r>
            <a:r>
              <a:rPr lang="de-DE" sz="2800" dirty="0" smtClean="0"/>
              <a:t> </a:t>
            </a:r>
            <a:r>
              <a:rPr lang="de-DE" sz="2800" dirty="0" err="1" smtClean="0"/>
              <a:t>what</a:t>
            </a:r>
            <a:r>
              <a:rPr lang="de-DE" sz="2800" dirty="0" smtClean="0"/>
              <a:t> </a:t>
            </a:r>
            <a:r>
              <a:rPr lang="de-DE" sz="2800" dirty="0" err="1" smtClean="0"/>
              <a:t>degree</a:t>
            </a:r>
            <a:r>
              <a:rPr lang="de-DE" sz="2800" dirty="0" smtClean="0"/>
              <a:t> </a:t>
            </a:r>
            <a:r>
              <a:rPr lang="de-DE" sz="2800" dirty="0" err="1" smtClean="0"/>
              <a:t>is</a:t>
            </a:r>
            <a:r>
              <a:rPr lang="de-DE" sz="2800" dirty="0" smtClean="0"/>
              <a:t> </a:t>
            </a:r>
            <a:r>
              <a:rPr lang="de-DE" sz="2800" dirty="0" err="1" smtClean="0"/>
              <a:t>it</a:t>
            </a:r>
            <a:r>
              <a:rPr lang="de-DE" sz="2800" dirty="0" smtClean="0"/>
              <a:t> </a:t>
            </a:r>
            <a:r>
              <a:rPr lang="de-DE" sz="2800" dirty="0" err="1" smtClean="0"/>
              <a:t>more</a:t>
            </a:r>
            <a:r>
              <a:rPr lang="de-DE" sz="2800" dirty="0" smtClean="0"/>
              <a:t> </a:t>
            </a:r>
            <a:r>
              <a:rPr lang="de-DE" sz="2800" dirty="0" err="1" smtClean="0"/>
              <a:t>appropriate</a:t>
            </a:r>
            <a:r>
              <a:rPr lang="de-DE" sz="2800" dirty="0" smtClean="0"/>
              <a:t> </a:t>
            </a:r>
            <a:r>
              <a:rPr lang="de-DE" sz="2800" dirty="0" err="1" smtClean="0"/>
              <a:t>to</a:t>
            </a:r>
            <a:r>
              <a:rPr lang="de-DE" sz="2800" dirty="0" smtClean="0"/>
              <a:t> </a:t>
            </a:r>
            <a:r>
              <a:rPr lang="de-DE" sz="2800" dirty="0" err="1" smtClean="0"/>
              <a:t>undertake</a:t>
            </a:r>
            <a:r>
              <a:rPr lang="de-DE" sz="2800" dirty="0" smtClean="0"/>
              <a:t> such </a:t>
            </a:r>
            <a:r>
              <a:rPr lang="de-DE" sz="2800" dirty="0" err="1" smtClean="0"/>
              <a:t>projects</a:t>
            </a:r>
            <a:r>
              <a:rPr lang="de-DE" sz="2800" dirty="0" smtClean="0"/>
              <a:t> </a:t>
            </a:r>
            <a:r>
              <a:rPr lang="de-DE" sz="2800" dirty="0" err="1" smtClean="0"/>
              <a:t>through</a:t>
            </a:r>
            <a:r>
              <a:rPr lang="de-DE" sz="2800" dirty="0" smtClean="0"/>
              <a:t> a </a:t>
            </a:r>
            <a:r>
              <a:rPr lang="de-DE" sz="2800" dirty="0" err="1" smtClean="0"/>
              <a:t>contractor-based</a:t>
            </a:r>
            <a:r>
              <a:rPr lang="de-DE" sz="2800" dirty="0" smtClean="0"/>
              <a:t> </a:t>
            </a:r>
            <a:r>
              <a:rPr lang="de-DE" sz="2800" dirty="0" err="1" smtClean="0"/>
              <a:t>approach</a:t>
            </a:r>
            <a:r>
              <a:rPr lang="de-DE" sz="2800" dirty="0" smtClean="0"/>
              <a:t>, </a:t>
            </a:r>
            <a:r>
              <a:rPr lang="de-DE" sz="2800" dirty="0" err="1" smtClean="0"/>
              <a:t>rather</a:t>
            </a:r>
            <a:r>
              <a:rPr lang="de-DE" sz="2800" dirty="0" smtClean="0"/>
              <a:t> </a:t>
            </a:r>
            <a:r>
              <a:rPr lang="de-DE" sz="2800" dirty="0" err="1" smtClean="0"/>
              <a:t>than</a:t>
            </a:r>
            <a:r>
              <a:rPr lang="de-DE" sz="2800" dirty="0" smtClean="0"/>
              <a:t> CVA? </a:t>
            </a:r>
            <a:r>
              <a:rPr lang="de-DE" sz="2800" dirty="0" err="1" smtClean="0"/>
              <a:t>What</a:t>
            </a:r>
            <a:r>
              <a:rPr lang="de-DE" sz="2800" dirty="0" smtClean="0"/>
              <a:t> </a:t>
            </a:r>
            <a:r>
              <a:rPr lang="de-DE" sz="2800" dirty="0" err="1" smtClean="0"/>
              <a:t>activities</a:t>
            </a:r>
            <a:r>
              <a:rPr lang="de-DE" sz="2800" dirty="0" smtClean="0"/>
              <a:t> </a:t>
            </a:r>
            <a:r>
              <a:rPr lang="de-DE" sz="2800" dirty="0" err="1" smtClean="0"/>
              <a:t>can</a:t>
            </a:r>
            <a:r>
              <a:rPr lang="de-DE" sz="2800" dirty="0" smtClean="0"/>
              <a:t> </a:t>
            </a:r>
            <a:r>
              <a:rPr lang="de-DE" sz="2800" dirty="0" err="1" smtClean="0"/>
              <a:t>be</a:t>
            </a:r>
            <a:r>
              <a:rPr lang="de-DE" sz="2800" dirty="0" smtClean="0"/>
              <a:t> </a:t>
            </a:r>
            <a:r>
              <a:rPr lang="de-DE" sz="2800" dirty="0" err="1" smtClean="0"/>
              <a:t>reserved</a:t>
            </a:r>
            <a:r>
              <a:rPr lang="de-DE" sz="2800" dirty="0" smtClean="0"/>
              <a:t> </a:t>
            </a:r>
            <a:r>
              <a:rPr lang="de-DE" sz="2800" dirty="0" err="1" smtClean="0"/>
              <a:t>for</a:t>
            </a:r>
            <a:r>
              <a:rPr lang="de-DE" sz="2800" dirty="0" smtClean="0"/>
              <a:t> CVA </a:t>
            </a:r>
            <a:r>
              <a:rPr lang="de-DE" sz="2800" dirty="0" err="1" smtClean="0"/>
              <a:t>targeting</a:t>
            </a:r>
            <a:r>
              <a:rPr lang="de-DE" sz="2800" dirty="0" smtClean="0"/>
              <a:t> individual </a:t>
            </a:r>
            <a:r>
              <a:rPr lang="de-DE" sz="2800" dirty="0" err="1" smtClean="0"/>
              <a:t>households</a:t>
            </a:r>
            <a:r>
              <a:rPr lang="de-DE" sz="2800" dirty="0" smtClean="0"/>
              <a:t> </a:t>
            </a:r>
            <a:r>
              <a:rPr lang="de-DE" sz="2800" dirty="0" err="1" smtClean="0"/>
              <a:t>within</a:t>
            </a:r>
            <a:r>
              <a:rPr lang="de-DE" sz="2800" dirty="0" smtClean="0"/>
              <a:t> </a:t>
            </a:r>
            <a:r>
              <a:rPr lang="de-DE" sz="2800" dirty="0" err="1" smtClean="0"/>
              <a:t>the</a:t>
            </a:r>
            <a:r>
              <a:rPr lang="de-DE" sz="2800" dirty="0" smtClean="0"/>
              <a:t> host </a:t>
            </a:r>
            <a:r>
              <a:rPr lang="de-DE" sz="2800" dirty="0" err="1" smtClean="0"/>
              <a:t>community</a:t>
            </a:r>
            <a:r>
              <a:rPr lang="de-DE" sz="2800" dirty="0" smtClean="0"/>
              <a:t>?</a:t>
            </a:r>
          </a:p>
          <a:p>
            <a:r>
              <a:rPr lang="de-DE" sz="2800" dirty="0" err="1" smtClean="0"/>
              <a:t>If</a:t>
            </a:r>
            <a:r>
              <a:rPr lang="de-DE" sz="2800" dirty="0" smtClean="0"/>
              <a:t> </a:t>
            </a:r>
            <a:r>
              <a:rPr lang="de-DE" sz="2800" dirty="0" err="1" smtClean="0"/>
              <a:t>the</a:t>
            </a:r>
            <a:r>
              <a:rPr lang="de-DE" sz="2800" dirty="0" smtClean="0"/>
              <a:t> </a:t>
            </a:r>
            <a:r>
              <a:rPr lang="de-DE" sz="2800" dirty="0" err="1" smtClean="0"/>
              <a:t>need</a:t>
            </a:r>
            <a:r>
              <a:rPr lang="de-DE" sz="2800" dirty="0" smtClean="0"/>
              <a:t> </a:t>
            </a:r>
            <a:r>
              <a:rPr lang="de-DE" sz="2800" dirty="0" err="1" smtClean="0"/>
              <a:t>is</a:t>
            </a:r>
            <a:r>
              <a:rPr lang="de-DE" sz="2800" dirty="0" smtClean="0"/>
              <a:t> </a:t>
            </a:r>
            <a:r>
              <a:rPr lang="de-DE" sz="2800" dirty="0" err="1" smtClean="0"/>
              <a:t>for</a:t>
            </a:r>
            <a:r>
              <a:rPr lang="de-DE" sz="2800" dirty="0" smtClean="0"/>
              <a:t> </a:t>
            </a:r>
            <a:r>
              <a:rPr lang="de-DE" sz="2800" dirty="0" err="1" smtClean="0"/>
              <a:t>more</a:t>
            </a:r>
            <a:r>
              <a:rPr lang="de-DE" sz="2800" dirty="0" smtClean="0"/>
              <a:t> multi-</a:t>
            </a:r>
            <a:r>
              <a:rPr lang="de-DE" sz="2800" dirty="0" err="1" smtClean="0"/>
              <a:t>purpose</a:t>
            </a:r>
            <a:r>
              <a:rPr lang="de-DE" sz="2800" dirty="0" smtClean="0"/>
              <a:t> cash, </a:t>
            </a:r>
            <a:r>
              <a:rPr lang="de-DE" sz="2800" dirty="0" err="1" smtClean="0"/>
              <a:t>then</a:t>
            </a:r>
            <a:r>
              <a:rPr lang="de-DE" sz="2800" dirty="0" smtClean="0"/>
              <a:t> </a:t>
            </a:r>
            <a:r>
              <a:rPr lang="de-DE" sz="2800" dirty="0" err="1" smtClean="0"/>
              <a:t>how</a:t>
            </a:r>
            <a:r>
              <a:rPr lang="de-DE" sz="2800" dirty="0" smtClean="0"/>
              <a:t> </a:t>
            </a:r>
            <a:r>
              <a:rPr lang="de-DE" sz="2800" dirty="0" err="1" smtClean="0"/>
              <a:t>would</a:t>
            </a:r>
            <a:r>
              <a:rPr lang="de-DE" sz="2800" dirty="0" smtClean="0"/>
              <a:t> such </a:t>
            </a:r>
            <a:r>
              <a:rPr lang="de-DE" sz="2800" dirty="0" err="1" smtClean="0"/>
              <a:t>distributions</a:t>
            </a:r>
            <a:r>
              <a:rPr lang="de-DE" sz="2800" dirty="0" smtClean="0"/>
              <a:t> </a:t>
            </a:r>
            <a:r>
              <a:rPr lang="de-DE" sz="2800" dirty="0" err="1" smtClean="0"/>
              <a:t>connect</a:t>
            </a:r>
            <a:r>
              <a:rPr lang="de-DE" sz="2800" dirty="0" smtClean="0"/>
              <a:t> </a:t>
            </a:r>
            <a:r>
              <a:rPr lang="de-DE" sz="2800" dirty="0" err="1" smtClean="0"/>
              <a:t>meaningfully</a:t>
            </a:r>
            <a:r>
              <a:rPr lang="de-DE" sz="2800" dirty="0" smtClean="0"/>
              <a:t> </a:t>
            </a:r>
            <a:r>
              <a:rPr lang="de-DE" sz="2800" dirty="0" err="1" smtClean="0"/>
              <a:t>with</a:t>
            </a:r>
            <a:r>
              <a:rPr lang="de-DE" sz="2800" dirty="0" smtClean="0"/>
              <a:t> </a:t>
            </a:r>
            <a:r>
              <a:rPr lang="de-DE" sz="2800" dirty="0" err="1" smtClean="0"/>
              <a:t>sustainable</a:t>
            </a:r>
            <a:r>
              <a:rPr lang="de-DE" sz="2800" dirty="0" smtClean="0"/>
              <a:t> </a:t>
            </a:r>
            <a:r>
              <a:rPr lang="de-DE" sz="2800" dirty="0" err="1" smtClean="0"/>
              <a:t>outcomes</a:t>
            </a:r>
            <a:r>
              <a:rPr lang="de-DE" sz="2800" dirty="0" smtClean="0"/>
              <a:t>? </a:t>
            </a:r>
            <a:r>
              <a:rPr lang="de-DE" sz="2800" dirty="0" err="1" smtClean="0"/>
              <a:t>What</a:t>
            </a:r>
            <a:r>
              <a:rPr lang="de-DE" sz="2800" dirty="0" smtClean="0"/>
              <a:t> </a:t>
            </a:r>
            <a:r>
              <a:rPr lang="de-DE" sz="2800" dirty="0" err="1" smtClean="0"/>
              <a:t>other</a:t>
            </a:r>
            <a:r>
              <a:rPr lang="de-DE" sz="2800" dirty="0" smtClean="0"/>
              <a:t> </a:t>
            </a:r>
            <a:r>
              <a:rPr lang="de-DE" sz="2800" dirty="0" err="1" smtClean="0"/>
              <a:t>complementary</a:t>
            </a:r>
            <a:r>
              <a:rPr lang="de-DE" sz="2800" dirty="0" smtClean="0"/>
              <a:t> </a:t>
            </a:r>
            <a:r>
              <a:rPr lang="de-DE" sz="2800" dirty="0" err="1" smtClean="0"/>
              <a:t>support</a:t>
            </a:r>
            <a:r>
              <a:rPr lang="de-DE" sz="2800" dirty="0" smtClean="0"/>
              <a:t> </a:t>
            </a:r>
            <a:r>
              <a:rPr lang="de-DE" sz="2800" dirty="0" err="1" smtClean="0"/>
              <a:t>might</a:t>
            </a:r>
            <a:r>
              <a:rPr lang="de-DE" sz="2800" dirty="0" smtClean="0"/>
              <a:t> </a:t>
            </a:r>
            <a:r>
              <a:rPr lang="de-DE" sz="2800" dirty="0" err="1" smtClean="0"/>
              <a:t>be</a:t>
            </a:r>
            <a:r>
              <a:rPr lang="de-DE" sz="2800" dirty="0" smtClean="0"/>
              <a:t> </a:t>
            </a:r>
            <a:r>
              <a:rPr lang="de-DE" sz="2800" dirty="0" err="1" smtClean="0"/>
              <a:t>needed</a:t>
            </a:r>
            <a:r>
              <a:rPr lang="de-DE" sz="2800" dirty="0" smtClean="0"/>
              <a:t>?</a:t>
            </a:r>
          </a:p>
          <a:p>
            <a:r>
              <a:rPr lang="de-DE" sz="2800" i="1" dirty="0"/>
              <a:t>Other </a:t>
            </a:r>
            <a:r>
              <a:rPr lang="de-DE" sz="2800" i="1" dirty="0" err="1"/>
              <a:t>experiences</a:t>
            </a:r>
            <a:r>
              <a:rPr lang="de-DE" sz="2800" i="1" dirty="0"/>
              <a:t> </a:t>
            </a:r>
            <a:r>
              <a:rPr lang="de-DE" sz="2800" i="1" dirty="0" err="1"/>
              <a:t>from</a:t>
            </a:r>
            <a:r>
              <a:rPr lang="de-DE" sz="2800" i="1" dirty="0"/>
              <a:t> </a:t>
            </a:r>
            <a:r>
              <a:rPr lang="de-DE" sz="2800" i="1" dirty="0" err="1"/>
              <a:t>the</a:t>
            </a:r>
            <a:r>
              <a:rPr lang="de-DE" sz="2800" i="1" dirty="0"/>
              <a:t> </a:t>
            </a:r>
            <a:r>
              <a:rPr lang="de-DE" sz="2800" i="1" dirty="0" err="1"/>
              <a:t>field</a:t>
            </a:r>
            <a:r>
              <a:rPr lang="de-DE" sz="2800" i="1" dirty="0"/>
              <a:t>?</a:t>
            </a:r>
            <a:endParaRPr lang="en-GB" sz="2800" i="1" dirty="0"/>
          </a:p>
          <a:p>
            <a:endParaRPr lang="en-US" sz="2800" dirty="0" smtClean="0"/>
          </a:p>
          <a:p>
            <a:endParaRPr lang="en-US" sz="2800" dirty="0"/>
          </a:p>
          <a:p>
            <a:pPr marL="457200" lvl="1" indent="0">
              <a:buNone/>
            </a:pPr>
            <a:endParaRPr lang="en-US"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28</a:t>
            </a:fld>
            <a:endParaRPr lang="en-GB"/>
          </a:p>
        </p:txBody>
      </p:sp>
    </p:spTree>
    <p:extLst>
      <p:ext uri="{BB962C8B-B14F-4D97-AF65-F5344CB8AC3E}">
        <p14:creationId xmlns:p14="http://schemas.microsoft.com/office/powerpoint/2010/main" val="95900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2531"/>
            <a:ext cx="10972800" cy="1143000"/>
          </a:xfrm>
        </p:spPr>
        <p:txBody>
          <a:bodyPr>
            <a:normAutofit fontScale="90000"/>
          </a:bodyPr>
          <a:lstStyle/>
          <a:p>
            <a:r>
              <a:rPr lang="en-US" dirty="0"/>
              <a:t>Topic 3: Understanding and coordinating the impact of Shelter and Cash on (left-behind) host communities </a:t>
            </a:r>
            <a:br>
              <a:rPr lang="en-US" dirty="0"/>
            </a:br>
            <a:endParaRPr lang="en-US" dirty="0"/>
          </a:p>
        </p:txBody>
      </p:sp>
      <p:sp>
        <p:nvSpPr>
          <p:cNvPr id="3" name="Content Placeholder 2"/>
          <p:cNvSpPr>
            <a:spLocks noGrp="1"/>
          </p:cNvSpPr>
          <p:nvPr>
            <p:ph idx="1"/>
          </p:nvPr>
        </p:nvSpPr>
        <p:spPr>
          <a:xfrm>
            <a:off x="537681" y="1719531"/>
            <a:ext cx="10972800" cy="4516882"/>
          </a:xfrm>
        </p:spPr>
        <p:txBody>
          <a:bodyPr>
            <a:normAutofit fontScale="92500" lnSpcReduction="20000"/>
          </a:bodyPr>
          <a:lstStyle/>
          <a:p>
            <a:pPr marL="0" indent="0">
              <a:buNone/>
            </a:pPr>
            <a:r>
              <a:rPr lang="de-DE" sz="2800" dirty="0" smtClean="0"/>
              <a:t>Group </a:t>
            </a:r>
            <a:r>
              <a:rPr lang="de-DE" sz="2800" dirty="0" err="1" smtClean="0"/>
              <a:t>work</a:t>
            </a:r>
            <a:r>
              <a:rPr lang="de-DE" sz="2800" dirty="0" smtClean="0"/>
              <a:t>:</a:t>
            </a:r>
          </a:p>
          <a:p>
            <a:r>
              <a:rPr lang="en-GB" sz="2800" dirty="0" smtClean="0"/>
              <a:t>Write one Shelter Cluster strategy document-style objective for support for each of the following, for after the departure of a displaced population:</a:t>
            </a:r>
          </a:p>
          <a:p>
            <a:pPr lvl="1"/>
            <a:r>
              <a:rPr lang="en-GB" dirty="0" smtClean="0"/>
              <a:t>Host communities with public buildings needing rehabilitation</a:t>
            </a:r>
          </a:p>
          <a:p>
            <a:pPr lvl="1"/>
            <a:r>
              <a:rPr lang="en-GB" dirty="0" smtClean="0"/>
              <a:t>Host households in apartment </a:t>
            </a:r>
            <a:r>
              <a:rPr lang="en-GB" smtClean="0"/>
              <a:t>blocks </a:t>
            </a:r>
            <a:r>
              <a:rPr lang="en-GB"/>
              <a:t>needing rehabilitation</a:t>
            </a:r>
            <a:endParaRPr lang="en-GB" dirty="0" smtClean="0"/>
          </a:p>
          <a:p>
            <a:pPr lvl="1"/>
            <a:r>
              <a:rPr lang="en-GB" dirty="0"/>
              <a:t>Host communities with public </a:t>
            </a:r>
            <a:r>
              <a:rPr lang="en-GB" dirty="0" smtClean="0"/>
              <a:t>parks, plazas and public water points </a:t>
            </a:r>
            <a:r>
              <a:rPr lang="en-GB" dirty="0"/>
              <a:t>needing </a:t>
            </a:r>
            <a:r>
              <a:rPr lang="en-GB" dirty="0" smtClean="0"/>
              <a:t>rehabilitation</a:t>
            </a:r>
          </a:p>
          <a:p>
            <a:r>
              <a:rPr lang="en-GB" sz="2800" dirty="0" smtClean="0"/>
              <a:t>State the degree to which CVA could be used in the mix of </a:t>
            </a:r>
            <a:r>
              <a:rPr lang="en-GB" sz="2800" dirty="0" err="1" smtClean="0"/>
              <a:t>impementation</a:t>
            </a:r>
            <a:r>
              <a:rPr lang="en-GB" sz="2800" dirty="0" smtClean="0"/>
              <a:t> methodologies</a:t>
            </a:r>
          </a:p>
          <a:p>
            <a:r>
              <a:rPr lang="en-GB" sz="2800" dirty="0" smtClean="0"/>
              <a:t>List one key thing to monitor</a:t>
            </a:r>
            <a:endParaRPr lang="en-GB" sz="2800" dirty="0"/>
          </a:p>
          <a:p>
            <a:pPr marL="0" indent="0">
              <a:buNone/>
            </a:pPr>
            <a:r>
              <a:rPr lang="en-GB" b="1" dirty="0" smtClean="0"/>
              <a:t>REPORT BACK IN PLENARY!</a:t>
            </a:r>
            <a:endParaRPr lang="en-GB" b="1" dirty="0"/>
          </a:p>
          <a:p>
            <a:endParaRPr lang="en-US" sz="2800" dirty="0" smtClean="0"/>
          </a:p>
          <a:p>
            <a:endParaRPr lang="en-US" sz="2800" dirty="0"/>
          </a:p>
          <a:p>
            <a:pPr marL="457200" lvl="1" indent="0">
              <a:buNone/>
            </a:pPr>
            <a:endParaRPr lang="en-US"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29</a:t>
            </a:fld>
            <a:endParaRPr lang="en-GB"/>
          </a:p>
        </p:txBody>
      </p:sp>
    </p:spTree>
    <p:extLst>
      <p:ext uri="{BB962C8B-B14F-4D97-AF65-F5344CB8AC3E}">
        <p14:creationId xmlns:p14="http://schemas.microsoft.com/office/powerpoint/2010/main" val="365452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744200" cy="1143000"/>
          </a:xfrm>
        </p:spPr>
        <p:txBody>
          <a:bodyPr>
            <a:normAutofit fontScale="90000"/>
          </a:bodyPr>
          <a:lstStyle/>
          <a:p>
            <a:pPr algn="l" fontAlgn="t"/>
            <a:r>
              <a:rPr lang="en-US" dirty="0"/>
              <a:t>Session </a:t>
            </a:r>
            <a:r>
              <a:rPr lang="en-US" dirty="0" smtClean="0"/>
              <a:t>8</a:t>
            </a:r>
            <a:r>
              <a:rPr lang="en-US" dirty="0"/>
              <a:t>: Shelter, Cash and durable solutions II: resettlement and returns</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3" name="Content Placeholder 2"/>
          <p:cNvSpPr>
            <a:spLocks noGrp="1"/>
          </p:cNvSpPr>
          <p:nvPr>
            <p:ph idx="1"/>
          </p:nvPr>
        </p:nvSpPr>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Evaluate the current range of combinations of Shelter and CVA for protracted displacement emergencies</a:t>
            </a:r>
          </a:p>
          <a:p>
            <a:pPr marL="0" indent="0">
              <a:buNone/>
            </a:pPr>
            <a:r>
              <a:rPr lang="en-US" dirty="0"/>
              <a:t>• Describe the role of a national-level Shelter Cluster team in coordinating support for returnees using combinations of Shelter and CVA</a:t>
            </a:r>
          </a:p>
          <a:p>
            <a:pPr marL="0" indent="0">
              <a:buNone/>
            </a:pPr>
            <a:r>
              <a:rPr lang="en-US" dirty="0"/>
              <a:t>• </a:t>
            </a:r>
            <a:r>
              <a:rPr lang="en-US" dirty="0" err="1"/>
              <a:t>Descibe</a:t>
            </a:r>
            <a:r>
              <a:rPr lang="en-US" dirty="0"/>
              <a:t> the role of Shelter Cluster teams in applying CVA to the Shelter and settlements needs of host communities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Tree>
    <p:extLst>
      <p:ext uri="{BB962C8B-B14F-4D97-AF65-F5344CB8AC3E}">
        <p14:creationId xmlns:p14="http://schemas.microsoft.com/office/powerpoint/2010/main" val="1524948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30</a:t>
            </a:fld>
            <a:endParaRPr lang="en-GB"/>
          </a:p>
        </p:txBody>
      </p:sp>
    </p:spTree>
    <p:extLst>
      <p:ext uri="{BB962C8B-B14F-4D97-AF65-F5344CB8AC3E}">
        <p14:creationId xmlns:p14="http://schemas.microsoft.com/office/powerpoint/2010/main" val="857105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8: Shelter, Cash and durable solutions II: resettlement and returns</a:t>
            </a:r>
          </a:p>
        </p:txBody>
      </p:sp>
      <p:sp>
        <p:nvSpPr>
          <p:cNvPr id="3" name="Content Placeholder 2"/>
          <p:cNvSpPr>
            <a:spLocks noGrp="1"/>
          </p:cNvSpPr>
          <p:nvPr>
            <p:ph idx="1"/>
          </p:nvPr>
        </p:nvSpPr>
        <p:spPr/>
        <p:txBody>
          <a:bodyPr>
            <a:normAutofit/>
          </a:bodyPr>
          <a:lstStyle/>
          <a:p>
            <a:r>
              <a:rPr lang="en-US" dirty="0" smtClean="0"/>
              <a:t>Topic 1 (</a:t>
            </a:r>
            <a:r>
              <a:rPr lang="en-US" i="1" dirty="0" smtClean="0"/>
              <a:t>XX</a:t>
            </a:r>
            <a:r>
              <a:rPr lang="en-US" dirty="0" smtClean="0"/>
              <a:t> minutes): Coordinating </a:t>
            </a:r>
            <a:r>
              <a:rPr lang="en-US" dirty="0"/>
              <a:t>Shelter and Cash in </a:t>
            </a:r>
            <a:r>
              <a:rPr lang="en-US" dirty="0" smtClean="0"/>
              <a:t>protracted crises</a:t>
            </a:r>
          </a:p>
          <a:p>
            <a:r>
              <a:rPr lang="en-US" dirty="0" smtClean="0"/>
              <a:t>Topic 2 (</a:t>
            </a:r>
            <a:r>
              <a:rPr lang="en-US" i="1" dirty="0" smtClean="0"/>
              <a:t>XX</a:t>
            </a:r>
            <a:r>
              <a:rPr lang="en-US" dirty="0" smtClean="0"/>
              <a:t> minutes): </a:t>
            </a:r>
            <a:r>
              <a:rPr lang="en-US" dirty="0"/>
              <a:t>Recognition of the challenges of Shelter and Cash coordination for long-distance returns </a:t>
            </a:r>
            <a:endParaRPr lang="en-US" dirty="0" smtClean="0"/>
          </a:p>
          <a:p>
            <a:r>
              <a:rPr lang="en-US" dirty="0" smtClean="0"/>
              <a:t>Topic 3 (</a:t>
            </a:r>
            <a:r>
              <a:rPr lang="en-US" i="1" dirty="0" smtClean="0"/>
              <a:t>XX</a:t>
            </a:r>
            <a:r>
              <a:rPr lang="en-US" dirty="0" smtClean="0"/>
              <a:t> minutes): </a:t>
            </a:r>
            <a:r>
              <a:rPr lang="en-US" dirty="0"/>
              <a:t>Understanding and coordinating the impact of Shelter and Cash on (left-behind) host communities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Tree>
    <p:extLst>
      <p:ext uri="{BB962C8B-B14F-4D97-AF65-F5344CB8AC3E}">
        <p14:creationId xmlns:p14="http://schemas.microsoft.com/office/powerpoint/2010/main" val="1111030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8: Parameters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covers:</a:t>
            </a:r>
          </a:p>
          <a:p>
            <a:pPr lvl="1"/>
            <a:r>
              <a:rPr lang="en-US" dirty="0" smtClean="0"/>
              <a:t>Coordinating the adaption of Shelter and CVA combinations over longer periods of time, and where there is no clear end to the emergency in sight</a:t>
            </a:r>
          </a:p>
          <a:p>
            <a:pPr lvl="1"/>
            <a:r>
              <a:rPr lang="en-US" dirty="0" smtClean="0"/>
              <a:t>Awareness of the contributory roles (and limitations of those roles) of Shelter and CVA in supporting return movements of long-term displaced households</a:t>
            </a:r>
            <a:endParaRPr lang="en-US" dirty="0"/>
          </a:p>
        </p:txBody>
      </p:sp>
    </p:spTree>
    <p:extLst>
      <p:ext uri="{BB962C8B-B14F-4D97-AF65-F5344CB8AC3E}">
        <p14:creationId xmlns:p14="http://schemas.microsoft.com/office/powerpoint/2010/main" val="2079601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8: Parameters,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does </a:t>
            </a:r>
            <a:r>
              <a:rPr lang="en-US" b="1" i="1" dirty="0" smtClean="0"/>
              <a:t>not</a:t>
            </a:r>
            <a:r>
              <a:rPr lang="en-US" dirty="0" smtClean="0"/>
              <a:t> cover:</a:t>
            </a:r>
          </a:p>
          <a:p>
            <a:pPr lvl="1"/>
            <a:r>
              <a:rPr lang="en-US" dirty="0" smtClean="0"/>
              <a:t>Discussion about Protection for returnees, or issues surrounding </a:t>
            </a:r>
            <a:r>
              <a:rPr lang="en-US" dirty="0" err="1" smtClean="0"/>
              <a:t>refoulement</a:t>
            </a:r>
            <a:endParaRPr lang="en-US" dirty="0" smtClean="0"/>
          </a:p>
          <a:p>
            <a:pPr lvl="1"/>
            <a:r>
              <a:rPr lang="en-US" dirty="0" smtClean="0"/>
              <a:t>Discussion about property restitution for returnees</a:t>
            </a:r>
          </a:p>
          <a:p>
            <a:pPr lvl="1"/>
            <a:r>
              <a:rPr lang="en-US" dirty="0" smtClean="0"/>
              <a:t>The processes for turning non-permanent camps or sites into permanent settlements</a:t>
            </a:r>
          </a:p>
        </p:txBody>
      </p:sp>
    </p:spTree>
    <p:extLst>
      <p:ext uri="{BB962C8B-B14F-4D97-AF65-F5344CB8AC3E}">
        <p14:creationId xmlns:p14="http://schemas.microsoft.com/office/powerpoint/2010/main" val="1560139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5"/>
          <p:cNvSpPr txBox="1">
            <a:spLocks noChangeArrowheads="1"/>
          </p:cNvSpPr>
          <p:nvPr/>
        </p:nvSpPr>
        <p:spPr bwMode="auto">
          <a:xfrm>
            <a:off x="1808973" y="6314366"/>
            <a:ext cx="8815754"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endParaRPr lang="en-GB" altLang="en-US"/>
          </a:p>
          <a:p>
            <a:endParaRPr lang="en-GB" altLang="en-US"/>
          </a:p>
        </p:txBody>
      </p:sp>
      <p:sp>
        <p:nvSpPr>
          <p:cNvPr id="21506" name="Title 1"/>
          <p:cNvSpPr>
            <a:spLocks noGrp="1"/>
          </p:cNvSpPr>
          <p:nvPr>
            <p:ph type="title"/>
          </p:nvPr>
        </p:nvSpPr>
        <p:spPr>
          <a:xfrm>
            <a:off x="1981200" y="118397"/>
            <a:ext cx="8229600" cy="1143000"/>
          </a:xfrm>
        </p:spPr>
        <p:txBody>
          <a:bodyPr>
            <a:normAutofit/>
          </a:bodyPr>
          <a:lstStyle/>
          <a:p>
            <a:pPr eaLnBrk="1" hangingPunct="1"/>
            <a:r>
              <a:rPr lang="en-US" altLang="en-US" sz="3200" dirty="0" smtClean="0">
                <a:latin typeface="Gill Sans Infant Std" pitchFamily="34" charset="0"/>
                <a:ea typeface="Gill Sans Infant Std" pitchFamily="34" charset="0"/>
                <a:cs typeface="Gill Sans Infant Std" pitchFamily="34" charset="0"/>
              </a:rPr>
              <a:t>Session 8 review: Go/No-go </a:t>
            </a:r>
            <a:r>
              <a:rPr lang="en-US" altLang="en-US" sz="3200" dirty="0">
                <a:latin typeface="Gill Sans Infant Std" pitchFamily="34" charset="0"/>
                <a:ea typeface="Gill Sans Infant Std" pitchFamily="34" charset="0"/>
                <a:cs typeface="Gill Sans Infant Std" pitchFamily="34" charset="0"/>
              </a:rPr>
              <a:t>decision for cash or vouchers</a:t>
            </a:r>
          </a:p>
        </p:txBody>
      </p:sp>
      <p:graphicFrame>
        <p:nvGraphicFramePr>
          <p:cNvPr id="4" name="Diagram 3"/>
          <p:cNvGraphicFramePr/>
          <p:nvPr>
            <p:extLst>
              <p:ext uri="{D42A27DB-BD31-4B8C-83A1-F6EECF244321}">
                <p14:modId xmlns:p14="http://schemas.microsoft.com/office/powerpoint/2010/main" val="585691280"/>
              </p:ext>
            </p:extLst>
          </p:nvPr>
        </p:nvGraphicFramePr>
        <p:xfrm>
          <a:off x="163285" y="1174310"/>
          <a:ext cx="6795094" cy="52457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9" name="TextBox 4"/>
          <p:cNvSpPr txBox="1">
            <a:spLocks noChangeArrowheads="1"/>
          </p:cNvSpPr>
          <p:nvPr/>
        </p:nvSpPr>
        <p:spPr bwMode="auto">
          <a:xfrm>
            <a:off x="6672064" y="6507165"/>
            <a:ext cx="31237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r>
              <a:rPr lang="en-US" altLang="en-US" i="1" dirty="0">
                <a:solidFill>
                  <a:srgbClr val="FF0000"/>
                </a:solidFill>
                <a:latin typeface="Calibri" pitchFamily="34" charset="0"/>
              </a:rPr>
              <a:t>Source:  </a:t>
            </a:r>
            <a:r>
              <a:rPr lang="en-US" altLang="en-US" i="1" dirty="0" err="1">
                <a:solidFill>
                  <a:srgbClr val="FF0000"/>
                </a:solidFill>
                <a:latin typeface="Calibri" pitchFamily="34" charset="0"/>
              </a:rPr>
              <a:t>CaLP</a:t>
            </a:r>
            <a:r>
              <a:rPr lang="en-US" altLang="en-US" i="1" dirty="0">
                <a:solidFill>
                  <a:srgbClr val="FF0000"/>
                </a:solidFill>
                <a:latin typeface="Calibri" pitchFamily="34" charset="0"/>
              </a:rPr>
              <a:t> Foundations Course, 2016</a:t>
            </a:r>
            <a:endParaRPr lang="en-US" altLang="en-US" dirty="0">
              <a:solidFill>
                <a:srgbClr val="FF0000"/>
              </a:solidFill>
            </a:endParaRPr>
          </a:p>
        </p:txBody>
      </p:sp>
      <p:sp>
        <p:nvSpPr>
          <p:cNvPr id="2" name="TextBox 1"/>
          <p:cNvSpPr txBox="1"/>
          <p:nvPr/>
        </p:nvSpPr>
        <p:spPr>
          <a:xfrm>
            <a:off x="7609114" y="1948543"/>
            <a:ext cx="4334328" cy="3416320"/>
          </a:xfrm>
          <a:prstGeom prst="rect">
            <a:avLst/>
          </a:prstGeom>
          <a:noFill/>
        </p:spPr>
        <p:txBody>
          <a:bodyPr wrap="none" rtlCol="0">
            <a:spAutoFit/>
          </a:bodyPr>
          <a:lstStyle/>
          <a:p>
            <a:r>
              <a:rPr lang="en-US" sz="2400" dirty="0" smtClean="0"/>
              <a:t>Plenary Discussion:</a:t>
            </a:r>
          </a:p>
          <a:p>
            <a:endParaRPr lang="en-US" sz="2400" dirty="0" smtClean="0"/>
          </a:p>
          <a:p>
            <a:r>
              <a:rPr lang="en-US" sz="2400" dirty="0" smtClean="0"/>
              <a:t>How do you think any of these</a:t>
            </a:r>
          </a:p>
          <a:p>
            <a:r>
              <a:rPr lang="en-US" sz="2400" dirty="0" smtClean="0"/>
              <a:t>considerations might be different</a:t>
            </a:r>
          </a:p>
          <a:p>
            <a:r>
              <a:rPr lang="en-US" sz="2400" dirty="0"/>
              <a:t>i</a:t>
            </a:r>
            <a:r>
              <a:rPr lang="en-US" sz="2400" dirty="0" smtClean="0"/>
              <a:t>n protracted crises?</a:t>
            </a:r>
          </a:p>
          <a:p>
            <a:endParaRPr lang="en-US" sz="2400" dirty="0" smtClean="0"/>
          </a:p>
          <a:p>
            <a:r>
              <a:rPr lang="en-US" sz="2400" dirty="0"/>
              <a:t>How do you think any of these</a:t>
            </a:r>
          </a:p>
          <a:p>
            <a:r>
              <a:rPr lang="en-US" sz="2400" dirty="0"/>
              <a:t>considerations might be different</a:t>
            </a:r>
          </a:p>
          <a:p>
            <a:r>
              <a:rPr lang="en-US" sz="2400" dirty="0" smtClean="0"/>
              <a:t>in return situations?</a:t>
            </a:r>
            <a:endParaRPr lang="en-US" sz="2400" dirty="0"/>
          </a:p>
        </p:txBody>
      </p:sp>
    </p:spTree>
    <p:extLst>
      <p:ext uri="{BB962C8B-B14F-4D97-AF65-F5344CB8AC3E}">
        <p14:creationId xmlns:p14="http://schemas.microsoft.com/office/powerpoint/2010/main" val="856810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5"/>
          <p:cNvSpPr txBox="1">
            <a:spLocks noChangeArrowheads="1"/>
          </p:cNvSpPr>
          <p:nvPr/>
        </p:nvSpPr>
        <p:spPr bwMode="auto">
          <a:xfrm>
            <a:off x="1808973" y="6314366"/>
            <a:ext cx="8815754"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endParaRPr lang="en-GB" altLang="en-US"/>
          </a:p>
          <a:p>
            <a:endParaRPr lang="en-GB" altLang="en-US"/>
          </a:p>
        </p:txBody>
      </p:sp>
      <p:sp>
        <p:nvSpPr>
          <p:cNvPr id="21506" name="Title 1"/>
          <p:cNvSpPr>
            <a:spLocks noGrp="1"/>
          </p:cNvSpPr>
          <p:nvPr>
            <p:ph type="title"/>
          </p:nvPr>
        </p:nvSpPr>
        <p:spPr>
          <a:xfrm>
            <a:off x="1981200" y="118397"/>
            <a:ext cx="8229600" cy="1143000"/>
          </a:xfrm>
        </p:spPr>
        <p:txBody>
          <a:bodyPr>
            <a:normAutofit/>
          </a:bodyPr>
          <a:lstStyle/>
          <a:p>
            <a:pPr eaLnBrk="1" hangingPunct="1"/>
            <a:r>
              <a:rPr lang="en-US" altLang="en-US" sz="3200" dirty="0" smtClean="0">
                <a:latin typeface="Gill Sans Infant Std" pitchFamily="34" charset="0"/>
                <a:ea typeface="Gill Sans Infant Std" pitchFamily="34" charset="0"/>
                <a:cs typeface="Gill Sans Infant Std" pitchFamily="34" charset="0"/>
              </a:rPr>
              <a:t>Topic 1 review: Protracted Displacement</a:t>
            </a:r>
            <a:endParaRPr lang="en-US" altLang="en-US" sz="3200" dirty="0">
              <a:latin typeface="Gill Sans Infant Std" pitchFamily="34" charset="0"/>
              <a:ea typeface="Gill Sans Infant Std" pitchFamily="34" charset="0"/>
              <a:cs typeface="Gill Sans Infant Std" pitchFamily="34" charset="0"/>
            </a:endParaRPr>
          </a:p>
        </p:txBody>
      </p:sp>
      <p:graphicFrame>
        <p:nvGraphicFramePr>
          <p:cNvPr id="4" name="Diagram 3"/>
          <p:cNvGraphicFramePr/>
          <p:nvPr>
            <p:extLst>
              <p:ext uri="{D42A27DB-BD31-4B8C-83A1-F6EECF244321}">
                <p14:modId xmlns:p14="http://schemas.microsoft.com/office/powerpoint/2010/main" val="703687236"/>
              </p:ext>
            </p:extLst>
          </p:nvPr>
        </p:nvGraphicFramePr>
        <p:xfrm>
          <a:off x="152652" y="1376329"/>
          <a:ext cx="6801041" cy="1334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9" name="TextBox 4"/>
          <p:cNvSpPr txBox="1">
            <a:spLocks noChangeArrowheads="1"/>
          </p:cNvSpPr>
          <p:nvPr/>
        </p:nvSpPr>
        <p:spPr bwMode="auto">
          <a:xfrm>
            <a:off x="6672064" y="6507165"/>
            <a:ext cx="31237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r>
              <a:rPr lang="en-US" altLang="en-US" i="1" dirty="0">
                <a:solidFill>
                  <a:srgbClr val="FF0000"/>
                </a:solidFill>
                <a:latin typeface="Calibri" pitchFamily="34" charset="0"/>
              </a:rPr>
              <a:t>Source:  </a:t>
            </a:r>
            <a:r>
              <a:rPr lang="en-US" altLang="en-US" i="1" dirty="0" err="1">
                <a:solidFill>
                  <a:srgbClr val="FF0000"/>
                </a:solidFill>
                <a:latin typeface="Calibri" pitchFamily="34" charset="0"/>
              </a:rPr>
              <a:t>CaLP</a:t>
            </a:r>
            <a:r>
              <a:rPr lang="en-US" altLang="en-US" i="1" dirty="0">
                <a:solidFill>
                  <a:srgbClr val="FF0000"/>
                </a:solidFill>
                <a:latin typeface="Calibri" pitchFamily="34" charset="0"/>
              </a:rPr>
              <a:t> Foundations Course, 2016</a:t>
            </a:r>
            <a:endParaRPr lang="en-US" altLang="en-US" dirty="0">
              <a:solidFill>
                <a:srgbClr val="FF0000"/>
              </a:solidFill>
            </a:endParaRPr>
          </a:p>
        </p:txBody>
      </p:sp>
      <p:sp>
        <p:nvSpPr>
          <p:cNvPr id="2" name="TextBox 1"/>
          <p:cNvSpPr txBox="1"/>
          <p:nvPr/>
        </p:nvSpPr>
        <p:spPr>
          <a:xfrm>
            <a:off x="421504" y="2845454"/>
            <a:ext cx="11157352" cy="3416320"/>
          </a:xfrm>
          <a:prstGeom prst="rect">
            <a:avLst/>
          </a:prstGeom>
          <a:noFill/>
        </p:spPr>
        <p:txBody>
          <a:bodyPr wrap="square" rtlCol="0">
            <a:spAutoFit/>
          </a:bodyPr>
          <a:lstStyle/>
          <a:p>
            <a:pPr marL="342900" indent="-342900">
              <a:buFont typeface="Arial" charset="0"/>
              <a:buChar char="•"/>
            </a:pPr>
            <a:r>
              <a:rPr lang="en-US" sz="2400" dirty="0" smtClean="0"/>
              <a:t>Once the shelter situation has </a:t>
            </a:r>
            <a:r>
              <a:rPr lang="en-US" sz="2400" dirty="0" err="1" smtClean="0"/>
              <a:t>stabilised</a:t>
            </a:r>
            <a:r>
              <a:rPr lang="en-US" sz="2400" dirty="0" smtClean="0"/>
              <a:t>, more self-identified needs are likely to be multi-sectoral or livelihoods in nature (even if the shelter is not ‘permanent’ or structurally strong)</a:t>
            </a:r>
          </a:p>
          <a:p>
            <a:pPr marL="342900" indent="-342900">
              <a:buFont typeface="Arial" charset="0"/>
              <a:buChar char="•"/>
            </a:pPr>
            <a:r>
              <a:rPr lang="en-US" sz="2400" dirty="0" smtClean="0"/>
              <a:t>Each household may have unpredictable, </a:t>
            </a:r>
            <a:r>
              <a:rPr lang="en-US" sz="2400" dirty="0" err="1" smtClean="0"/>
              <a:t>unsychronised</a:t>
            </a:r>
            <a:r>
              <a:rPr lang="en-US" sz="2400" dirty="0" smtClean="0"/>
              <a:t> moments of extra need </a:t>
            </a:r>
            <a:r>
              <a:rPr lang="mr-IN" sz="2400" dirty="0" smtClean="0"/>
              <a:t>–</a:t>
            </a:r>
            <a:r>
              <a:rPr lang="en-US" sz="2400" dirty="0" smtClean="0"/>
              <a:t> e.g. the arrival of new household members, through birth or family reunification </a:t>
            </a:r>
            <a:r>
              <a:rPr lang="mr-IN" sz="2400" dirty="0" smtClean="0"/>
              <a:t>–</a:t>
            </a:r>
            <a:r>
              <a:rPr lang="en-US" sz="2400" dirty="0" smtClean="0"/>
              <a:t> making mass simultaneous CVA distributions challenging</a:t>
            </a:r>
          </a:p>
          <a:p>
            <a:pPr marL="342900" indent="-342900">
              <a:buFont typeface="Arial" charset="0"/>
              <a:buChar char="•"/>
            </a:pPr>
            <a:r>
              <a:rPr lang="en-US" sz="2400" dirty="0" smtClean="0"/>
              <a:t>The range of needs, between those whose shelter needs are still extreme, to those who have already become self-sufficient, will only expand, and become wider and more extreme over time</a:t>
            </a:r>
          </a:p>
        </p:txBody>
      </p:sp>
    </p:spTree>
    <p:extLst>
      <p:ext uri="{BB962C8B-B14F-4D97-AF65-F5344CB8AC3E}">
        <p14:creationId xmlns:p14="http://schemas.microsoft.com/office/powerpoint/2010/main" val="1506020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5"/>
          <p:cNvSpPr txBox="1">
            <a:spLocks noChangeArrowheads="1"/>
          </p:cNvSpPr>
          <p:nvPr/>
        </p:nvSpPr>
        <p:spPr bwMode="auto">
          <a:xfrm>
            <a:off x="1808973" y="6314366"/>
            <a:ext cx="8815754"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endParaRPr lang="en-GB" altLang="en-US"/>
          </a:p>
          <a:p>
            <a:endParaRPr lang="en-GB" altLang="en-US"/>
          </a:p>
        </p:txBody>
      </p:sp>
      <p:sp>
        <p:nvSpPr>
          <p:cNvPr id="21506" name="Title 1"/>
          <p:cNvSpPr>
            <a:spLocks noGrp="1"/>
          </p:cNvSpPr>
          <p:nvPr>
            <p:ph type="title"/>
          </p:nvPr>
        </p:nvSpPr>
        <p:spPr>
          <a:xfrm>
            <a:off x="1981200" y="118397"/>
            <a:ext cx="8229600" cy="1143000"/>
          </a:xfrm>
        </p:spPr>
        <p:txBody>
          <a:bodyPr>
            <a:normAutofit/>
          </a:bodyPr>
          <a:lstStyle/>
          <a:p>
            <a:r>
              <a:rPr lang="en-US" altLang="en-US" sz="3200" dirty="0">
                <a:latin typeface="Gill Sans Infant Std" pitchFamily="34" charset="0"/>
                <a:ea typeface="Gill Sans Infant Std" pitchFamily="34" charset="0"/>
                <a:cs typeface="Gill Sans Infant Std" pitchFamily="34" charset="0"/>
              </a:rPr>
              <a:t>Topic 1 review: Protracted Displacement</a:t>
            </a:r>
          </a:p>
        </p:txBody>
      </p:sp>
      <p:graphicFrame>
        <p:nvGraphicFramePr>
          <p:cNvPr id="4" name="Diagram 3"/>
          <p:cNvGraphicFramePr/>
          <p:nvPr>
            <p:extLst>
              <p:ext uri="{D42A27DB-BD31-4B8C-83A1-F6EECF244321}">
                <p14:modId xmlns:p14="http://schemas.microsoft.com/office/powerpoint/2010/main" val="1969601690"/>
              </p:ext>
            </p:extLst>
          </p:nvPr>
        </p:nvGraphicFramePr>
        <p:xfrm>
          <a:off x="163285" y="1174310"/>
          <a:ext cx="6779775" cy="13137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9" name="TextBox 4"/>
          <p:cNvSpPr txBox="1">
            <a:spLocks noChangeArrowheads="1"/>
          </p:cNvSpPr>
          <p:nvPr/>
        </p:nvSpPr>
        <p:spPr bwMode="auto">
          <a:xfrm>
            <a:off x="6672064" y="6507165"/>
            <a:ext cx="31237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r>
              <a:rPr lang="en-US" altLang="en-US" i="1" dirty="0">
                <a:solidFill>
                  <a:srgbClr val="FF0000"/>
                </a:solidFill>
                <a:latin typeface="Calibri" pitchFamily="34" charset="0"/>
              </a:rPr>
              <a:t>Source:  </a:t>
            </a:r>
            <a:r>
              <a:rPr lang="en-US" altLang="en-US" i="1" dirty="0" err="1">
                <a:solidFill>
                  <a:srgbClr val="FF0000"/>
                </a:solidFill>
                <a:latin typeface="Calibri" pitchFamily="34" charset="0"/>
              </a:rPr>
              <a:t>CaLP</a:t>
            </a:r>
            <a:r>
              <a:rPr lang="en-US" altLang="en-US" i="1" dirty="0">
                <a:solidFill>
                  <a:srgbClr val="FF0000"/>
                </a:solidFill>
                <a:latin typeface="Calibri" pitchFamily="34" charset="0"/>
              </a:rPr>
              <a:t> Foundations Course, 2016</a:t>
            </a:r>
            <a:endParaRPr lang="en-US" altLang="en-US" dirty="0">
              <a:solidFill>
                <a:srgbClr val="FF0000"/>
              </a:solidFill>
            </a:endParaRPr>
          </a:p>
        </p:txBody>
      </p:sp>
      <p:sp>
        <p:nvSpPr>
          <p:cNvPr id="2" name="TextBox 1"/>
          <p:cNvSpPr txBox="1"/>
          <p:nvPr/>
        </p:nvSpPr>
        <p:spPr>
          <a:xfrm>
            <a:off x="697950" y="2693032"/>
            <a:ext cx="10359909" cy="4001095"/>
          </a:xfrm>
          <a:prstGeom prst="rect">
            <a:avLst/>
          </a:prstGeom>
          <a:noFill/>
        </p:spPr>
        <p:txBody>
          <a:bodyPr wrap="square" rtlCol="0">
            <a:spAutoFit/>
          </a:bodyPr>
          <a:lstStyle/>
          <a:p>
            <a:pPr marL="342900" indent="-342900">
              <a:buFont typeface="Arial" charset="0"/>
              <a:buChar char="•"/>
            </a:pPr>
            <a:r>
              <a:rPr lang="en-US" sz="2300" dirty="0" smtClean="0"/>
              <a:t>Host community acceptance of repeat-cycle transfers targeting only displaced households may diminish, unless there is clear communication about what the end-objective, necessary conditions and eventual phase-out of the support would look like</a:t>
            </a:r>
          </a:p>
          <a:p>
            <a:pPr marL="342900" indent="-342900">
              <a:buFont typeface="Arial" charset="0"/>
              <a:buChar char="•"/>
            </a:pPr>
            <a:r>
              <a:rPr lang="en-US" sz="2300" dirty="0" smtClean="0"/>
              <a:t>Political acceptance may in some cases become more dependent upon the degree to which the locations of displaced communities are or are not in alignment with new urban or regional plans (including no-build zones) of the host authorities</a:t>
            </a:r>
          </a:p>
          <a:p>
            <a:pPr marL="342900" indent="-342900">
              <a:buFont typeface="Arial" charset="0"/>
              <a:buChar char="•"/>
            </a:pPr>
            <a:r>
              <a:rPr lang="en-US" sz="2300" dirty="0" smtClean="0"/>
              <a:t>As time progresses, political acceptance of CVA and of shelter support more generally, may become periodically framed by national or local elections, or other domestic political activities</a:t>
            </a:r>
          </a:p>
          <a:p>
            <a:pPr marL="342900" indent="-342900">
              <a:buFont typeface="Arial" charset="0"/>
              <a:buChar char="•"/>
            </a:pPr>
            <a:endParaRPr lang="en-US" sz="2400" dirty="0" smtClean="0"/>
          </a:p>
        </p:txBody>
      </p:sp>
    </p:spTree>
    <p:extLst>
      <p:ext uri="{BB962C8B-B14F-4D97-AF65-F5344CB8AC3E}">
        <p14:creationId xmlns:p14="http://schemas.microsoft.com/office/powerpoint/2010/main" val="634309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10269</TotalTime>
  <Words>2478</Words>
  <Application>Microsoft Macintosh PowerPoint</Application>
  <PresentationFormat>Widescreen</PresentationFormat>
  <Paragraphs>211</Paragraphs>
  <Slides>30</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Calibri</vt:lpstr>
      <vt:lpstr>Gill Sans Infant MT</vt:lpstr>
      <vt:lpstr>Gill Sans Infant Std</vt:lpstr>
      <vt:lpstr>Gill Sans MT</vt:lpstr>
      <vt:lpstr>Mangal</vt:lpstr>
      <vt:lpstr>Times New Roman</vt:lpstr>
      <vt:lpstr>Verdana</vt:lpstr>
      <vt:lpstr>Wingdings</vt:lpstr>
      <vt:lpstr>Arial</vt:lpstr>
      <vt:lpstr>1_4. Shelter Cluster PowerPoint Template (2007 and later)</vt:lpstr>
      <vt:lpstr>Session 8: Shelter, Cash and durable solutions II: resettlement and returns  </vt:lpstr>
      <vt:lpstr>Overall course principles – Review slide</vt:lpstr>
      <vt:lpstr>Session 8: Shelter, Cash and durable solutions II: resettlement and returns  </vt:lpstr>
      <vt:lpstr>Session 8: Shelter, Cash and durable solutions II: resettlement and returns</vt:lpstr>
      <vt:lpstr>Session 8: Parameters</vt:lpstr>
      <vt:lpstr>Session 8: Parameters, cont.</vt:lpstr>
      <vt:lpstr>Session 8 review: Go/No-go decision for cash or vouchers</vt:lpstr>
      <vt:lpstr>Topic 1 review: Protracted Displacement</vt:lpstr>
      <vt:lpstr>Topic 1 review: Protracted Displacement</vt:lpstr>
      <vt:lpstr>Topic 1 review: Protracted Displacement</vt:lpstr>
      <vt:lpstr>Topic 1 review: Protracted Displacement</vt:lpstr>
      <vt:lpstr>Topic 1: Coordinating Shelter and Cash in protracted crises  </vt:lpstr>
      <vt:lpstr>Topic 1 review: Shelter Cluster Ukraine (2017)  </vt:lpstr>
      <vt:lpstr>Topic 1: Ukraine Shelter Cluster Cash Vision for Exit Strategy (adapted)</vt:lpstr>
      <vt:lpstr>Topic 1: Coordinating Shelter and Cash in protracted crises  </vt:lpstr>
      <vt:lpstr>Topic 1: Coordinating Shelter and Cash in protracted crises  </vt:lpstr>
      <vt:lpstr>Topic 1: Coordinating Shelter and Cash in protracted crises  </vt:lpstr>
      <vt:lpstr>Topic 1: Coordinating Shelter and Cash in protracted crises  </vt:lpstr>
      <vt:lpstr>Topic 2: Recognition of the challenges of Shelter and Cash coordination for long-distance returns  </vt:lpstr>
      <vt:lpstr>Topic 2: Recognition of the challenges of Shelter and Cash coordination for long-distance returns  </vt:lpstr>
      <vt:lpstr>Topic 2: Recognition of the challenges of Shelter and Cash coordination for long-distance returns  </vt:lpstr>
      <vt:lpstr>Topic 2: Recognition of the challenges of Shelter and Cash coordination for long-distance returns  </vt:lpstr>
      <vt:lpstr>Topic 2: Recognition of the challenges of Shelter and Cash coordination for long-distance returns  </vt:lpstr>
      <vt:lpstr>Topic 3: Understanding and coordinating the impact of Shelter and Cash on (left-behind) host communities</vt:lpstr>
      <vt:lpstr>Topic 3: Understanding and coordinating the impact of Shelter and Cash on (left-behind) host communities</vt:lpstr>
      <vt:lpstr>Topic 3: Understanding and coordinating the impact of Shelter and Cash on (left-behind) host communities</vt:lpstr>
      <vt:lpstr>Topic 3: Understanding and coordinating the impact of Shelter and Cash on (left-behind) host communities  </vt:lpstr>
      <vt:lpstr>Topic 3: Understanding and coordinating the impact of Shelter and Cash on (left-behind) host communities  </vt:lpstr>
      <vt:lpstr>Topic 3: Understanding and coordinating the impact of Shelter and Cash on (left-behind) host communities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287</cp:revision>
  <dcterms:created xsi:type="dcterms:W3CDTF">2019-01-07T15:35:56Z</dcterms:created>
  <dcterms:modified xsi:type="dcterms:W3CDTF">2019-01-25T00:06:55Z</dcterms:modified>
</cp:coreProperties>
</file>