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29"/>
  </p:notesMasterIdLst>
  <p:sldIdLst>
    <p:sldId id="271" r:id="rId2"/>
    <p:sldId id="346" r:id="rId3"/>
    <p:sldId id="344" r:id="rId4"/>
    <p:sldId id="309" r:id="rId5"/>
    <p:sldId id="263" r:id="rId6"/>
    <p:sldId id="260" r:id="rId7"/>
    <p:sldId id="310" r:id="rId8"/>
    <p:sldId id="311" r:id="rId9"/>
    <p:sldId id="381" r:id="rId10"/>
    <p:sldId id="400" r:id="rId11"/>
    <p:sldId id="382" r:id="rId12"/>
    <p:sldId id="386" r:id="rId13"/>
    <p:sldId id="383" r:id="rId14"/>
    <p:sldId id="384" r:id="rId15"/>
    <p:sldId id="401" r:id="rId16"/>
    <p:sldId id="385" r:id="rId17"/>
    <p:sldId id="402" r:id="rId18"/>
    <p:sldId id="368" r:id="rId19"/>
    <p:sldId id="392" r:id="rId20"/>
    <p:sldId id="403" r:id="rId21"/>
    <p:sldId id="394" r:id="rId22"/>
    <p:sldId id="404" r:id="rId23"/>
    <p:sldId id="405" r:id="rId24"/>
    <p:sldId id="395" r:id="rId25"/>
    <p:sldId id="396" r:id="rId26"/>
    <p:sldId id="406" r:id="rId27"/>
    <p:sldId id="28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0080"/>
  </p:normalViewPr>
  <p:slideViewPr>
    <p:cSldViewPr snapToGrid="0" snapToObjects="1">
      <p:cViewPr varScale="1">
        <p:scale>
          <a:sx n="117" d="100"/>
          <a:sy n="117" d="100"/>
        </p:scale>
        <p:origin x="9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50FF75-E03F-FD4E-9612-30ED81AC2CC1}" type="doc">
      <dgm:prSet loTypeId="urn:microsoft.com/office/officeart/2005/8/layout/cycle5" loCatId="cycle" qsTypeId="urn:microsoft.com/office/officeart/2005/8/quickstyle/simple4" qsCatId="simple" csTypeId="urn:microsoft.com/office/officeart/2005/8/colors/accent1_2" csCatId="accent1" phldr="1"/>
      <dgm:spPr/>
      <dgm:t>
        <a:bodyPr/>
        <a:lstStyle/>
        <a:p>
          <a:endParaRPr lang="en-US"/>
        </a:p>
      </dgm:t>
    </dgm:pt>
    <dgm:pt modelId="{CE392228-391E-7A4E-A7E3-3FA4A5B741AF}">
      <dgm:prSet phldrT="[Text]" custT="1"/>
      <dgm:spPr>
        <a:solidFill>
          <a:schemeClr val="bg1">
            <a:lumMod val="50000"/>
          </a:schemeClr>
        </a:solidFill>
        <a:ln w="19050" cmpd="sng">
          <a:solidFill>
            <a:srgbClr val="C40000"/>
          </a:solidFill>
        </a:ln>
      </dgm:spPr>
      <dgm:t>
        <a:bodyPr/>
        <a:lstStyle/>
        <a:p>
          <a:r>
            <a:rPr lang="en-US" sz="2000" dirty="0" smtClean="0"/>
            <a:t>Preparedness</a:t>
          </a:r>
          <a:endParaRPr lang="en-US" sz="2000" dirty="0"/>
        </a:p>
      </dgm:t>
    </dgm:pt>
    <dgm:pt modelId="{4A6C2B39-4B87-C542-BD73-8706B1BF4F85}" type="parTrans" cxnId="{FC717E70-2A57-794E-BBBA-ABE926078D53}">
      <dgm:prSet/>
      <dgm:spPr/>
      <dgm:t>
        <a:bodyPr/>
        <a:lstStyle/>
        <a:p>
          <a:endParaRPr lang="en-US"/>
        </a:p>
      </dgm:t>
    </dgm:pt>
    <dgm:pt modelId="{101EE4BD-4C73-9645-9A34-B0242D010F3E}" type="sibTrans" cxnId="{FC717E70-2A57-794E-BBBA-ABE926078D53}">
      <dgm:prSet/>
      <dgm:spPr>
        <a:ln w="57150" cmpd="sng">
          <a:solidFill>
            <a:srgbClr val="C40000"/>
          </a:solidFill>
        </a:ln>
      </dgm:spPr>
      <dgm:t>
        <a:bodyPr/>
        <a:lstStyle/>
        <a:p>
          <a:endParaRPr lang="en-US"/>
        </a:p>
      </dgm:t>
    </dgm:pt>
    <dgm:pt modelId="{357F849B-0A83-924F-B71A-891A1DC84EA3}">
      <dgm:prSet phldrT="[Text]" custT="1"/>
      <dgm:spPr>
        <a:solidFill>
          <a:srgbClr val="7F7F7F"/>
        </a:solidFill>
        <a:ln w="28575" cmpd="sng">
          <a:solidFill>
            <a:srgbClr val="C40000"/>
          </a:solidFill>
        </a:ln>
      </dgm:spPr>
      <dgm:t>
        <a:bodyPr/>
        <a:lstStyle/>
        <a:p>
          <a:r>
            <a:rPr lang="en-US" sz="2000" dirty="0" smtClean="0"/>
            <a:t>Situation and Response Analysis</a:t>
          </a:r>
          <a:endParaRPr lang="en-US" sz="2000" dirty="0"/>
        </a:p>
      </dgm:t>
    </dgm:pt>
    <dgm:pt modelId="{CB2138A2-E2CD-8F46-887A-45C1401D0269}" type="parTrans" cxnId="{1F39B6AD-F394-504F-8AD7-A34AA10AB3C9}">
      <dgm:prSet/>
      <dgm:spPr/>
      <dgm:t>
        <a:bodyPr/>
        <a:lstStyle/>
        <a:p>
          <a:endParaRPr lang="en-US"/>
        </a:p>
      </dgm:t>
    </dgm:pt>
    <dgm:pt modelId="{AA44EC02-B31B-F04E-A866-CC3FC410BD39}" type="sibTrans" cxnId="{1F39B6AD-F394-504F-8AD7-A34AA10AB3C9}">
      <dgm:prSet/>
      <dgm:spPr>
        <a:ln w="57150" cmpd="sng">
          <a:solidFill>
            <a:srgbClr val="C40000"/>
          </a:solidFill>
        </a:ln>
      </dgm:spPr>
      <dgm:t>
        <a:bodyPr/>
        <a:lstStyle/>
        <a:p>
          <a:endParaRPr lang="en-US"/>
        </a:p>
      </dgm:t>
    </dgm:pt>
    <dgm:pt modelId="{425755D4-C818-1A46-8400-0165C11B7BF1}">
      <dgm:prSet phldrT="[Text]" custT="1"/>
      <dgm:spPr>
        <a:solidFill>
          <a:srgbClr val="7F7F7F"/>
        </a:solidFill>
        <a:ln w="28575" cmpd="sng">
          <a:solidFill>
            <a:srgbClr val="C40000"/>
          </a:solidFill>
        </a:ln>
      </dgm:spPr>
      <dgm:t>
        <a:bodyPr/>
        <a:lstStyle/>
        <a:p>
          <a:r>
            <a:rPr lang="en-US" sz="2000" dirty="0" smtClean="0"/>
            <a:t>Implementation and Monitoring</a:t>
          </a:r>
          <a:endParaRPr lang="en-US" sz="2000" dirty="0"/>
        </a:p>
      </dgm:t>
    </dgm:pt>
    <dgm:pt modelId="{2D23CA81-49A3-3B46-9F6B-658EF3D411AD}" type="parTrans" cxnId="{7E88F249-4E64-9646-B0A5-AE392C08675D}">
      <dgm:prSet/>
      <dgm:spPr/>
      <dgm:t>
        <a:bodyPr/>
        <a:lstStyle/>
        <a:p>
          <a:endParaRPr lang="en-US"/>
        </a:p>
      </dgm:t>
    </dgm:pt>
    <dgm:pt modelId="{B5A5D270-0D8D-CE40-B53C-46FDD9FEAB9A}" type="sibTrans" cxnId="{7E88F249-4E64-9646-B0A5-AE392C08675D}">
      <dgm:prSet/>
      <dgm:spPr>
        <a:ln w="57150" cmpd="sng">
          <a:solidFill>
            <a:srgbClr val="C40000"/>
          </a:solidFill>
        </a:ln>
      </dgm:spPr>
      <dgm:t>
        <a:bodyPr/>
        <a:lstStyle/>
        <a:p>
          <a:endParaRPr lang="en-US"/>
        </a:p>
      </dgm:t>
    </dgm:pt>
    <dgm:pt modelId="{4567A70F-289C-4343-8F60-F6915A9E37BA}">
      <dgm:prSet phldrT="[Text]" custT="1"/>
      <dgm:spPr>
        <a:solidFill>
          <a:srgbClr val="7F7F7F"/>
        </a:solidFill>
        <a:ln w="28575" cmpd="sng">
          <a:solidFill>
            <a:srgbClr val="C40000"/>
          </a:solidFill>
        </a:ln>
      </dgm:spPr>
      <dgm:t>
        <a:bodyPr/>
        <a:lstStyle/>
        <a:p>
          <a:r>
            <a:rPr lang="en-US" sz="2000" dirty="0" smtClean="0"/>
            <a:t>Closure and Evaluation</a:t>
          </a:r>
          <a:endParaRPr lang="en-US" sz="2000" dirty="0"/>
        </a:p>
      </dgm:t>
    </dgm:pt>
    <dgm:pt modelId="{5ABD74BC-9C41-A344-B155-59576863E256}" type="parTrans" cxnId="{E5974722-FBC6-734A-9BD5-C3D06238EFFF}">
      <dgm:prSet/>
      <dgm:spPr/>
      <dgm:t>
        <a:bodyPr/>
        <a:lstStyle/>
        <a:p>
          <a:endParaRPr lang="en-US"/>
        </a:p>
      </dgm:t>
    </dgm:pt>
    <dgm:pt modelId="{55B86535-F3AA-B54C-9D17-ABDD92235F54}" type="sibTrans" cxnId="{E5974722-FBC6-734A-9BD5-C3D06238EFFF}">
      <dgm:prSet/>
      <dgm:spPr>
        <a:ln w="57150" cmpd="sng">
          <a:solidFill>
            <a:srgbClr val="C40000"/>
          </a:solidFill>
        </a:ln>
      </dgm:spPr>
      <dgm:t>
        <a:bodyPr/>
        <a:lstStyle/>
        <a:p>
          <a:endParaRPr lang="en-US"/>
        </a:p>
      </dgm:t>
    </dgm:pt>
    <dgm:pt modelId="{C4C88B85-F01E-8A42-81A8-A22E136DE4F9}" type="pres">
      <dgm:prSet presAssocID="{8D50FF75-E03F-FD4E-9612-30ED81AC2CC1}" presName="cycle" presStyleCnt="0">
        <dgm:presLayoutVars>
          <dgm:dir/>
          <dgm:resizeHandles val="exact"/>
        </dgm:presLayoutVars>
      </dgm:prSet>
      <dgm:spPr/>
      <dgm:t>
        <a:bodyPr/>
        <a:lstStyle/>
        <a:p>
          <a:endParaRPr lang="en-US"/>
        </a:p>
      </dgm:t>
    </dgm:pt>
    <dgm:pt modelId="{6D2FD454-3DEF-1948-B18B-1771AD2AC613}" type="pres">
      <dgm:prSet presAssocID="{CE392228-391E-7A4E-A7E3-3FA4A5B741AF}" presName="node" presStyleLbl="node1" presStyleIdx="0" presStyleCnt="4" custScaleX="149372" custScaleY="116712">
        <dgm:presLayoutVars>
          <dgm:bulletEnabled val="1"/>
        </dgm:presLayoutVars>
      </dgm:prSet>
      <dgm:spPr/>
      <dgm:t>
        <a:bodyPr/>
        <a:lstStyle/>
        <a:p>
          <a:endParaRPr lang="en-US"/>
        </a:p>
      </dgm:t>
    </dgm:pt>
    <dgm:pt modelId="{2B5B3471-9D76-624E-A66D-2B9010F4BD7E}" type="pres">
      <dgm:prSet presAssocID="{CE392228-391E-7A4E-A7E3-3FA4A5B741AF}" presName="spNode" presStyleCnt="0"/>
      <dgm:spPr/>
    </dgm:pt>
    <dgm:pt modelId="{F8DA1ED7-4620-9845-91AC-5C5779249254}" type="pres">
      <dgm:prSet presAssocID="{101EE4BD-4C73-9645-9A34-B0242D010F3E}" presName="sibTrans" presStyleLbl="sibTrans1D1" presStyleIdx="0" presStyleCnt="4"/>
      <dgm:spPr/>
      <dgm:t>
        <a:bodyPr/>
        <a:lstStyle/>
        <a:p>
          <a:endParaRPr lang="en-US"/>
        </a:p>
      </dgm:t>
    </dgm:pt>
    <dgm:pt modelId="{472CC94A-67A0-D64F-9F9F-5DB71CA66F9C}" type="pres">
      <dgm:prSet presAssocID="{357F849B-0A83-924F-B71A-891A1DC84EA3}" presName="node" presStyleLbl="node1" presStyleIdx="1" presStyleCnt="4" custScaleX="149372" custScaleY="116712">
        <dgm:presLayoutVars>
          <dgm:bulletEnabled val="1"/>
        </dgm:presLayoutVars>
      </dgm:prSet>
      <dgm:spPr/>
      <dgm:t>
        <a:bodyPr/>
        <a:lstStyle/>
        <a:p>
          <a:endParaRPr lang="en-US"/>
        </a:p>
      </dgm:t>
    </dgm:pt>
    <dgm:pt modelId="{F1BE0921-7EEE-AE41-864D-13F562BC81D7}" type="pres">
      <dgm:prSet presAssocID="{357F849B-0A83-924F-B71A-891A1DC84EA3}" presName="spNode" presStyleCnt="0"/>
      <dgm:spPr/>
    </dgm:pt>
    <dgm:pt modelId="{F064173A-221D-9C43-8335-20A8075B789E}" type="pres">
      <dgm:prSet presAssocID="{AA44EC02-B31B-F04E-A866-CC3FC410BD39}" presName="sibTrans" presStyleLbl="sibTrans1D1" presStyleIdx="1" presStyleCnt="4"/>
      <dgm:spPr/>
      <dgm:t>
        <a:bodyPr/>
        <a:lstStyle/>
        <a:p>
          <a:endParaRPr lang="en-US"/>
        </a:p>
      </dgm:t>
    </dgm:pt>
    <dgm:pt modelId="{E30978BC-9BE5-3642-9503-03B2B0B3C2CF}" type="pres">
      <dgm:prSet presAssocID="{425755D4-C818-1A46-8400-0165C11B7BF1}" presName="node" presStyleLbl="node1" presStyleIdx="2" presStyleCnt="4" custScaleX="149372" custScaleY="116712">
        <dgm:presLayoutVars>
          <dgm:bulletEnabled val="1"/>
        </dgm:presLayoutVars>
      </dgm:prSet>
      <dgm:spPr/>
      <dgm:t>
        <a:bodyPr/>
        <a:lstStyle/>
        <a:p>
          <a:endParaRPr lang="en-US"/>
        </a:p>
      </dgm:t>
    </dgm:pt>
    <dgm:pt modelId="{07A02CCD-9506-1846-B48C-1D14ABF451F8}" type="pres">
      <dgm:prSet presAssocID="{425755D4-C818-1A46-8400-0165C11B7BF1}" presName="spNode" presStyleCnt="0"/>
      <dgm:spPr/>
    </dgm:pt>
    <dgm:pt modelId="{E2FE3C89-A71D-9045-AE00-DFEBB5743F0E}" type="pres">
      <dgm:prSet presAssocID="{B5A5D270-0D8D-CE40-B53C-46FDD9FEAB9A}" presName="sibTrans" presStyleLbl="sibTrans1D1" presStyleIdx="2" presStyleCnt="4"/>
      <dgm:spPr/>
      <dgm:t>
        <a:bodyPr/>
        <a:lstStyle/>
        <a:p>
          <a:endParaRPr lang="en-US"/>
        </a:p>
      </dgm:t>
    </dgm:pt>
    <dgm:pt modelId="{AD65C24F-6EF4-6D49-A4A4-02BD5ADDEBF4}" type="pres">
      <dgm:prSet presAssocID="{4567A70F-289C-4343-8F60-F6915A9E37BA}" presName="node" presStyleLbl="node1" presStyleIdx="3" presStyleCnt="4" custScaleX="149372" custScaleY="116712">
        <dgm:presLayoutVars>
          <dgm:bulletEnabled val="1"/>
        </dgm:presLayoutVars>
      </dgm:prSet>
      <dgm:spPr/>
      <dgm:t>
        <a:bodyPr/>
        <a:lstStyle/>
        <a:p>
          <a:endParaRPr lang="en-US"/>
        </a:p>
      </dgm:t>
    </dgm:pt>
    <dgm:pt modelId="{C5FC4947-F6C3-C445-A546-67C79E454A0B}" type="pres">
      <dgm:prSet presAssocID="{4567A70F-289C-4343-8F60-F6915A9E37BA}" presName="spNode" presStyleCnt="0"/>
      <dgm:spPr/>
    </dgm:pt>
    <dgm:pt modelId="{D646132F-3F55-8245-9E81-E893BE9DCDD2}" type="pres">
      <dgm:prSet presAssocID="{55B86535-F3AA-B54C-9D17-ABDD92235F54}" presName="sibTrans" presStyleLbl="sibTrans1D1" presStyleIdx="3" presStyleCnt="4"/>
      <dgm:spPr/>
      <dgm:t>
        <a:bodyPr/>
        <a:lstStyle/>
        <a:p>
          <a:endParaRPr lang="en-US"/>
        </a:p>
      </dgm:t>
    </dgm:pt>
  </dgm:ptLst>
  <dgm:cxnLst>
    <dgm:cxn modelId="{250C3B6D-E348-2A4F-9D4E-33A8BE673CC0}" type="presOf" srcId="{55B86535-F3AA-B54C-9D17-ABDD92235F54}" destId="{D646132F-3F55-8245-9E81-E893BE9DCDD2}" srcOrd="0" destOrd="0" presId="urn:microsoft.com/office/officeart/2005/8/layout/cycle5"/>
    <dgm:cxn modelId="{5E4757AA-48EB-7D4E-A0FA-530110FE2638}" type="presOf" srcId="{425755D4-C818-1A46-8400-0165C11B7BF1}" destId="{E30978BC-9BE5-3642-9503-03B2B0B3C2CF}" srcOrd="0" destOrd="0" presId="urn:microsoft.com/office/officeart/2005/8/layout/cycle5"/>
    <dgm:cxn modelId="{1F39B6AD-F394-504F-8AD7-A34AA10AB3C9}" srcId="{8D50FF75-E03F-FD4E-9612-30ED81AC2CC1}" destId="{357F849B-0A83-924F-B71A-891A1DC84EA3}" srcOrd="1" destOrd="0" parTransId="{CB2138A2-E2CD-8F46-887A-45C1401D0269}" sibTransId="{AA44EC02-B31B-F04E-A866-CC3FC410BD39}"/>
    <dgm:cxn modelId="{2F6A8B6B-ABDF-9043-B532-F48FCFBAB072}" type="presOf" srcId="{CE392228-391E-7A4E-A7E3-3FA4A5B741AF}" destId="{6D2FD454-3DEF-1948-B18B-1771AD2AC613}" srcOrd="0" destOrd="0" presId="urn:microsoft.com/office/officeart/2005/8/layout/cycle5"/>
    <dgm:cxn modelId="{A5DAA081-88DB-DE45-BF58-8E721ACC8F84}" type="presOf" srcId="{8D50FF75-E03F-FD4E-9612-30ED81AC2CC1}" destId="{C4C88B85-F01E-8A42-81A8-A22E136DE4F9}" srcOrd="0" destOrd="0" presId="urn:microsoft.com/office/officeart/2005/8/layout/cycle5"/>
    <dgm:cxn modelId="{5E0575C7-D6A5-A345-A026-CE26D44DD04F}" type="presOf" srcId="{4567A70F-289C-4343-8F60-F6915A9E37BA}" destId="{AD65C24F-6EF4-6D49-A4A4-02BD5ADDEBF4}" srcOrd="0" destOrd="0" presId="urn:microsoft.com/office/officeart/2005/8/layout/cycle5"/>
    <dgm:cxn modelId="{FC717E70-2A57-794E-BBBA-ABE926078D53}" srcId="{8D50FF75-E03F-FD4E-9612-30ED81AC2CC1}" destId="{CE392228-391E-7A4E-A7E3-3FA4A5B741AF}" srcOrd="0" destOrd="0" parTransId="{4A6C2B39-4B87-C542-BD73-8706B1BF4F85}" sibTransId="{101EE4BD-4C73-9645-9A34-B0242D010F3E}"/>
    <dgm:cxn modelId="{7E88F249-4E64-9646-B0A5-AE392C08675D}" srcId="{8D50FF75-E03F-FD4E-9612-30ED81AC2CC1}" destId="{425755D4-C818-1A46-8400-0165C11B7BF1}" srcOrd="2" destOrd="0" parTransId="{2D23CA81-49A3-3B46-9F6B-658EF3D411AD}" sibTransId="{B5A5D270-0D8D-CE40-B53C-46FDD9FEAB9A}"/>
    <dgm:cxn modelId="{37FD5365-E08D-A64A-85E7-EEBA4B37E5A5}" type="presOf" srcId="{101EE4BD-4C73-9645-9A34-B0242D010F3E}" destId="{F8DA1ED7-4620-9845-91AC-5C5779249254}" srcOrd="0" destOrd="0" presId="urn:microsoft.com/office/officeart/2005/8/layout/cycle5"/>
    <dgm:cxn modelId="{64C5E9AA-655B-3741-8116-2D5680611AB9}" type="presOf" srcId="{357F849B-0A83-924F-B71A-891A1DC84EA3}" destId="{472CC94A-67A0-D64F-9F9F-5DB71CA66F9C}" srcOrd="0" destOrd="0" presId="urn:microsoft.com/office/officeart/2005/8/layout/cycle5"/>
    <dgm:cxn modelId="{E5974722-FBC6-734A-9BD5-C3D06238EFFF}" srcId="{8D50FF75-E03F-FD4E-9612-30ED81AC2CC1}" destId="{4567A70F-289C-4343-8F60-F6915A9E37BA}" srcOrd="3" destOrd="0" parTransId="{5ABD74BC-9C41-A344-B155-59576863E256}" sibTransId="{55B86535-F3AA-B54C-9D17-ABDD92235F54}"/>
    <dgm:cxn modelId="{2961B95D-C230-2942-A68D-9EDF9AC440B8}" type="presOf" srcId="{AA44EC02-B31B-F04E-A866-CC3FC410BD39}" destId="{F064173A-221D-9C43-8335-20A8075B789E}" srcOrd="0" destOrd="0" presId="urn:microsoft.com/office/officeart/2005/8/layout/cycle5"/>
    <dgm:cxn modelId="{58A592A2-EE56-A543-88C1-ADC56F303350}" type="presOf" srcId="{B5A5D270-0D8D-CE40-B53C-46FDD9FEAB9A}" destId="{E2FE3C89-A71D-9045-AE00-DFEBB5743F0E}" srcOrd="0" destOrd="0" presId="urn:microsoft.com/office/officeart/2005/8/layout/cycle5"/>
    <dgm:cxn modelId="{1AF34644-7199-164D-87E1-7C80525F406D}" type="presParOf" srcId="{C4C88B85-F01E-8A42-81A8-A22E136DE4F9}" destId="{6D2FD454-3DEF-1948-B18B-1771AD2AC613}" srcOrd="0" destOrd="0" presId="urn:microsoft.com/office/officeart/2005/8/layout/cycle5"/>
    <dgm:cxn modelId="{17A435F9-28DC-9244-9460-79034423F170}" type="presParOf" srcId="{C4C88B85-F01E-8A42-81A8-A22E136DE4F9}" destId="{2B5B3471-9D76-624E-A66D-2B9010F4BD7E}" srcOrd="1" destOrd="0" presId="urn:microsoft.com/office/officeart/2005/8/layout/cycle5"/>
    <dgm:cxn modelId="{9A1B608A-BDC0-834D-828A-B86D6187D990}" type="presParOf" srcId="{C4C88B85-F01E-8A42-81A8-A22E136DE4F9}" destId="{F8DA1ED7-4620-9845-91AC-5C5779249254}" srcOrd="2" destOrd="0" presId="urn:microsoft.com/office/officeart/2005/8/layout/cycle5"/>
    <dgm:cxn modelId="{D3FE3E8F-621E-BC4F-9932-FDDE72138E6E}" type="presParOf" srcId="{C4C88B85-F01E-8A42-81A8-A22E136DE4F9}" destId="{472CC94A-67A0-D64F-9F9F-5DB71CA66F9C}" srcOrd="3" destOrd="0" presId="urn:microsoft.com/office/officeart/2005/8/layout/cycle5"/>
    <dgm:cxn modelId="{0EDE4494-B7E8-DA4D-9A26-7ECA252191AB}" type="presParOf" srcId="{C4C88B85-F01E-8A42-81A8-A22E136DE4F9}" destId="{F1BE0921-7EEE-AE41-864D-13F562BC81D7}" srcOrd="4" destOrd="0" presId="urn:microsoft.com/office/officeart/2005/8/layout/cycle5"/>
    <dgm:cxn modelId="{259732E5-0FA5-A04B-8A57-DDDAA273075A}" type="presParOf" srcId="{C4C88B85-F01E-8A42-81A8-A22E136DE4F9}" destId="{F064173A-221D-9C43-8335-20A8075B789E}" srcOrd="5" destOrd="0" presId="urn:microsoft.com/office/officeart/2005/8/layout/cycle5"/>
    <dgm:cxn modelId="{FD3BFA17-A6CD-F243-B0A8-38A93D03F817}" type="presParOf" srcId="{C4C88B85-F01E-8A42-81A8-A22E136DE4F9}" destId="{E30978BC-9BE5-3642-9503-03B2B0B3C2CF}" srcOrd="6" destOrd="0" presId="urn:microsoft.com/office/officeart/2005/8/layout/cycle5"/>
    <dgm:cxn modelId="{0B43F3DF-45AC-DA4F-BC09-B2CB27128695}" type="presParOf" srcId="{C4C88B85-F01E-8A42-81A8-A22E136DE4F9}" destId="{07A02CCD-9506-1846-B48C-1D14ABF451F8}" srcOrd="7" destOrd="0" presId="urn:microsoft.com/office/officeart/2005/8/layout/cycle5"/>
    <dgm:cxn modelId="{188F2C40-9CE4-DD49-B974-87031C551686}" type="presParOf" srcId="{C4C88B85-F01E-8A42-81A8-A22E136DE4F9}" destId="{E2FE3C89-A71D-9045-AE00-DFEBB5743F0E}" srcOrd="8" destOrd="0" presId="urn:microsoft.com/office/officeart/2005/8/layout/cycle5"/>
    <dgm:cxn modelId="{9EC4D6B1-A53F-B34D-8741-B40B85437E32}" type="presParOf" srcId="{C4C88B85-F01E-8A42-81A8-A22E136DE4F9}" destId="{AD65C24F-6EF4-6D49-A4A4-02BD5ADDEBF4}" srcOrd="9" destOrd="0" presId="urn:microsoft.com/office/officeart/2005/8/layout/cycle5"/>
    <dgm:cxn modelId="{715120CA-A44D-F34D-BBE9-4B50A7545AFC}" type="presParOf" srcId="{C4C88B85-F01E-8A42-81A8-A22E136DE4F9}" destId="{C5FC4947-F6C3-C445-A546-67C79E454A0B}" srcOrd="10" destOrd="0" presId="urn:microsoft.com/office/officeart/2005/8/layout/cycle5"/>
    <dgm:cxn modelId="{850969CC-C8FC-A448-AD2F-95AFD0957FA2}" type="presParOf" srcId="{C4C88B85-F01E-8A42-81A8-A22E136DE4F9}" destId="{D646132F-3F55-8245-9E81-E893BE9DCDD2}" srcOrd="11" destOrd="0" presId="urn:microsoft.com/office/officeart/2005/8/layout/cycle5"/>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50FF75-E03F-FD4E-9612-30ED81AC2CC1}" type="doc">
      <dgm:prSet loTypeId="urn:microsoft.com/office/officeart/2005/8/layout/cycle5" loCatId="cycle" qsTypeId="urn:microsoft.com/office/officeart/2005/8/quickstyle/simple4" qsCatId="simple" csTypeId="urn:microsoft.com/office/officeart/2005/8/colors/accent1_2" csCatId="accent1" phldr="1"/>
      <dgm:spPr/>
      <dgm:t>
        <a:bodyPr/>
        <a:lstStyle/>
        <a:p>
          <a:endParaRPr lang="en-US"/>
        </a:p>
      </dgm:t>
    </dgm:pt>
    <dgm:pt modelId="{4567A70F-289C-4343-8F60-F6915A9E37BA}">
      <dgm:prSet phldrT="[Text]" custT="1"/>
      <dgm:spPr>
        <a:solidFill>
          <a:srgbClr val="7F7F7F"/>
        </a:solidFill>
        <a:ln w="28575" cmpd="sng">
          <a:solidFill>
            <a:srgbClr val="C40000"/>
          </a:solidFill>
        </a:ln>
      </dgm:spPr>
      <dgm:t>
        <a:bodyPr/>
        <a:lstStyle/>
        <a:p>
          <a:r>
            <a:rPr lang="en-US" sz="2000" dirty="0" smtClean="0"/>
            <a:t>Closure and Evaluation</a:t>
          </a:r>
          <a:endParaRPr lang="en-US" sz="2000" dirty="0"/>
        </a:p>
      </dgm:t>
    </dgm:pt>
    <dgm:pt modelId="{5ABD74BC-9C41-A344-B155-59576863E256}" type="parTrans" cxnId="{E5974722-FBC6-734A-9BD5-C3D06238EFFF}">
      <dgm:prSet/>
      <dgm:spPr/>
      <dgm:t>
        <a:bodyPr/>
        <a:lstStyle/>
        <a:p>
          <a:endParaRPr lang="en-US"/>
        </a:p>
      </dgm:t>
    </dgm:pt>
    <dgm:pt modelId="{55B86535-F3AA-B54C-9D17-ABDD92235F54}" type="sibTrans" cxnId="{E5974722-FBC6-734A-9BD5-C3D06238EFFF}">
      <dgm:prSet/>
      <dgm:spPr>
        <a:ln w="57150" cmpd="sng">
          <a:solidFill>
            <a:srgbClr val="C40000"/>
          </a:solidFill>
        </a:ln>
      </dgm:spPr>
      <dgm:t>
        <a:bodyPr/>
        <a:lstStyle/>
        <a:p>
          <a:endParaRPr lang="en-US"/>
        </a:p>
      </dgm:t>
    </dgm:pt>
    <dgm:pt modelId="{C4C88B85-F01E-8A42-81A8-A22E136DE4F9}" type="pres">
      <dgm:prSet presAssocID="{8D50FF75-E03F-FD4E-9612-30ED81AC2CC1}" presName="cycle" presStyleCnt="0">
        <dgm:presLayoutVars>
          <dgm:dir/>
          <dgm:resizeHandles val="exact"/>
        </dgm:presLayoutVars>
      </dgm:prSet>
      <dgm:spPr/>
      <dgm:t>
        <a:bodyPr/>
        <a:lstStyle/>
        <a:p>
          <a:endParaRPr lang="en-US"/>
        </a:p>
      </dgm:t>
    </dgm:pt>
    <dgm:pt modelId="{AD65C24F-6EF4-6D49-A4A4-02BD5ADDEBF4}" type="pres">
      <dgm:prSet presAssocID="{4567A70F-289C-4343-8F60-F6915A9E37BA}" presName="node" presStyleLbl="node1" presStyleIdx="0" presStyleCnt="1" custScaleX="149372" custScaleY="116712">
        <dgm:presLayoutVars>
          <dgm:bulletEnabled val="1"/>
        </dgm:presLayoutVars>
      </dgm:prSet>
      <dgm:spPr/>
      <dgm:t>
        <a:bodyPr/>
        <a:lstStyle/>
        <a:p>
          <a:endParaRPr lang="en-US"/>
        </a:p>
      </dgm:t>
    </dgm:pt>
  </dgm:ptLst>
  <dgm:cxnLst>
    <dgm:cxn modelId="{B26BD68A-8BED-2943-A6B7-4F0C44C320ED}" type="presOf" srcId="{8D50FF75-E03F-FD4E-9612-30ED81AC2CC1}" destId="{C4C88B85-F01E-8A42-81A8-A22E136DE4F9}" srcOrd="0" destOrd="0" presId="urn:microsoft.com/office/officeart/2005/8/layout/cycle5"/>
    <dgm:cxn modelId="{E5974722-FBC6-734A-9BD5-C3D06238EFFF}" srcId="{8D50FF75-E03F-FD4E-9612-30ED81AC2CC1}" destId="{4567A70F-289C-4343-8F60-F6915A9E37BA}" srcOrd="0" destOrd="0" parTransId="{5ABD74BC-9C41-A344-B155-59576863E256}" sibTransId="{55B86535-F3AA-B54C-9D17-ABDD92235F54}"/>
    <dgm:cxn modelId="{CEED7AD1-F443-6D45-B997-D5A01C294500}" type="presOf" srcId="{4567A70F-289C-4343-8F60-F6915A9E37BA}" destId="{AD65C24F-6EF4-6D49-A4A4-02BD5ADDEBF4}" srcOrd="0" destOrd="0" presId="urn:microsoft.com/office/officeart/2005/8/layout/cycle5"/>
    <dgm:cxn modelId="{BCADE128-96D6-1146-A67D-A0D005502CE0}" type="presParOf" srcId="{C4C88B85-F01E-8A42-81A8-A22E136DE4F9}" destId="{AD65C24F-6EF4-6D49-A4A4-02BD5ADDEBF4}" srcOrd="0" destOrd="0" presId="urn:microsoft.com/office/officeart/2005/8/layout/cycle5"/>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2FD454-3DEF-1948-B18B-1771AD2AC613}">
      <dsp:nvSpPr>
        <dsp:cNvPr id="0" name=""/>
        <dsp:cNvSpPr/>
      </dsp:nvSpPr>
      <dsp:spPr>
        <a:xfrm>
          <a:off x="3104623" y="-71083"/>
          <a:ext cx="1980009" cy="1005603"/>
        </a:xfrm>
        <a:prstGeom prst="roundRect">
          <a:avLst/>
        </a:prstGeom>
        <a:solidFill>
          <a:schemeClr val="bg1">
            <a:lumMod val="50000"/>
          </a:schemeClr>
        </a:solidFill>
        <a:ln w="19050" cmpd="sng">
          <a:solidFill>
            <a:srgbClr val="C40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Preparedness</a:t>
          </a:r>
          <a:endParaRPr lang="en-US" sz="2000" kern="1200" dirty="0"/>
        </a:p>
      </dsp:txBody>
      <dsp:txXfrm>
        <a:off x="3153712" y="-21994"/>
        <a:ext cx="1881831" cy="907425"/>
      </dsp:txXfrm>
    </dsp:sp>
    <dsp:sp modelId="{F8DA1ED7-4620-9845-91AC-5C5779249254}">
      <dsp:nvSpPr>
        <dsp:cNvPr id="0" name=""/>
        <dsp:cNvSpPr/>
      </dsp:nvSpPr>
      <dsp:spPr>
        <a:xfrm>
          <a:off x="2672352" y="431718"/>
          <a:ext cx="2844550" cy="2844550"/>
        </a:xfrm>
        <a:custGeom>
          <a:avLst/>
          <a:gdLst/>
          <a:ahLst/>
          <a:cxnLst/>
          <a:rect l="0" t="0" r="0" b="0"/>
          <a:pathLst>
            <a:path>
              <a:moveTo>
                <a:pt x="2497455" y="491224"/>
              </a:moveTo>
              <a:arcTo wR="1422275" hR="1422275" stAng="19146546" swAng="911502"/>
            </a:path>
          </a:pathLst>
        </a:custGeom>
        <a:noFill/>
        <a:ln w="57150" cap="flat" cmpd="sng" algn="ctr">
          <a:solidFill>
            <a:srgbClr val="C40000"/>
          </a:solidFill>
          <a:prstDash val="solid"/>
          <a:tailEnd type="arrow"/>
        </a:ln>
        <a:effectLst/>
      </dsp:spPr>
      <dsp:style>
        <a:lnRef idx="1">
          <a:scrgbClr r="0" g="0" b="0"/>
        </a:lnRef>
        <a:fillRef idx="0">
          <a:scrgbClr r="0" g="0" b="0"/>
        </a:fillRef>
        <a:effectRef idx="0">
          <a:scrgbClr r="0" g="0" b="0"/>
        </a:effectRef>
        <a:fontRef idx="minor"/>
      </dsp:style>
    </dsp:sp>
    <dsp:sp modelId="{472CC94A-67A0-D64F-9F9F-5DB71CA66F9C}">
      <dsp:nvSpPr>
        <dsp:cNvPr id="0" name=""/>
        <dsp:cNvSpPr/>
      </dsp:nvSpPr>
      <dsp:spPr>
        <a:xfrm>
          <a:off x="4526898" y="1351191"/>
          <a:ext cx="1980009" cy="1005603"/>
        </a:xfrm>
        <a:prstGeom prst="roundRect">
          <a:avLst/>
        </a:prstGeom>
        <a:solidFill>
          <a:srgbClr val="7F7F7F"/>
        </a:solidFill>
        <a:ln w="28575" cmpd="sng">
          <a:solidFill>
            <a:srgbClr val="C40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Situation and Response Analysis</a:t>
          </a:r>
          <a:endParaRPr lang="en-US" sz="2000" kern="1200" dirty="0"/>
        </a:p>
      </dsp:txBody>
      <dsp:txXfrm>
        <a:off x="4575987" y="1400280"/>
        <a:ext cx="1881831" cy="907425"/>
      </dsp:txXfrm>
    </dsp:sp>
    <dsp:sp modelId="{F064173A-221D-9C43-8335-20A8075B789E}">
      <dsp:nvSpPr>
        <dsp:cNvPr id="0" name=""/>
        <dsp:cNvSpPr/>
      </dsp:nvSpPr>
      <dsp:spPr>
        <a:xfrm>
          <a:off x="2672352" y="431718"/>
          <a:ext cx="2844550" cy="2844550"/>
        </a:xfrm>
        <a:custGeom>
          <a:avLst/>
          <a:gdLst/>
          <a:ahLst/>
          <a:cxnLst/>
          <a:rect l="0" t="0" r="0" b="0"/>
          <a:pathLst>
            <a:path>
              <a:moveTo>
                <a:pt x="2703863" y="2039040"/>
              </a:moveTo>
              <a:arcTo wR="1422275" hR="1422275" stAng="1541952" swAng="911502"/>
            </a:path>
          </a:pathLst>
        </a:custGeom>
        <a:noFill/>
        <a:ln w="57150" cap="flat" cmpd="sng" algn="ctr">
          <a:solidFill>
            <a:srgbClr val="C40000"/>
          </a:solidFill>
          <a:prstDash val="solid"/>
          <a:tailEnd type="arrow"/>
        </a:ln>
        <a:effectLst/>
      </dsp:spPr>
      <dsp:style>
        <a:lnRef idx="1">
          <a:scrgbClr r="0" g="0" b="0"/>
        </a:lnRef>
        <a:fillRef idx="0">
          <a:scrgbClr r="0" g="0" b="0"/>
        </a:fillRef>
        <a:effectRef idx="0">
          <a:scrgbClr r="0" g="0" b="0"/>
        </a:effectRef>
        <a:fontRef idx="minor"/>
      </dsp:style>
    </dsp:sp>
    <dsp:sp modelId="{E30978BC-9BE5-3642-9503-03B2B0B3C2CF}">
      <dsp:nvSpPr>
        <dsp:cNvPr id="0" name=""/>
        <dsp:cNvSpPr/>
      </dsp:nvSpPr>
      <dsp:spPr>
        <a:xfrm>
          <a:off x="3104623" y="2773467"/>
          <a:ext cx="1980009" cy="1005603"/>
        </a:xfrm>
        <a:prstGeom prst="roundRect">
          <a:avLst/>
        </a:prstGeom>
        <a:solidFill>
          <a:srgbClr val="7F7F7F"/>
        </a:solidFill>
        <a:ln w="28575" cmpd="sng">
          <a:solidFill>
            <a:srgbClr val="C40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Implementation and Monitoring</a:t>
          </a:r>
          <a:endParaRPr lang="en-US" sz="2000" kern="1200" dirty="0"/>
        </a:p>
      </dsp:txBody>
      <dsp:txXfrm>
        <a:off x="3153712" y="2822556"/>
        <a:ext cx="1881831" cy="907425"/>
      </dsp:txXfrm>
    </dsp:sp>
    <dsp:sp modelId="{E2FE3C89-A71D-9045-AE00-DFEBB5743F0E}">
      <dsp:nvSpPr>
        <dsp:cNvPr id="0" name=""/>
        <dsp:cNvSpPr/>
      </dsp:nvSpPr>
      <dsp:spPr>
        <a:xfrm>
          <a:off x="2672352" y="431718"/>
          <a:ext cx="2844550" cy="2844550"/>
        </a:xfrm>
        <a:custGeom>
          <a:avLst/>
          <a:gdLst/>
          <a:ahLst/>
          <a:cxnLst/>
          <a:rect l="0" t="0" r="0" b="0"/>
          <a:pathLst>
            <a:path>
              <a:moveTo>
                <a:pt x="347095" y="2353326"/>
              </a:moveTo>
              <a:arcTo wR="1422275" hR="1422275" stAng="8346546" swAng="911502"/>
            </a:path>
          </a:pathLst>
        </a:custGeom>
        <a:noFill/>
        <a:ln w="57150" cap="flat" cmpd="sng" algn="ctr">
          <a:solidFill>
            <a:srgbClr val="C40000"/>
          </a:solidFill>
          <a:prstDash val="solid"/>
          <a:tailEnd type="arrow"/>
        </a:ln>
        <a:effectLst/>
      </dsp:spPr>
      <dsp:style>
        <a:lnRef idx="1">
          <a:scrgbClr r="0" g="0" b="0"/>
        </a:lnRef>
        <a:fillRef idx="0">
          <a:scrgbClr r="0" g="0" b="0"/>
        </a:fillRef>
        <a:effectRef idx="0">
          <a:scrgbClr r="0" g="0" b="0"/>
        </a:effectRef>
        <a:fontRef idx="minor"/>
      </dsp:style>
    </dsp:sp>
    <dsp:sp modelId="{AD65C24F-6EF4-6D49-A4A4-02BD5ADDEBF4}">
      <dsp:nvSpPr>
        <dsp:cNvPr id="0" name=""/>
        <dsp:cNvSpPr/>
      </dsp:nvSpPr>
      <dsp:spPr>
        <a:xfrm>
          <a:off x="1682347" y="1351191"/>
          <a:ext cx="1980009" cy="1005603"/>
        </a:xfrm>
        <a:prstGeom prst="roundRect">
          <a:avLst/>
        </a:prstGeom>
        <a:solidFill>
          <a:srgbClr val="7F7F7F"/>
        </a:solidFill>
        <a:ln w="28575" cmpd="sng">
          <a:solidFill>
            <a:srgbClr val="C40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Closure and Evaluation</a:t>
          </a:r>
          <a:endParaRPr lang="en-US" sz="2000" kern="1200" dirty="0"/>
        </a:p>
      </dsp:txBody>
      <dsp:txXfrm>
        <a:off x="1731436" y="1400280"/>
        <a:ext cx="1881831" cy="907425"/>
      </dsp:txXfrm>
    </dsp:sp>
    <dsp:sp modelId="{D646132F-3F55-8245-9E81-E893BE9DCDD2}">
      <dsp:nvSpPr>
        <dsp:cNvPr id="0" name=""/>
        <dsp:cNvSpPr/>
      </dsp:nvSpPr>
      <dsp:spPr>
        <a:xfrm>
          <a:off x="2672352" y="431718"/>
          <a:ext cx="2844550" cy="2844550"/>
        </a:xfrm>
        <a:custGeom>
          <a:avLst/>
          <a:gdLst/>
          <a:ahLst/>
          <a:cxnLst/>
          <a:rect l="0" t="0" r="0" b="0"/>
          <a:pathLst>
            <a:path>
              <a:moveTo>
                <a:pt x="140687" y="805510"/>
              </a:moveTo>
              <a:arcTo wR="1422275" hR="1422275" stAng="12341952" swAng="911502"/>
            </a:path>
          </a:pathLst>
        </a:custGeom>
        <a:noFill/>
        <a:ln w="57150" cap="flat" cmpd="sng" algn="ctr">
          <a:solidFill>
            <a:srgbClr val="C40000"/>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65C24F-6EF4-6D49-A4A4-02BD5ADDEBF4}">
      <dsp:nvSpPr>
        <dsp:cNvPr id="0" name=""/>
        <dsp:cNvSpPr/>
      </dsp:nvSpPr>
      <dsp:spPr>
        <a:xfrm>
          <a:off x="168917" y="200"/>
          <a:ext cx="2769327" cy="1406481"/>
        </a:xfrm>
        <a:prstGeom prst="roundRect">
          <a:avLst/>
        </a:prstGeom>
        <a:solidFill>
          <a:srgbClr val="7F7F7F"/>
        </a:solidFill>
        <a:ln w="28575" cmpd="sng">
          <a:solidFill>
            <a:srgbClr val="C40000"/>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Closure and Evaluation</a:t>
          </a:r>
          <a:endParaRPr lang="en-US" sz="2000" kern="1200" dirty="0"/>
        </a:p>
      </dsp:txBody>
      <dsp:txXfrm>
        <a:off x="237576" y="68859"/>
        <a:ext cx="2632009" cy="1269163"/>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1/27/19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4338"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atin typeface="Calibri" charset="0"/>
            </a:endParaRPr>
          </a:p>
        </p:txBody>
      </p:sp>
      <p:sp>
        <p:nvSpPr>
          <p:cNvPr id="4" name="Slide Number Placeholder 3"/>
          <p:cNvSpPr>
            <a:spLocks noGrp="1"/>
          </p:cNvSpPr>
          <p:nvPr>
            <p:ph type="sldNum" sz="quarter" idx="5"/>
          </p:nvPr>
        </p:nvSpPr>
        <p:spPr/>
        <p:txBody>
          <a:bodyPr/>
          <a:lstStyle/>
          <a:p>
            <a:pPr>
              <a:defRPr/>
            </a:pPr>
            <a:fld id="{AE5508F9-13B5-BE4A-98AD-C7E0C10A86BB}" type="slidenum">
              <a:rPr lang="en-GB" smtClean="0"/>
              <a:pPr>
                <a:defRPr/>
              </a:pPr>
              <a:t>9</a:t>
            </a:fld>
            <a:endParaRPr lang="en-GB"/>
          </a:p>
        </p:txBody>
      </p:sp>
    </p:spTree>
    <p:extLst>
      <p:ext uri="{BB962C8B-B14F-4D97-AF65-F5344CB8AC3E}">
        <p14:creationId xmlns:p14="http://schemas.microsoft.com/office/powerpoint/2010/main" val="1195396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bwMode="auto">
          <a:noFill/>
          <a:ln>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14338" name="Notes Placeholder 2"/>
          <p:cNvSpPr>
            <a:spLocks noGrp="1"/>
          </p:cNvSpPr>
          <p:nvPr>
            <p:ph type="body" idx="1"/>
          </p:nvPr>
        </p:nvSpPr>
        <p:spPr bwMode="auto">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atin typeface="Calibri" charset="0"/>
            </a:endParaRPr>
          </a:p>
        </p:txBody>
      </p:sp>
      <p:sp>
        <p:nvSpPr>
          <p:cNvPr id="4" name="Slide Number Placeholder 3"/>
          <p:cNvSpPr>
            <a:spLocks noGrp="1"/>
          </p:cNvSpPr>
          <p:nvPr>
            <p:ph type="sldNum" sz="quarter" idx="5"/>
          </p:nvPr>
        </p:nvSpPr>
        <p:spPr/>
        <p:txBody>
          <a:bodyPr/>
          <a:lstStyle/>
          <a:p>
            <a:pPr>
              <a:defRPr/>
            </a:pPr>
            <a:fld id="{AE5508F9-13B5-BE4A-98AD-C7E0C10A86BB}" type="slidenum">
              <a:rPr lang="en-GB" smtClean="0"/>
              <a:pPr>
                <a:defRPr/>
              </a:pPr>
              <a:t>10</a:t>
            </a:fld>
            <a:endParaRPr lang="en-GB"/>
          </a:p>
        </p:txBody>
      </p:sp>
    </p:spTree>
    <p:extLst>
      <p:ext uri="{BB962C8B-B14F-4D97-AF65-F5344CB8AC3E}">
        <p14:creationId xmlns:p14="http://schemas.microsoft.com/office/powerpoint/2010/main" val="3861973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Agree composition of the Strategic Action Group (SAG);</a:t>
            </a:r>
          </a:p>
          <a:p>
            <a:r>
              <a:rPr lang="en-US" dirty="0" smtClean="0"/>
              <a:t>Draw up and agree Terms of Reference for Cluster Partners;</a:t>
            </a:r>
          </a:p>
          <a:p>
            <a:endParaRPr lang="en-US" dirty="0"/>
          </a:p>
        </p:txBody>
      </p:sp>
      <p:sp>
        <p:nvSpPr>
          <p:cNvPr id="4" name="Slide Number Placeholder 3"/>
          <p:cNvSpPr>
            <a:spLocks noGrp="1"/>
          </p:cNvSpPr>
          <p:nvPr>
            <p:ph type="sldNum" sz="quarter" idx="10"/>
          </p:nvPr>
        </p:nvSpPr>
        <p:spPr/>
        <p:txBody>
          <a:bodyPr/>
          <a:lstStyle/>
          <a:p>
            <a:fld id="{9B8E354E-C0B8-CB44-A9C1-4BDD60E8B1A7}" type="slidenum">
              <a:rPr lang="en-US" smtClean="0"/>
              <a:t>18</a:t>
            </a:fld>
            <a:endParaRPr lang="en-US"/>
          </a:p>
        </p:txBody>
      </p:sp>
    </p:spTree>
    <p:extLst>
      <p:ext uri="{BB962C8B-B14F-4D97-AF65-F5344CB8AC3E}">
        <p14:creationId xmlns:p14="http://schemas.microsoft.com/office/powerpoint/2010/main" val="566103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Welcome to Day 5!</a:t>
            </a: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08083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bwMode="auto">
          <a:xfrm>
            <a:off x="2063751" y="260350"/>
            <a:ext cx="6696075" cy="108108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0000"/>
          </a:bodyPr>
          <a:lstStyle/>
          <a:p>
            <a:r>
              <a:rPr lang="en-US"/>
              <a:t>Session </a:t>
            </a:r>
            <a:r>
              <a:rPr lang="en-US" smtClean="0"/>
              <a:t>9: </a:t>
            </a:r>
            <a:r>
              <a:rPr lang="en-US" dirty="0"/>
              <a:t>Review </a:t>
            </a:r>
            <a:r>
              <a:rPr lang="en-US" dirty="0" smtClean="0">
                <a:latin typeface="Calibri" charset="0"/>
              </a:rPr>
              <a:t>CTP </a:t>
            </a:r>
            <a:r>
              <a:rPr lang="en-US" dirty="0">
                <a:latin typeface="Calibri" charset="0"/>
              </a:rPr>
              <a:t>in the project cycle</a:t>
            </a:r>
          </a:p>
        </p:txBody>
      </p:sp>
      <p:graphicFrame>
        <p:nvGraphicFramePr>
          <p:cNvPr id="4" name="Diagram 3"/>
          <p:cNvGraphicFramePr>
            <a:graphicFrameLocks noChangeAspect="1"/>
          </p:cNvGraphicFramePr>
          <p:nvPr>
            <p:extLst>
              <p:ext uri="{D42A27DB-BD31-4B8C-83A1-F6EECF244321}">
                <p14:modId xmlns:p14="http://schemas.microsoft.com/office/powerpoint/2010/main" val="2018286560"/>
              </p:ext>
            </p:extLst>
          </p:nvPr>
        </p:nvGraphicFramePr>
        <p:xfrm>
          <a:off x="6443664" y="4223658"/>
          <a:ext cx="3107162" cy="14068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ounded Rectangle 11"/>
          <p:cNvSpPr>
            <a:spLocks/>
          </p:cNvSpPr>
          <p:nvPr/>
        </p:nvSpPr>
        <p:spPr>
          <a:xfrm>
            <a:off x="2277839" y="1576162"/>
            <a:ext cx="4056968" cy="3028495"/>
          </a:xfrm>
          <a:prstGeom prst="roundRect">
            <a:avLst/>
          </a:prstGeom>
          <a:solidFill>
            <a:srgbClr val="728E3A"/>
          </a:solidFill>
          <a:ln w="19050" cmpd="sng">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285750" indent="-285750">
              <a:buFont typeface="Arial"/>
              <a:buChar char="•"/>
              <a:defRPr/>
            </a:pPr>
            <a:endParaRPr lang="en-US" dirty="0">
              <a:solidFill>
                <a:srgbClr val="595959"/>
              </a:solidFill>
            </a:endParaRPr>
          </a:p>
          <a:p>
            <a:pPr marL="285750" indent="-285750">
              <a:buFont typeface="Arial"/>
              <a:buChar char="•"/>
              <a:defRPr/>
            </a:pPr>
            <a:endParaRPr lang="en-US" dirty="0">
              <a:solidFill>
                <a:srgbClr val="595959"/>
              </a:solidFill>
            </a:endParaRPr>
          </a:p>
          <a:p>
            <a:pPr marL="356400" indent="-285750">
              <a:buFont typeface="Arial"/>
              <a:buChar char="•"/>
              <a:defRPr/>
            </a:pPr>
            <a:r>
              <a:rPr lang="en-US" sz="2400" dirty="0">
                <a:solidFill>
                  <a:srgbClr val="FFFFFF"/>
                </a:solidFill>
              </a:rPr>
              <a:t>Beneficiary communication</a:t>
            </a:r>
          </a:p>
          <a:p>
            <a:pPr marL="356400" indent="-285750">
              <a:buFont typeface="Arial"/>
              <a:buChar char="•"/>
              <a:defRPr/>
            </a:pPr>
            <a:r>
              <a:rPr lang="en-US" sz="2400" dirty="0">
                <a:solidFill>
                  <a:srgbClr val="FFFFFF"/>
                </a:solidFill>
              </a:rPr>
              <a:t>Exit strategy </a:t>
            </a:r>
          </a:p>
          <a:p>
            <a:pPr marL="356400" indent="-285750">
              <a:buFont typeface="Arial"/>
              <a:buChar char="•"/>
              <a:defRPr/>
            </a:pPr>
            <a:r>
              <a:rPr lang="en-US" sz="2400" dirty="0">
                <a:solidFill>
                  <a:srgbClr val="FFFFFF"/>
                </a:solidFill>
              </a:rPr>
              <a:t>Lessons learning</a:t>
            </a:r>
          </a:p>
          <a:p>
            <a:pPr marL="356400" indent="-285750">
              <a:buFont typeface="Arial"/>
              <a:buChar char="•"/>
              <a:defRPr/>
            </a:pPr>
            <a:r>
              <a:rPr lang="en-US" sz="2400" dirty="0">
                <a:solidFill>
                  <a:srgbClr val="FFFFFF"/>
                </a:solidFill>
              </a:rPr>
              <a:t>Evaluation</a:t>
            </a:r>
          </a:p>
          <a:p>
            <a:pPr marL="356400" indent="-285750">
              <a:buFont typeface="Arial"/>
              <a:buChar char="•"/>
              <a:defRPr/>
            </a:pPr>
            <a:r>
              <a:rPr lang="en-US" sz="2400" dirty="0">
                <a:solidFill>
                  <a:srgbClr val="FFFFFF"/>
                </a:solidFill>
              </a:rPr>
              <a:t>Final reporting</a:t>
            </a:r>
          </a:p>
          <a:p>
            <a:pPr marL="285750" indent="-285750">
              <a:buFont typeface="Arial"/>
              <a:buChar char="•"/>
              <a:defRPr/>
            </a:pPr>
            <a:endParaRPr lang="en-US" dirty="0">
              <a:solidFill>
                <a:srgbClr val="595959"/>
              </a:solidFill>
            </a:endParaRPr>
          </a:p>
          <a:p>
            <a:pPr marL="285750" indent="-285750">
              <a:buFont typeface="Arial"/>
              <a:buChar char="•"/>
              <a:defRPr/>
            </a:pPr>
            <a:endParaRPr lang="en-US" dirty="0">
              <a:solidFill>
                <a:srgbClr val="595959"/>
              </a:solidFill>
            </a:endParaRPr>
          </a:p>
        </p:txBody>
      </p:sp>
      <p:sp>
        <p:nvSpPr>
          <p:cNvPr id="9" name="Straight Connector 3"/>
          <p:cNvSpPr/>
          <p:nvPr/>
        </p:nvSpPr>
        <p:spPr>
          <a:xfrm>
            <a:off x="8331325" y="3182382"/>
            <a:ext cx="2844550" cy="2844550"/>
          </a:xfrm>
          <a:custGeom>
            <a:avLst/>
            <a:gdLst/>
            <a:ahLst/>
            <a:cxnLst/>
            <a:rect l="0" t="0" r="0" b="0"/>
            <a:pathLst>
              <a:path>
                <a:moveTo>
                  <a:pt x="140687" y="805510"/>
                </a:moveTo>
                <a:arcTo wR="1422275" hR="1422275" stAng="12341952" swAng="911502"/>
              </a:path>
            </a:pathLst>
          </a:custGeom>
          <a:noFill/>
          <a:ln w="57150" cmpd="sng">
            <a:solidFill>
              <a:srgbClr val="C40000"/>
            </a:solidFill>
            <a:tailEnd type="arrow"/>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Straight Connector 3"/>
          <p:cNvSpPr/>
          <p:nvPr/>
        </p:nvSpPr>
        <p:spPr>
          <a:xfrm>
            <a:off x="8440182" y="3704897"/>
            <a:ext cx="2844550" cy="2844550"/>
          </a:xfrm>
          <a:custGeom>
            <a:avLst/>
            <a:gdLst/>
            <a:ahLst/>
            <a:cxnLst/>
            <a:rect l="0" t="0" r="0" b="0"/>
            <a:pathLst>
              <a:path>
                <a:moveTo>
                  <a:pt x="347095" y="2353326"/>
                </a:moveTo>
                <a:arcTo wR="1422275" hR="1422275" stAng="8346546" swAng="911502"/>
              </a:path>
            </a:pathLst>
          </a:custGeom>
          <a:noFill/>
          <a:ln w="57150" cmpd="sng">
            <a:solidFill>
              <a:srgbClr val="C40000"/>
            </a:solidFill>
            <a:tailEnd type="arrow"/>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Tree>
    <p:extLst>
      <p:ext uri="{BB962C8B-B14F-4D97-AF65-F5344CB8AC3E}">
        <p14:creationId xmlns:p14="http://schemas.microsoft.com/office/powerpoint/2010/main" val="1066673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a:t>
            </a:r>
            <a:r>
              <a:rPr lang="en-US" dirty="0" smtClean="0"/>
              <a:t>9: Review -- Simplified </a:t>
            </a:r>
            <a:r>
              <a:rPr lang="en-US" dirty="0" err="1" smtClean="0"/>
              <a:t>Programme</a:t>
            </a:r>
            <a:r>
              <a:rPr lang="en-US" dirty="0" smtClean="0"/>
              <a:t> Activity Timelines Compared</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11</a:t>
            </a:fld>
            <a:endParaRPr lang="en-GB"/>
          </a:p>
        </p:txBody>
      </p:sp>
      <p:sp>
        <p:nvSpPr>
          <p:cNvPr id="5" name="TextBox 4"/>
          <p:cNvSpPr txBox="1"/>
          <p:nvPr/>
        </p:nvSpPr>
        <p:spPr>
          <a:xfrm>
            <a:off x="2290829" y="1633048"/>
            <a:ext cx="913327" cy="369332"/>
          </a:xfrm>
          <a:prstGeom prst="rect">
            <a:avLst/>
          </a:prstGeom>
          <a:noFill/>
        </p:spPr>
        <p:txBody>
          <a:bodyPr wrap="none" rtlCol="0">
            <a:spAutoFit/>
          </a:bodyPr>
          <a:lstStyle/>
          <a:p>
            <a:r>
              <a:rPr lang="en-US" dirty="0" smtClean="0"/>
              <a:t>Shelter:</a:t>
            </a:r>
            <a:endParaRPr lang="en-US" dirty="0"/>
          </a:p>
        </p:txBody>
      </p:sp>
      <p:sp>
        <p:nvSpPr>
          <p:cNvPr id="6" name="TextBox 5"/>
          <p:cNvSpPr txBox="1"/>
          <p:nvPr/>
        </p:nvSpPr>
        <p:spPr>
          <a:xfrm>
            <a:off x="8051194" y="1633048"/>
            <a:ext cx="686406" cy="369332"/>
          </a:xfrm>
          <a:prstGeom prst="rect">
            <a:avLst/>
          </a:prstGeom>
          <a:noFill/>
        </p:spPr>
        <p:txBody>
          <a:bodyPr wrap="none" rtlCol="0">
            <a:spAutoFit/>
          </a:bodyPr>
          <a:lstStyle/>
          <a:p>
            <a:r>
              <a:rPr lang="en-US" dirty="0" smtClean="0"/>
              <a:t>MPC:</a:t>
            </a:r>
            <a:endParaRPr lang="en-US" dirty="0"/>
          </a:p>
        </p:txBody>
      </p:sp>
      <p:sp>
        <p:nvSpPr>
          <p:cNvPr id="8" name="TextBox 7"/>
          <p:cNvSpPr txBox="1"/>
          <p:nvPr/>
        </p:nvSpPr>
        <p:spPr>
          <a:xfrm>
            <a:off x="7244105" y="2063901"/>
            <a:ext cx="3362459" cy="307777"/>
          </a:xfrm>
          <a:prstGeom prst="rect">
            <a:avLst/>
          </a:prstGeom>
          <a:noFill/>
          <a:ln w="25400">
            <a:solidFill>
              <a:schemeClr val="accent1"/>
            </a:solidFill>
          </a:ln>
        </p:spPr>
        <p:txBody>
          <a:bodyPr wrap="none" rtlCol="0">
            <a:spAutoFit/>
          </a:bodyPr>
          <a:lstStyle/>
          <a:p>
            <a:r>
              <a:rPr lang="en-US" sz="1400" dirty="0" smtClean="0"/>
              <a:t>EMERGENCY PREPAREDNESS ASSESSMENTS</a:t>
            </a:r>
            <a:endParaRPr lang="en-US" sz="1400" dirty="0"/>
          </a:p>
        </p:txBody>
      </p:sp>
      <p:sp>
        <p:nvSpPr>
          <p:cNvPr id="9" name="TextBox 8"/>
          <p:cNvSpPr txBox="1"/>
          <p:nvPr/>
        </p:nvSpPr>
        <p:spPr>
          <a:xfrm>
            <a:off x="7893490" y="2433199"/>
            <a:ext cx="1688219" cy="307777"/>
          </a:xfrm>
          <a:prstGeom prst="rect">
            <a:avLst/>
          </a:prstGeom>
          <a:noFill/>
          <a:ln w="25400">
            <a:solidFill>
              <a:schemeClr val="accent1"/>
            </a:solidFill>
          </a:ln>
        </p:spPr>
        <p:txBody>
          <a:bodyPr wrap="none" rtlCol="0">
            <a:spAutoFit/>
          </a:bodyPr>
          <a:lstStyle/>
          <a:p>
            <a:r>
              <a:rPr lang="en-US" sz="1400" dirty="0" smtClean="0"/>
              <a:t>SITUATION ANALYSIS</a:t>
            </a:r>
            <a:endParaRPr lang="en-US" sz="1400" dirty="0"/>
          </a:p>
        </p:txBody>
      </p:sp>
      <p:sp>
        <p:nvSpPr>
          <p:cNvPr id="10" name="TextBox 9"/>
          <p:cNvSpPr txBox="1"/>
          <p:nvPr/>
        </p:nvSpPr>
        <p:spPr>
          <a:xfrm>
            <a:off x="7244105" y="2802497"/>
            <a:ext cx="3555140" cy="307777"/>
          </a:xfrm>
          <a:prstGeom prst="rect">
            <a:avLst/>
          </a:prstGeom>
          <a:noFill/>
          <a:ln w="25400">
            <a:solidFill>
              <a:schemeClr val="accent1"/>
            </a:solidFill>
          </a:ln>
        </p:spPr>
        <p:txBody>
          <a:bodyPr wrap="none" rtlCol="0">
            <a:spAutoFit/>
          </a:bodyPr>
          <a:lstStyle/>
          <a:p>
            <a:r>
              <a:rPr lang="en-US" sz="1400" dirty="0" smtClean="0"/>
              <a:t>RESPONSE OPTIONS ANALYSIS AND PLANNING</a:t>
            </a:r>
            <a:endParaRPr lang="en-US" sz="1400" dirty="0"/>
          </a:p>
        </p:txBody>
      </p:sp>
      <p:sp>
        <p:nvSpPr>
          <p:cNvPr id="11" name="TextBox 10"/>
          <p:cNvSpPr txBox="1"/>
          <p:nvPr/>
        </p:nvSpPr>
        <p:spPr>
          <a:xfrm>
            <a:off x="7838955" y="3147784"/>
            <a:ext cx="1797287" cy="307777"/>
          </a:xfrm>
          <a:prstGeom prst="rect">
            <a:avLst/>
          </a:prstGeom>
          <a:noFill/>
          <a:ln w="25400">
            <a:solidFill>
              <a:schemeClr val="accent1"/>
            </a:solidFill>
          </a:ln>
        </p:spPr>
        <p:txBody>
          <a:bodyPr wrap="none" rtlCol="0">
            <a:spAutoFit/>
          </a:bodyPr>
          <a:lstStyle/>
          <a:p>
            <a:r>
              <a:rPr lang="en-US" sz="1400" dirty="0" smtClean="0"/>
              <a:t>PROGRAMME DESIGN</a:t>
            </a:r>
            <a:endParaRPr lang="en-US" sz="1400" dirty="0"/>
          </a:p>
        </p:txBody>
      </p:sp>
      <p:sp>
        <p:nvSpPr>
          <p:cNvPr id="12" name="TextBox 11"/>
          <p:cNvSpPr txBox="1"/>
          <p:nvPr/>
        </p:nvSpPr>
        <p:spPr>
          <a:xfrm>
            <a:off x="7443365" y="3517082"/>
            <a:ext cx="2588466" cy="307777"/>
          </a:xfrm>
          <a:prstGeom prst="rect">
            <a:avLst/>
          </a:prstGeom>
          <a:noFill/>
          <a:ln w="25400">
            <a:solidFill>
              <a:schemeClr val="accent1"/>
            </a:solidFill>
          </a:ln>
        </p:spPr>
        <p:txBody>
          <a:bodyPr wrap="none" rtlCol="0">
            <a:spAutoFit/>
          </a:bodyPr>
          <a:lstStyle/>
          <a:p>
            <a:r>
              <a:rPr lang="en-US" sz="1400" dirty="0" smtClean="0"/>
              <a:t>PROGRAMME IMPLEMENTATION</a:t>
            </a:r>
            <a:endParaRPr lang="en-US" sz="1400" dirty="0"/>
          </a:p>
        </p:txBody>
      </p:sp>
      <p:sp>
        <p:nvSpPr>
          <p:cNvPr id="13" name="TextBox 12"/>
          <p:cNvSpPr txBox="1"/>
          <p:nvPr/>
        </p:nvSpPr>
        <p:spPr>
          <a:xfrm>
            <a:off x="1911362" y="2791206"/>
            <a:ext cx="1672253" cy="307777"/>
          </a:xfrm>
          <a:prstGeom prst="rect">
            <a:avLst/>
          </a:prstGeom>
          <a:noFill/>
          <a:ln w="25400">
            <a:solidFill>
              <a:schemeClr val="accent1"/>
            </a:solidFill>
          </a:ln>
        </p:spPr>
        <p:txBody>
          <a:bodyPr wrap="none" rtlCol="0">
            <a:spAutoFit/>
          </a:bodyPr>
          <a:lstStyle/>
          <a:p>
            <a:r>
              <a:rPr lang="en-US" sz="1400" dirty="0" smtClean="0"/>
              <a:t>NEEDS ASSESSMENT</a:t>
            </a:r>
            <a:endParaRPr lang="en-US" sz="1400" dirty="0"/>
          </a:p>
        </p:txBody>
      </p:sp>
      <p:sp>
        <p:nvSpPr>
          <p:cNvPr id="14" name="TextBox 13"/>
          <p:cNvSpPr txBox="1"/>
          <p:nvPr/>
        </p:nvSpPr>
        <p:spPr>
          <a:xfrm>
            <a:off x="1911362" y="3160505"/>
            <a:ext cx="1797287" cy="307777"/>
          </a:xfrm>
          <a:prstGeom prst="rect">
            <a:avLst/>
          </a:prstGeom>
          <a:noFill/>
          <a:ln w="25400">
            <a:solidFill>
              <a:schemeClr val="accent1"/>
            </a:solidFill>
          </a:ln>
        </p:spPr>
        <p:txBody>
          <a:bodyPr wrap="none" rtlCol="0">
            <a:spAutoFit/>
          </a:bodyPr>
          <a:lstStyle/>
          <a:p>
            <a:r>
              <a:rPr lang="en-US" sz="1400" dirty="0" smtClean="0"/>
              <a:t>PROGRAMME DESIGN</a:t>
            </a:r>
            <a:endParaRPr lang="en-US" sz="1400" dirty="0"/>
          </a:p>
        </p:txBody>
      </p:sp>
      <p:sp>
        <p:nvSpPr>
          <p:cNvPr id="15" name="TextBox 14"/>
          <p:cNvSpPr txBox="1"/>
          <p:nvPr/>
        </p:nvSpPr>
        <p:spPr>
          <a:xfrm>
            <a:off x="1911363" y="3517082"/>
            <a:ext cx="2998578" cy="307777"/>
          </a:xfrm>
          <a:prstGeom prst="rect">
            <a:avLst/>
          </a:prstGeom>
          <a:noFill/>
          <a:ln w="25400">
            <a:solidFill>
              <a:schemeClr val="accent1"/>
            </a:solidFill>
          </a:ln>
        </p:spPr>
        <p:txBody>
          <a:bodyPr wrap="none" rtlCol="0">
            <a:spAutoFit/>
          </a:bodyPr>
          <a:lstStyle/>
          <a:p>
            <a:r>
              <a:rPr lang="en-US" sz="1400" dirty="0" smtClean="0"/>
              <a:t>EMERGENCY SHELTER INTERVENTIONS</a:t>
            </a:r>
            <a:endParaRPr lang="en-US" sz="1400" dirty="0"/>
          </a:p>
        </p:txBody>
      </p:sp>
      <p:sp>
        <p:nvSpPr>
          <p:cNvPr id="16" name="TextBox 15"/>
          <p:cNvSpPr txBox="1"/>
          <p:nvPr/>
        </p:nvSpPr>
        <p:spPr>
          <a:xfrm>
            <a:off x="1911363" y="3899118"/>
            <a:ext cx="1922065" cy="307777"/>
          </a:xfrm>
          <a:prstGeom prst="rect">
            <a:avLst/>
          </a:prstGeom>
          <a:noFill/>
          <a:ln w="25400">
            <a:solidFill>
              <a:schemeClr val="accent1"/>
            </a:solidFill>
          </a:ln>
        </p:spPr>
        <p:txBody>
          <a:bodyPr wrap="none" rtlCol="0">
            <a:spAutoFit/>
          </a:bodyPr>
          <a:lstStyle/>
          <a:p>
            <a:r>
              <a:rPr lang="en-US" sz="1400" dirty="0" smtClean="0"/>
              <a:t>TRANSITIONAL SHELTER</a:t>
            </a:r>
            <a:endParaRPr lang="en-US" sz="1400" dirty="0"/>
          </a:p>
        </p:txBody>
      </p:sp>
      <p:sp>
        <p:nvSpPr>
          <p:cNvPr id="17" name="TextBox 16"/>
          <p:cNvSpPr txBox="1"/>
          <p:nvPr/>
        </p:nvSpPr>
        <p:spPr>
          <a:xfrm>
            <a:off x="1911363" y="4281154"/>
            <a:ext cx="2723181" cy="307777"/>
          </a:xfrm>
          <a:prstGeom prst="rect">
            <a:avLst/>
          </a:prstGeom>
          <a:noFill/>
          <a:ln w="25400">
            <a:solidFill>
              <a:schemeClr val="accent1"/>
            </a:solidFill>
          </a:ln>
        </p:spPr>
        <p:txBody>
          <a:bodyPr wrap="none" rtlCol="0">
            <a:spAutoFit/>
          </a:bodyPr>
          <a:lstStyle/>
          <a:p>
            <a:r>
              <a:rPr lang="en-US" sz="1400" dirty="0" smtClean="0"/>
              <a:t>RECOVERY AND RECONSTRUCTION</a:t>
            </a:r>
            <a:endParaRPr lang="en-US" sz="1400" dirty="0"/>
          </a:p>
        </p:txBody>
      </p:sp>
      <p:sp>
        <p:nvSpPr>
          <p:cNvPr id="18" name="TextBox 17"/>
          <p:cNvSpPr txBox="1"/>
          <p:nvPr/>
        </p:nvSpPr>
        <p:spPr>
          <a:xfrm>
            <a:off x="1911363" y="4686530"/>
            <a:ext cx="2026260" cy="307777"/>
          </a:xfrm>
          <a:prstGeom prst="rect">
            <a:avLst/>
          </a:prstGeom>
          <a:noFill/>
          <a:ln w="25400">
            <a:solidFill>
              <a:schemeClr val="accent1"/>
            </a:solidFill>
          </a:ln>
        </p:spPr>
        <p:txBody>
          <a:bodyPr wrap="none" rtlCol="0">
            <a:spAutoFit/>
          </a:bodyPr>
          <a:lstStyle/>
          <a:p>
            <a:r>
              <a:rPr lang="en-US" sz="1400" dirty="0" smtClean="0"/>
              <a:t>PREPAREDNESS AND DRR</a:t>
            </a:r>
            <a:endParaRPr lang="en-US" sz="1400" dirty="0"/>
          </a:p>
        </p:txBody>
      </p:sp>
      <p:cxnSp>
        <p:nvCxnSpPr>
          <p:cNvPr id="20" name="Straight Arrow Connector 19"/>
          <p:cNvCxnSpPr>
            <a:stCxn id="13" idx="3"/>
            <a:endCxn id="10" idx="1"/>
          </p:cNvCxnSpPr>
          <p:nvPr/>
        </p:nvCxnSpPr>
        <p:spPr>
          <a:xfrm>
            <a:off x="3583615" y="2945095"/>
            <a:ext cx="3660490" cy="11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11" idx="1"/>
          </p:cNvCxnSpPr>
          <p:nvPr/>
        </p:nvCxnSpPr>
        <p:spPr>
          <a:xfrm flipV="1">
            <a:off x="3708649" y="3301673"/>
            <a:ext cx="4130306" cy="10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08527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Review of range of exit and handover actors and methods</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77500" lnSpcReduction="20000"/>
          </a:bodyPr>
          <a:lstStyle/>
          <a:p>
            <a:pPr marL="0" indent="0">
              <a:buNone/>
            </a:pPr>
            <a:r>
              <a:rPr lang="en-GB" sz="3400" dirty="0" smtClean="0"/>
              <a:t>Generally, handover can be:</a:t>
            </a:r>
          </a:p>
          <a:p>
            <a:r>
              <a:rPr lang="en-GB" sz="3400" dirty="0" smtClean="0"/>
              <a:t>To an Early Recovery Cluster/forum with a Shelter and Reconstruction focus</a:t>
            </a:r>
          </a:p>
          <a:p>
            <a:r>
              <a:rPr lang="en-GB" sz="3400" dirty="0"/>
              <a:t>To an Early Recovery Cluster/forum with </a:t>
            </a:r>
            <a:r>
              <a:rPr lang="en-GB" sz="3400" dirty="0" smtClean="0"/>
              <a:t>more generalised </a:t>
            </a:r>
            <a:r>
              <a:rPr lang="en-GB" sz="3400" dirty="0" smtClean="0"/>
              <a:t>focus</a:t>
            </a:r>
          </a:p>
          <a:p>
            <a:r>
              <a:rPr lang="en-GB" sz="3400" dirty="0" smtClean="0"/>
              <a:t>To a more or less permanent ‘preparedness’ version of the Shelter Cluster</a:t>
            </a:r>
            <a:endParaRPr lang="en-GB" sz="3400" dirty="0" smtClean="0"/>
          </a:p>
          <a:p>
            <a:r>
              <a:rPr lang="en-GB" sz="3400" dirty="0" smtClean="0"/>
              <a:t>To a government department or task-force</a:t>
            </a:r>
          </a:p>
          <a:p>
            <a:r>
              <a:rPr lang="en-GB" sz="3400" dirty="0" smtClean="0"/>
              <a:t>To a combined cluster (e.g. </a:t>
            </a:r>
            <a:r>
              <a:rPr lang="en-GB" sz="3400" dirty="0" smtClean="0"/>
              <a:t>a single multi-Cluster which coordinates for Shelter, WASH and CCCM all together)</a:t>
            </a:r>
            <a:endParaRPr lang="en-GB" sz="3400" dirty="0" smtClean="0"/>
          </a:p>
          <a:p>
            <a:r>
              <a:rPr lang="en-GB" sz="3400" dirty="0" smtClean="0"/>
              <a:t>To another cluster, which will commit to coordinating residual Shelter programming</a:t>
            </a:r>
          </a:p>
          <a:p>
            <a:r>
              <a:rPr lang="en-GB" sz="3400" dirty="0" smtClean="0"/>
              <a:t>To decentralised hubs, without a central/national cluster</a:t>
            </a:r>
          </a:p>
          <a:p>
            <a:r>
              <a:rPr lang="en-GB" sz="3400" dirty="0" smtClean="0"/>
              <a:t>(</a:t>
            </a:r>
            <a:r>
              <a:rPr lang="en-GB" sz="3400" i="1" dirty="0" smtClean="0"/>
              <a:t>No handover </a:t>
            </a:r>
            <a:r>
              <a:rPr lang="mr-IN" sz="3400" i="1" dirty="0" smtClean="0"/>
              <a:t>–</a:t>
            </a:r>
            <a:r>
              <a:rPr lang="en-GB" sz="3400" i="1" dirty="0" smtClean="0"/>
              <a:t> just closure of the Shelter Cluster</a:t>
            </a:r>
            <a:r>
              <a:rPr lang="en-GB" sz="3400" dirty="0" smtClean="0"/>
              <a:t>)</a:t>
            </a:r>
            <a:endParaRPr lang="en-GB" sz="3400" dirty="0"/>
          </a:p>
          <a:p>
            <a:endParaRPr lang="en-GB" sz="3400"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12</a:t>
            </a:fld>
            <a:endParaRPr lang="en-GB"/>
          </a:p>
        </p:txBody>
      </p:sp>
    </p:spTree>
    <p:extLst>
      <p:ext uri="{BB962C8B-B14F-4D97-AF65-F5344CB8AC3E}">
        <p14:creationId xmlns:p14="http://schemas.microsoft.com/office/powerpoint/2010/main" val="1510046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77500" lnSpcReduction="20000"/>
          </a:bodyPr>
          <a:lstStyle/>
          <a:p>
            <a:pPr marL="0" indent="0">
              <a:buNone/>
            </a:pPr>
            <a:r>
              <a:rPr lang="en-GB" dirty="0" smtClean="0"/>
              <a:t>A planned handover can be organised according to the original list of tasks contained in the cluster’s </a:t>
            </a:r>
            <a:r>
              <a:rPr lang="en-GB" dirty="0" err="1" smtClean="0"/>
              <a:t>ToR</a:t>
            </a:r>
            <a:r>
              <a:rPr lang="en-GB" dirty="0" smtClean="0"/>
              <a:t>, or MoU with the host government:</a:t>
            </a:r>
          </a:p>
          <a:p>
            <a:r>
              <a:rPr lang="en-GB" dirty="0" smtClean="0"/>
              <a:t>Some of those tasks will already have been completed, and can be removed from the list of tasks to be handed over</a:t>
            </a:r>
          </a:p>
          <a:p>
            <a:r>
              <a:rPr lang="en-GB" dirty="0"/>
              <a:t>Some of those tasks will </a:t>
            </a:r>
            <a:r>
              <a:rPr lang="en-GB" dirty="0" smtClean="0"/>
              <a:t>be completed during the handover process time period, </a:t>
            </a:r>
            <a:r>
              <a:rPr lang="en-GB" dirty="0"/>
              <a:t>and can be removed from the list of tasks to be handed </a:t>
            </a:r>
            <a:r>
              <a:rPr lang="en-GB" dirty="0" smtClean="0"/>
              <a:t>over</a:t>
            </a:r>
          </a:p>
          <a:p>
            <a:r>
              <a:rPr lang="en-GB" dirty="0"/>
              <a:t>Some of those tasks </a:t>
            </a:r>
            <a:r>
              <a:rPr lang="en-GB" dirty="0" smtClean="0"/>
              <a:t>can be undertaken by local actors, without need for further support from the national level, </a:t>
            </a:r>
            <a:r>
              <a:rPr lang="en-GB" dirty="0"/>
              <a:t>and can be removed from the list of tasks to be handed </a:t>
            </a:r>
            <a:r>
              <a:rPr lang="en-GB" dirty="0" smtClean="0"/>
              <a:t>over</a:t>
            </a:r>
          </a:p>
          <a:p>
            <a:r>
              <a:rPr lang="en-GB" dirty="0" smtClean="0"/>
              <a:t>The remaining tasks are the ones to be handed over. This can then be subdivided, according to which partner the hand over takes place with (e.g. some tasks may be handed over to a government agency, some to an Early Recovery working group, </a:t>
            </a:r>
            <a:r>
              <a:rPr lang="en-GB" dirty="0" err="1" smtClean="0"/>
              <a:t>etc</a:t>
            </a:r>
            <a:r>
              <a:rPr lang="en-GB" dirty="0" smtClean="0"/>
              <a:t>)</a:t>
            </a:r>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13</a:t>
            </a:fld>
            <a:endParaRPr lang="en-GB"/>
          </a:p>
        </p:txBody>
      </p:sp>
    </p:spTree>
    <p:extLst>
      <p:ext uri="{BB962C8B-B14F-4D97-AF65-F5344CB8AC3E}">
        <p14:creationId xmlns:p14="http://schemas.microsoft.com/office/powerpoint/2010/main" val="1201158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a:t>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en-GB" dirty="0" smtClean="0"/>
              <a:t>In theory, all the </a:t>
            </a:r>
            <a:r>
              <a:rPr lang="en-GB" dirty="0" err="1" smtClean="0"/>
              <a:t>TWiGs</a:t>
            </a:r>
            <a:r>
              <a:rPr lang="en-GB" dirty="0" smtClean="0"/>
              <a:t> which have been active during the lifespan of a Shelter Cluster should have closed down before the Shelter Cluster itself enters into the handover phase.</a:t>
            </a:r>
          </a:p>
          <a:p>
            <a:pPr marL="0" indent="0">
              <a:buNone/>
            </a:pPr>
            <a:r>
              <a:rPr lang="en-GB" dirty="0" smtClean="0"/>
              <a:t>In some cases, new </a:t>
            </a:r>
            <a:r>
              <a:rPr lang="en-GB" dirty="0" err="1" smtClean="0"/>
              <a:t>TWiGs</a:t>
            </a:r>
            <a:r>
              <a:rPr lang="en-GB" dirty="0" smtClean="0"/>
              <a:t> with overlapping topics may be activated in the new, successor coordination forums, but they will activated under new governance, new </a:t>
            </a:r>
            <a:r>
              <a:rPr lang="en-GB" dirty="0" err="1" smtClean="0"/>
              <a:t>ToRs</a:t>
            </a:r>
            <a:r>
              <a:rPr lang="en-GB" dirty="0" smtClean="0"/>
              <a:t> and new membership</a:t>
            </a:r>
            <a:endParaRPr lang="en-GB" dirty="0" smtClean="0"/>
          </a:p>
          <a:p>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14</a:t>
            </a:fld>
            <a:endParaRPr lang="en-GB"/>
          </a:p>
        </p:txBody>
      </p:sp>
    </p:spTree>
    <p:extLst>
      <p:ext uri="{BB962C8B-B14F-4D97-AF65-F5344CB8AC3E}">
        <p14:creationId xmlns:p14="http://schemas.microsoft.com/office/powerpoint/2010/main" val="2034266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a:t>
            </a:r>
            <a:r>
              <a:rPr lang="en-US" dirty="0" smtClean="0"/>
              <a:t>1 Review: Shelter </a:t>
            </a:r>
            <a:r>
              <a:rPr lang="en-US" dirty="0"/>
              <a:t>Cluster </a:t>
            </a:r>
            <a:r>
              <a:rPr lang="en-US" dirty="0" smtClean="0"/>
              <a:t>Strategy Document Template</a:t>
            </a:r>
            <a:r>
              <a:rPr lang="en-US" dirty="0"/>
              <a:t/>
            </a:r>
            <a:br>
              <a:rPr lang="en-US" dirty="0"/>
            </a:br>
            <a:endParaRPr lang="en-US" dirty="0"/>
          </a:p>
        </p:txBody>
      </p:sp>
      <p:sp>
        <p:nvSpPr>
          <p:cNvPr id="3" name="Content Placeholder 2"/>
          <p:cNvSpPr>
            <a:spLocks noGrp="1"/>
          </p:cNvSpPr>
          <p:nvPr>
            <p:ph idx="1"/>
          </p:nvPr>
        </p:nvSpPr>
        <p:spPr>
          <a:xfrm>
            <a:off x="609600" y="1493500"/>
            <a:ext cx="10972800" cy="4660720"/>
          </a:xfrm>
        </p:spPr>
        <p:txBody>
          <a:bodyPr>
            <a:normAutofit fontScale="70000" lnSpcReduction="20000"/>
          </a:bodyPr>
          <a:lstStyle/>
          <a:p>
            <a:pPr marL="0" indent="0">
              <a:buNone/>
            </a:pPr>
            <a:r>
              <a:rPr lang="en-US" dirty="0" smtClean="0"/>
              <a:t>These are the main sections from the global template for national Shelter Cluster strategy documents:</a:t>
            </a:r>
          </a:p>
          <a:p>
            <a:r>
              <a:rPr lang="en-US" dirty="0" smtClean="0"/>
              <a:t>SAG Agencies</a:t>
            </a:r>
          </a:p>
          <a:p>
            <a:r>
              <a:rPr lang="en-US" dirty="0" smtClean="0"/>
              <a:t>Endorsing Cluster Partner agencies</a:t>
            </a:r>
          </a:p>
          <a:p>
            <a:r>
              <a:rPr lang="en-US" dirty="0" smtClean="0"/>
              <a:t>Relevant </a:t>
            </a:r>
            <a:r>
              <a:rPr lang="en-US" dirty="0" err="1" smtClean="0"/>
              <a:t>TWiGs</a:t>
            </a:r>
            <a:endParaRPr lang="en-US" dirty="0" smtClean="0"/>
          </a:p>
          <a:p>
            <a:r>
              <a:rPr lang="en-US" dirty="0" smtClean="0"/>
              <a:t>Situation</a:t>
            </a:r>
          </a:p>
          <a:p>
            <a:r>
              <a:rPr lang="en-US" dirty="0" smtClean="0"/>
              <a:t>Country Strategic Response Plan Objectives</a:t>
            </a:r>
          </a:p>
          <a:p>
            <a:r>
              <a:rPr lang="en-US" dirty="0" smtClean="0"/>
              <a:t>Cluster Objectives</a:t>
            </a:r>
          </a:p>
          <a:p>
            <a:r>
              <a:rPr lang="en-US" dirty="0" smtClean="0"/>
              <a:t>Key Issues</a:t>
            </a:r>
          </a:p>
          <a:p>
            <a:r>
              <a:rPr lang="en-US" dirty="0" smtClean="0"/>
              <a:t>Assessments</a:t>
            </a:r>
          </a:p>
          <a:p>
            <a:r>
              <a:rPr lang="en-US" dirty="0" smtClean="0"/>
              <a:t>Monitoring and Evaluation</a:t>
            </a:r>
          </a:p>
          <a:p>
            <a:r>
              <a:rPr lang="en-US" dirty="0" smtClean="0"/>
              <a:t>Target Groups</a:t>
            </a:r>
          </a:p>
          <a:p>
            <a:r>
              <a:rPr lang="en-US" dirty="0" smtClean="0"/>
              <a:t>Technical Standards and Intervention Types</a:t>
            </a:r>
          </a:p>
          <a:p>
            <a:endParaRPr lang="en-US" dirty="0" smtClean="0"/>
          </a:p>
          <a:p>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15</a:t>
            </a:fld>
            <a:endParaRPr lang="en-GB"/>
          </a:p>
        </p:txBody>
      </p:sp>
    </p:spTree>
    <p:extLst>
      <p:ext uri="{BB962C8B-B14F-4D97-AF65-F5344CB8AC3E}">
        <p14:creationId xmlns:p14="http://schemas.microsoft.com/office/powerpoint/2010/main" val="1168720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a:t>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de-DE" dirty="0" err="1" smtClean="0"/>
              <a:t>Currently</a:t>
            </a:r>
            <a:r>
              <a:rPr lang="de-DE" dirty="0" smtClean="0"/>
              <a:t>, </a:t>
            </a:r>
            <a:r>
              <a:rPr lang="de-DE" dirty="0" err="1" smtClean="0"/>
              <a:t>there</a:t>
            </a:r>
            <a:r>
              <a:rPr lang="de-DE" dirty="0" smtClean="0"/>
              <a:t> </a:t>
            </a:r>
            <a:r>
              <a:rPr lang="de-DE" dirty="0" err="1" smtClean="0"/>
              <a:t>is</a:t>
            </a:r>
            <a:r>
              <a:rPr lang="de-DE" dirty="0" smtClean="0"/>
              <a:t> </a:t>
            </a:r>
            <a:r>
              <a:rPr lang="de-DE" dirty="0" err="1" smtClean="0"/>
              <a:t>no</a:t>
            </a:r>
            <a:r>
              <a:rPr lang="de-DE" dirty="0" smtClean="0"/>
              <a:t> separate </a:t>
            </a:r>
            <a:r>
              <a:rPr lang="de-DE" dirty="0" err="1" smtClean="0"/>
              <a:t>section</a:t>
            </a:r>
            <a:r>
              <a:rPr lang="de-DE" dirty="0" smtClean="0"/>
              <a:t> </a:t>
            </a:r>
            <a:r>
              <a:rPr lang="de-DE" dirty="0" err="1" smtClean="0"/>
              <a:t>of</a:t>
            </a:r>
            <a:r>
              <a:rPr lang="de-DE" dirty="0" smtClean="0"/>
              <a:t> </a:t>
            </a:r>
            <a:r>
              <a:rPr lang="de-DE" dirty="0" err="1" smtClean="0"/>
              <a:t>the</a:t>
            </a:r>
            <a:r>
              <a:rPr lang="de-DE" dirty="0" smtClean="0"/>
              <a:t> </a:t>
            </a:r>
            <a:r>
              <a:rPr lang="de-DE" dirty="0" err="1" smtClean="0"/>
              <a:t>Shelter</a:t>
            </a:r>
            <a:r>
              <a:rPr lang="de-DE" dirty="0" smtClean="0"/>
              <a:t> Cluster </a:t>
            </a:r>
            <a:r>
              <a:rPr lang="de-DE" dirty="0" err="1" smtClean="0"/>
              <a:t>strategy</a:t>
            </a:r>
            <a:r>
              <a:rPr lang="de-DE" dirty="0" smtClean="0"/>
              <a:t> </a:t>
            </a:r>
            <a:r>
              <a:rPr lang="de-DE" dirty="0" err="1" smtClean="0"/>
              <a:t>document</a:t>
            </a:r>
            <a:r>
              <a:rPr lang="de-DE" dirty="0" smtClean="0"/>
              <a:t> </a:t>
            </a:r>
            <a:r>
              <a:rPr lang="en-GB" dirty="0" smtClean="0"/>
              <a:t>for outlining either the conditions or the process for closure of the Cluster.</a:t>
            </a:r>
          </a:p>
          <a:p>
            <a:pPr marL="0" indent="0">
              <a:buNone/>
            </a:pPr>
            <a:r>
              <a:rPr lang="en-GB" dirty="0" smtClean="0"/>
              <a:t>This has meant that the process has been often ad hoc, and negotiated on a case by case basis by a mix of: the country offices of the global lead agencies, the host national government, UNOCHA and or others.</a:t>
            </a:r>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16</a:t>
            </a:fld>
            <a:endParaRPr lang="en-GB"/>
          </a:p>
        </p:txBody>
      </p:sp>
    </p:spTree>
    <p:extLst>
      <p:ext uri="{BB962C8B-B14F-4D97-AF65-F5344CB8AC3E}">
        <p14:creationId xmlns:p14="http://schemas.microsoft.com/office/powerpoint/2010/main" val="1497859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a:t>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de-DE" dirty="0" err="1" smtClean="0"/>
              <a:t>Currently</a:t>
            </a:r>
            <a:r>
              <a:rPr lang="de-DE" dirty="0" smtClean="0"/>
              <a:t>, </a:t>
            </a:r>
            <a:r>
              <a:rPr lang="de-DE" dirty="0" err="1" smtClean="0"/>
              <a:t>there</a:t>
            </a:r>
            <a:r>
              <a:rPr lang="de-DE" dirty="0" smtClean="0"/>
              <a:t> </a:t>
            </a:r>
            <a:r>
              <a:rPr lang="de-DE" dirty="0" err="1" smtClean="0"/>
              <a:t>are</a:t>
            </a:r>
            <a:r>
              <a:rPr lang="de-DE" dirty="0" smtClean="0"/>
              <a:t> </a:t>
            </a:r>
            <a:r>
              <a:rPr lang="de-DE" dirty="0" err="1" smtClean="0"/>
              <a:t>no</a:t>
            </a:r>
            <a:r>
              <a:rPr lang="de-DE" dirty="0" smtClean="0"/>
              <a:t> </a:t>
            </a:r>
            <a:r>
              <a:rPr lang="de-DE" dirty="0" err="1" smtClean="0"/>
              <a:t>examples</a:t>
            </a:r>
            <a:r>
              <a:rPr lang="de-DE" dirty="0" smtClean="0"/>
              <a:t> </a:t>
            </a:r>
            <a:r>
              <a:rPr lang="de-DE" dirty="0" err="1" smtClean="0"/>
              <a:t>of</a:t>
            </a:r>
            <a:r>
              <a:rPr lang="de-DE" dirty="0" smtClean="0"/>
              <a:t> CWG </a:t>
            </a:r>
            <a:r>
              <a:rPr lang="de-DE" dirty="0" err="1" smtClean="0"/>
              <a:t>ToRs</a:t>
            </a:r>
            <a:r>
              <a:rPr lang="de-DE" dirty="0" smtClean="0"/>
              <a:t> </a:t>
            </a:r>
            <a:r>
              <a:rPr lang="de-DE" dirty="0" err="1" smtClean="0"/>
              <a:t>which</a:t>
            </a:r>
            <a:r>
              <a:rPr lang="de-DE" dirty="0" smtClean="0"/>
              <a:t> also </a:t>
            </a:r>
            <a:r>
              <a:rPr lang="de-DE" dirty="0" err="1" smtClean="0"/>
              <a:t>refer</a:t>
            </a:r>
            <a:r>
              <a:rPr lang="de-DE" dirty="0" smtClean="0"/>
              <a:t> </a:t>
            </a:r>
            <a:r>
              <a:rPr lang="de-DE" dirty="0" err="1" smtClean="0"/>
              <a:t>explictly</a:t>
            </a:r>
            <a:r>
              <a:rPr lang="de-DE" dirty="0" smtClean="0"/>
              <a:t> </a:t>
            </a:r>
            <a:r>
              <a:rPr lang="de-DE" dirty="0" err="1" smtClean="0"/>
              <a:t>to</a:t>
            </a:r>
            <a:r>
              <a:rPr lang="de-DE" dirty="0" smtClean="0"/>
              <a:t> a </a:t>
            </a:r>
            <a:r>
              <a:rPr lang="de-DE" dirty="0" err="1" smtClean="0"/>
              <a:t>closure</a:t>
            </a:r>
            <a:r>
              <a:rPr lang="de-DE" dirty="0" smtClean="0"/>
              <a:t> </a:t>
            </a:r>
            <a:r>
              <a:rPr lang="de-DE" dirty="0" err="1" smtClean="0"/>
              <a:t>and</a:t>
            </a:r>
            <a:r>
              <a:rPr lang="de-DE" dirty="0" smtClean="0"/>
              <a:t> </a:t>
            </a:r>
            <a:r>
              <a:rPr lang="de-DE" dirty="0" err="1" smtClean="0"/>
              <a:t>handover</a:t>
            </a:r>
            <a:r>
              <a:rPr lang="de-DE" dirty="0" smtClean="0"/>
              <a:t> </a:t>
            </a:r>
            <a:r>
              <a:rPr lang="de-DE" dirty="0" err="1" smtClean="0"/>
              <a:t>process</a:t>
            </a:r>
            <a:r>
              <a:rPr lang="de-DE" dirty="0" smtClean="0"/>
              <a:t> (</a:t>
            </a:r>
            <a:r>
              <a:rPr lang="de-DE" i="1" dirty="0" smtClean="0"/>
              <a:t>FACILITATOR TO REVIEW AND UPDATE THIS POINT AS NECESSARY</a:t>
            </a:r>
            <a:r>
              <a:rPr lang="de-DE" dirty="0" smtClean="0"/>
              <a:t>)</a:t>
            </a:r>
          </a:p>
          <a:p>
            <a:pPr marL="0" indent="0">
              <a:buNone/>
            </a:pPr>
            <a:endParaRPr lang="de-DE" dirty="0"/>
          </a:p>
          <a:p>
            <a:pPr marL="0" indent="0">
              <a:buNone/>
            </a:pPr>
            <a:r>
              <a:rPr lang="de-DE" dirty="0" err="1" smtClean="0"/>
              <a:t>Therefore</a:t>
            </a:r>
            <a:r>
              <a:rPr lang="de-DE" dirty="0" smtClean="0"/>
              <a:t>, in all </a:t>
            </a:r>
            <a:r>
              <a:rPr lang="de-DE" dirty="0" err="1" smtClean="0"/>
              <a:t>cases</a:t>
            </a:r>
            <a:r>
              <a:rPr lang="de-DE" dirty="0" smtClean="0"/>
              <a:t>, </a:t>
            </a:r>
            <a:r>
              <a:rPr lang="de-DE" dirty="0" err="1" smtClean="0"/>
              <a:t>there</a:t>
            </a:r>
            <a:r>
              <a:rPr lang="de-DE" dirty="0" smtClean="0"/>
              <a:t> will </a:t>
            </a:r>
            <a:r>
              <a:rPr lang="de-DE" dirty="0" err="1" smtClean="0"/>
              <a:t>need</a:t>
            </a:r>
            <a:r>
              <a:rPr lang="de-DE" dirty="0" smtClean="0"/>
              <a:t> </a:t>
            </a:r>
            <a:r>
              <a:rPr lang="de-DE" dirty="0" err="1" smtClean="0"/>
              <a:t>to</a:t>
            </a:r>
            <a:r>
              <a:rPr lang="de-DE" dirty="0" smtClean="0"/>
              <a:t> </a:t>
            </a:r>
            <a:r>
              <a:rPr lang="de-DE" dirty="0" err="1" smtClean="0"/>
              <a:t>be</a:t>
            </a:r>
            <a:r>
              <a:rPr lang="de-DE" dirty="0" smtClean="0"/>
              <a:t> a </a:t>
            </a:r>
            <a:r>
              <a:rPr lang="de-DE" dirty="0" err="1" smtClean="0"/>
              <a:t>great</a:t>
            </a:r>
            <a:r>
              <a:rPr lang="de-DE" dirty="0" smtClean="0"/>
              <a:t> </a:t>
            </a:r>
            <a:r>
              <a:rPr lang="de-DE" dirty="0" err="1" smtClean="0"/>
              <a:t>degree</a:t>
            </a:r>
            <a:r>
              <a:rPr lang="de-DE" dirty="0" smtClean="0"/>
              <a:t> </a:t>
            </a:r>
            <a:r>
              <a:rPr lang="de-DE" dirty="0" err="1" smtClean="0"/>
              <a:t>of</a:t>
            </a:r>
            <a:r>
              <a:rPr lang="de-DE" dirty="0" smtClean="0"/>
              <a:t> </a:t>
            </a:r>
            <a:r>
              <a:rPr lang="de-DE" dirty="0" err="1" smtClean="0"/>
              <a:t>flexibility</a:t>
            </a:r>
            <a:r>
              <a:rPr lang="de-DE" dirty="0" smtClean="0"/>
              <a:t> </a:t>
            </a:r>
            <a:r>
              <a:rPr lang="de-DE" dirty="0" err="1" smtClean="0"/>
              <a:t>and</a:t>
            </a:r>
            <a:r>
              <a:rPr lang="de-DE" dirty="0" smtClean="0"/>
              <a:t> a </a:t>
            </a:r>
            <a:r>
              <a:rPr lang="de-DE" dirty="0" err="1" smtClean="0"/>
              <a:t>negotiated</a:t>
            </a:r>
            <a:r>
              <a:rPr lang="de-DE" dirty="0" smtClean="0"/>
              <a:t> </a:t>
            </a:r>
            <a:r>
              <a:rPr lang="de-DE" dirty="0" err="1" smtClean="0"/>
              <a:t>process</a:t>
            </a:r>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17</a:t>
            </a:fld>
            <a:endParaRPr lang="en-GB"/>
          </a:p>
        </p:txBody>
      </p:sp>
    </p:spTree>
    <p:extLst>
      <p:ext uri="{BB962C8B-B14F-4D97-AF65-F5344CB8AC3E}">
        <p14:creationId xmlns:p14="http://schemas.microsoft.com/office/powerpoint/2010/main" val="4922675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Shelter Cluster SAG generic </a:t>
            </a:r>
            <a:r>
              <a:rPr lang="en-US" dirty="0" err="1" smtClean="0"/>
              <a:t>ToR</a:t>
            </a:r>
            <a:r>
              <a:rPr lang="en-US" dirty="0" smtClean="0"/>
              <a:t> (excerpt)</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47500" lnSpcReduction="20000"/>
          </a:bodyPr>
          <a:lstStyle/>
          <a:p>
            <a:r>
              <a:rPr lang="en-US" sz="3400" dirty="0" smtClean="0"/>
              <a:t>Formulate </a:t>
            </a:r>
            <a:r>
              <a:rPr lang="en-US" sz="3400" dirty="0"/>
              <a:t>and agree the Cluster’s ‘Strategic Framework’; ensure formal ratification by </a:t>
            </a:r>
            <a:r>
              <a:rPr lang="en-US" sz="3400" dirty="0" smtClean="0"/>
              <a:t>Government</a:t>
            </a:r>
            <a:r>
              <a:rPr lang="en-US" sz="3400" dirty="0"/>
              <a:t>; ensure complementarity with </a:t>
            </a:r>
            <a:r>
              <a:rPr lang="en-US" sz="3400" dirty="0" smtClean="0"/>
              <a:t>government policies </a:t>
            </a:r>
            <a:r>
              <a:rPr lang="en-US" sz="3400" dirty="0"/>
              <a:t>and plans at local level; update </a:t>
            </a:r>
            <a:r>
              <a:rPr lang="en-US" sz="3400" dirty="0" smtClean="0"/>
              <a:t>regularly </a:t>
            </a:r>
            <a:r>
              <a:rPr lang="en-US" sz="3400" dirty="0"/>
              <a:t>according to evolving needs; and hold partners to account against this </a:t>
            </a:r>
            <a:r>
              <a:rPr lang="en-US" sz="3400" dirty="0" smtClean="0"/>
              <a:t>framework</a:t>
            </a:r>
            <a:endParaRPr lang="en-US" sz="3400" dirty="0"/>
          </a:p>
          <a:p>
            <a:r>
              <a:rPr lang="en-US" sz="3400" dirty="0"/>
              <a:t>Formulate and agree the Cluster </a:t>
            </a:r>
            <a:r>
              <a:rPr lang="en-US" sz="3400" dirty="0" err="1"/>
              <a:t>workplan</a:t>
            </a:r>
            <a:r>
              <a:rPr lang="en-US" sz="3400" dirty="0"/>
              <a:t>; and provide strategic oversight of its application by </a:t>
            </a:r>
            <a:r>
              <a:rPr lang="en-US" sz="3400" dirty="0" smtClean="0"/>
              <a:t>Cluster </a:t>
            </a:r>
            <a:r>
              <a:rPr lang="en-US" sz="3400" dirty="0"/>
              <a:t>partners;</a:t>
            </a:r>
          </a:p>
          <a:p>
            <a:r>
              <a:rPr lang="en-US" sz="3400" dirty="0" smtClean="0"/>
              <a:t>Establish </a:t>
            </a:r>
            <a:r>
              <a:rPr lang="en-US" sz="3400" dirty="0"/>
              <a:t>‘Technical Working Groups’ (TWIGs) as required and hold such groups accountable to </a:t>
            </a:r>
            <a:r>
              <a:rPr lang="en-US" sz="3400" dirty="0" smtClean="0"/>
              <a:t>Terms </a:t>
            </a:r>
            <a:r>
              <a:rPr lang="en-US" sz="3400" dirty="0"/>
              <a:t>of Reference agreed by the SAG; ensure proper representation within such groups; ensure </a:t>
            </a:r>
            <a:r>
              <a:rPr lang="en-US" sz="3400" dirty="0" smtClean="0"/>
              <a:t>timely </a:t>
            </a:r>
            <a:r>
              <a:rPr lang="en-US" sz="3400" dirty="0"/>
              <a:t>output; ensure transparent reporting; and close </a:t>
            </a:r>
            <a:r>
              <a:rPr lang="en-US" sz="3400" dirty="0" smtClean="0"/>
              <a:t>such groups</a:t>
            </a:r>
            <a:r>
              <a:rPr lang="en-US" sz="3400" dirty="0"/>
              <a:t>; </a:t>
            </a:r>
            <a:endParaRPr lang="en-US" sz="3400" dirty="0" smtClean="0"/>
          </a:p>
          <a:p>
            <a:r>
              <a:rPr lang="en-US" sz="3400" dirty="0" smtClean="0"/>
              <a:t>Formulate </a:t>
            </a:r>
            <a:r>
              <a:rPr lang="en-US" sz="3400" dirty="0"/>
              <a:t>and agree advocacy positions on behalf of the Cluster partners;</a:t>
            </a:r>
          </a:p>
          <a:p>
            <a:r>
              <a:rPr lang="en-US" sz="3400" dirty="0" smtClean="0"/>
              <a:t>Provide </a:t>
            </a:r>
            <a:r>
              <a:rPr lang="en-US" sz="3400" dirty="0"/>
              <a:t>strategic planning oversight for effective and efficient allocation of resources by Cluster </a:t>
            </a:r>
            <a:r>
              <a:rPr lang="en-US" sz="3400" dirty="0" smtClean="0"/>
              <a:t>partners</a:t>
            </a:r>
            <a:r>
              <a:rPr lang="en-US" sz="3400" dirty="0"/>
              <a:t>;</a:t>
            </a:r>
          </a:p>
          <a:p>
            <a:r>
              <a:rPr lang="en-US" sz="3400" dirty="0" smtClean="0"/>
              <a:t>Provide </a:t>
            </a:r>
            <a:r>
              <a:rPr lang="en-US" sz="3400" dirty="0"/>
              <a:t>strategic oversight on integration of </a:t>
            </a:r>
            <a:r>
              <a:rPr lang="en-US" sz="3400" dirty="0" smtClean="0"/>
              <a:t>cross-Cluster </a:t>
            </a:r>
            <a:r>
              <a:rPr lang="en-US" sz="3400" dirty="0"/>
              <a:t>planning and </a:t>
            </a:r>
            <a:r>
              <a:rPr lang="en-US" sz="3400" dirty="0" smtClean="0"/>
              <a:t>inclusion </a:t>
            </a:r>
            <a:r>
              <a:rPr lang="en-US" sz="3400" dirty="0"/>
              <a:t>of </a:t>
            </a:r>
            <a:r>
              <a:rPr lang="en-US" sz="3400" dirty="0" smtClean="0"/>
              <a:t>cross-cutting issues </a:t>
            </a:r>
            <a:r>
              <a:rPr lang="en-US" sz="3400" dirty="0"/>
              <a:t>(in close cooperation with the OCHA Cluster Coordinator);</a:t>
            </a:r>
          </a:p>
          <a:p>
            <a:r>
              <a:rPr lang="en-US" sz="3400" dirty="0" smtClean="0"/>
              <a:t>Agree </a:t>
            </a:r>
            <a:r>
              <a:rPr lang="en-US" sz="3400" dirty="0"/>
              <a:t>benchmarks and indicators;</a:t>
            </a:r>
          </a:p>
          <a:p>
            <a:r>
              <a:rPr lang="en-US" sz="3400" dirty="0" smtClean="0"/>
              <a:t>Ensure </a:t>
            </a:r>
            <a:r>
              <a:rPr lang="en-US" sz="3400" dirty="0"/>
              <a:t>technical standards are agreed and consistently applied;</a:t>
            </a:r>
          </a:p>
          <a:p>
            <a:r>
              <a:rPr lang="en-US" sz="3400" dirty="0" smtClean="0"/>
              <a:t>Support </a:t>
            </a:r>
            <a:r>
              <a:rPr lang="en-US" sz="3400" dirty="0"/>
              <a:t>the Cluster Lead Coordinator in setting up dedicated mechanisms </a:t>
            </a:r>
            <a:r>
              <a:rPr lang="en-US" sz="3400" dirty="0" smtClean="0"/>
              <a:t>and </a:t>
            </a:r>
            <a:r>
              <a:rPr lang="en-US" sz="3400" dirty="0"/>
              <a:t>systems for </a:t>
            </a:r>
            <a:r>
              <a:rPr lang="en-US" sz="3400" dirty="0" smtClean="0"/>
              <a:t>transparent </a:t>
            </a:r>
            <a:r>
              <a:rPr lang="en-US" sz="3400" dirty="0"/>
              <a:t>and equitable allocation and monitoring of ‘pooled’ funds available to the Cluster;</a:t>
            </a:r>
          </a:p>
          <a:p>
            <a:r>
              <a:rPr lang="en-US" sz="3400" dirty="0" smtClean="0"/>
              <a:t>Oversight </a:t>
            </a:r>
            <a:r>
              <a:rPr lang="en-US" sz="3400" dirty="0"/>
              <a:t>technical, financial, and functional capacities of Cluster partners</a:t>
            </a:r>
          </a:p>
          <a:p>
            <a:r>
              <a:rPr lang="en-US" sz="3400" dirty="0" smtClean="0"/>
              <a:t>Oversight </a:t>
            </a:r>
            <a:r>
              <a:rPr lang="en-US" sz="3400" dirty="0"/>
              <a:t>quality assurance, market price fluctuations, and </a:t>
            </a:r>
            <a:r>
              <a:rPr lang="en-US" sz="3400" dirty="0" smtClean="0"/>
              <a:t>quantities </a:t>
            </a:r>
            <a:r>
              <a:rPr lang="en-US" sz="3400" dirty="0"/>
              <a:t>available from local and/or </a:t>
            </a:r>
            <a:r>
              <a:rPr lang="en-US" sz="3400" dirty="0" smtClean="0"/>
              <a:t>national </a:t>
            </a:r>
            <a:r>
              <a:rPr lang="en-US" sz="3400" dirty="0"/>
              <a:t>markets;</a:t>
            </a:r>
          </a:p>
          <a:p>
            <a:r>
              <a:rPr lang="en-US" sz="3400" dirty="0" smtClean="0"/>
              <a:t>Ensure </a:t>
            </a:r>
            <a:r>
              <a:rPr lang="en-US" sz="3400" dirty="0"/>
              <a:t>coherence of public messaging</a:t>
            </a:r>
          </a:p>
          <a:p>
            <a:r>
              <a:rPr lang="en-US" sz="3400" dirty="0" smtClean="0"/>
              <a:t>Ensure </a:t>
            </a:r>
            <a:r>
              <a:rPr lang="en-US" sz="3400" dirty="0"/>
              <a:t>the Cluster Lead upholds its responsibilities by applying both Cluster and Cluster partner </a:t>
            </a:r>
            <a:r>
              <a:rPr lang="en-US" sz="3400" dirty="0" smtClean="0"/>
              <a:t>Terms </a:t>
            </a:r>
            <a:r>
              <a:rPr lang="en-US" sz="3400" dirty="0"/>
              <a:t>of </a:t>
            </a:r>
            <a:r>
              <a:rPr lang="en-US" sz="3400" dirty="0" smtClean="0"/>
              <a:t>Reference</a:t>
            </a:r>
            <a:endParaRPr lang="en-US" sz="3400" dirty="0"/>
          </a:p>
          <a:p>
            <a:pPr marL="0" indent="0">
              <a:buNone/>
            </a:pP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18</a:t>
            </a:fld>
            <a:endParaRPr lang="en-GB"/>
          </a:p>
        </p:txBody>
      </p:sp>
    </p:spTree>
    <p:extLst>
      <p:ext uri="{BB962C8B-B14F-4D97-AF65-F5344CB8AC3E}">
        <p14:creationId xmlns:p14="http://schemas.microsoft.com/office/powerpoint/2010/main" val="1883602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a:t>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00201"/>
            <a:ext cx="10972800" cy="4158342"/>
          </a:xfrm>
        </p:spPr>
        <p:txBody>
          <a:bodyPr>
            <a:normAutofit lnSpcReduction="10000"/>
          </a:bodyPr>
          <a:lstStyle/>
          <a:p>
            <a:pPr marL="0" indent="0">
              <a:buNone/>
            </a:pPr>
            <a:r>
              <a:rPr lang="de-DE" dirty="0" err="1" smtClean="0"/>
              <a:t>Grou</a:t>
            </a:r>
            <a:r>
              <a:rPr lang="en-GB" dirty="0" smtClean="0"/>
              <a:t>p </a:t>
            </a:r>
            <a:r>
              <a:rPr lang="en-GB" dirty="0" smtClean="0"/>
              <a:t>work:</a:t>
            </a:r>
            <a:endParaRPr lang="en-GB" dirty="0" smtClean="0"/>
          </a:p>
          <a:p>
            <a:r>
              <a:rPr lang="en-GB" dirty="0" smtClean="0"/>
              <a:t>Each group chooses a different ‘hand over successor’ (e.g. national government task force, permanent preparedness cluster, </a:t>
            </a:r>
            <a:r>
              <a:rPr lang="en-GB" dirty="0" err="1" smtClean="0"/>
              <a:t>etc</a:t>
            </a:r>
            <a:r>
              <a:rPr lang="en-GB" dirty="0" smtClean="0"/>
              <a:t>)</a:t>
            </a:r>
          </a:p>
          <a:p>
            <a:r>
              <a:rPr lang="en-GB" dirty="0" smtClean="0"/>
              <a:t>Indicate on a flip-chart paper, all of the SAG tasks in the previous slide which may need to be handed over to such a successor (i.e. may not be completed, or where there may be an ongoing need, by the closure of a Shelter Cluster)</a:t>
            </a:r>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19</a:t>
            </a:fld>
            <a:endParaRPr lang="en-GB"/>
          </a:p>
        </p:txBody>
      </p:sp>
    </p:spTree>
    <p:extLst>
      <p:ext uri="{BB962C8B-B14F-4D97-AF65-F5344CB8AC3E}">
        <p14:creationId xmlns:p14="http://schemas.microsoft.com/office/powerpoint/2010/main" val="5323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for Day 5</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765039886"/>
              </p:ext>
            </p:extLst>
          </p:nvPr>
        </p:nvGraphicFramePr>
        <p:xfrm>
          <a:off x="3434080" y="1251016"/>
          <a:ext cx="5516880" cy="5280078"/>
        </p:xfrm>
        <a:graphic>
          <a:graphicData uri="http://schemas.openxmlformats.org/drawingml/2006/table">
            <a:tbl>
              <a:tblPr>
                <a:tableStyleId>{5C22544A-7EE6-4342-B048-85BDC9FD1C3A}</a:tableStyleId>
              </a:tblPr>
              <a:tblGrid>
                <a:gridCol w="1666557"/>
                <a:gridCol w="3850323"/>
              </a:tblGrid>
              <a:tr h="251639">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b"/>
                      <a:r>
                        <a:rPr lang="en-US" sz="1600" u="none" strike="noStrike" dirty="0">
                          <a:effectLst/>
                        </a:rPr>
                        <a:t>Day </a:t>
                      </a:r>
                      <a:r>
                        <a:rPr lang="en-US" sz="1600" u="none" strike="noStrike" dirty="0" smtClean="0">
                          <a:effectLst/>
                        </a:rPr>
                        <a:t>5</a:t>
                      </a:r>
                      <a:endParaRPr lang="en-US" sz="1600" b="1" i="0" u="none" strike="noStrike" dirty="0">
                        <a:solidFill>
                          <a:srgbClr val="000000"/>
                        </a:solidFill>
                        <a:effectLst/>
                        <a:latin typeface="Calibri" charset="0"/>
                      </a:endParaRPr>
                    </a:p>
                  </a:txBody>
                  <a:tcPr marL="6350" marR="6350" marT="6350" marB="0" anchor="b"/>
                </a:tc>
              </a:tr>
              <a:tr h="947348">
                <a:tc>
                  <a:txBody>
                    <a:bodyPr/>
                    <a:lstStyle/>
                    <a:p>
                      <a:pPr algn="l" fontAlgn="b"/>
                      <a:r>
                        <a:rPr lang="en-US" sz="1600" u="none" strike="noStrike" dirty="0">
                          <a:effectLst/>
                        </a:rPr>
                        <a:t>Session </a:t>
                      </a:r>
                      <a:r>
                        <a:rPr lang="en-US" sz="1600" u="none" strike="noStrike" dirty="0" smtClean="0">
                          <a:effectLst/>
                        </a:rPr>
                        <a:t>1 </a:t>
                      </a:r>
                      <a:r>
                        <a:rPr lang="en-US" sz="1600" i="1" u="none" strike="noStrike" dirty="0" smtClean="0">
                          <a:effectLst/>
                        </a:rPr>
                        <a:t>(add</a:t>
                      </a:r>
                      <a:r>
                        <a:rPr lang="en-US" sz="1600" i="1" u="none" strike="noStrike" baseline="0" dirty="0" smtClean="0">
                          <a:effectLst/>
                        </a:rPr>
                        <a:t> specific times)</a:t>
                      </a:r>
                      <a:endParaRPr lang="en-US" sz="1600" b="0" i="1"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Exit and Handover, for the coordination of Shelter and Cash programming</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1" i="1" u="none" strike="noStrike" dirty="0">
                        <a:solidFill>
                          <a:srgbClr val="000000"/>
                        </a:solidFill>
                        <a:effectLst/>
                        <a:latin typeface="Calibri" charset="0"/>
                      </a:endParaRPr>
                    </a:p>
                  </a:txBody>
                  <a:tcPr marL="6350" marR="6350" marT="6350" marB="0"/>
                </a:tc>
              </a:tr>
              <a:tr h="947348">
                <a:tc>
                  <a:txBody>
                    <a:bodyPr/>
                    <a:lstStyle/>
                    <a:p>
                      <a:pPr algn="l" fontAlgn="b"/>
                      <a:r>
                        <a:rPr lang="en-US" sz="1600" u="none" strike="noStrike" dirty="0">
                          <a:effectLst/>
                        </a:rPr>
                        <a:t>Session </a:t>
                      </a:r>
                      <a:r>
                        <a:rPr lang="en-US" sz="1600" u="none" strike="noStrike" dirty="0" smtClean="0">
                          <a:effectLst/>
                        </a:rPr>
                        <a:t>2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CVA, Shelter coordination, and Disaster preparedness</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r>
                        <a:rPr lang="en-US" sz="1600" u="none" strike="noStrike" dirty="0">
                          <a:effectLst/>
                        </a:rPr>
                        <a:t>Lunch</a:t>
                      </a:r>
                      <a:endParaRPr lang="en-US" sz="1600" b="0" i="1"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84185">
                <a:tc>
                  <a:txBody>
                    <a:bodyPr/>
                    <a:lstStyle/>
                    <a:p>
                      <a:pPr algn="l" fontAlgn="b"/>
                      <a:r>
                        <a:rPr lang="en-US" sz="1600" u="none" strike="noStrike" dirty="0">
                          <a:effectLst/>
                        </a:rPr>
                        <a:t>Session </a:t>
                      </a:r>
                      <a:r>
                        <a:rPr lang="en-US" sz="1600" u="none" strike="noStrike" dirty="0" smtClean="0">
                          <a:effectLst/>
                        </a:rPr>
                        <a:t>3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1" u="none" strike="noStrike" dirty="0" smtClean="0">
                          <a:effectLst/>
                        </a:rPr>
                        <a:t>Scenario Work: </a:t>
                      </a:r>
                      <a:r>
                        <a:rPr lang="en-US" sz="1600" i="0" u="none" strike="noStrike" dirty="0" smtClean="0">
                          <a:effectLst/>
                        </a:rPr>
                        <a:t>Handing over the coordination of Shelter and CVA programming</a:t>
                      </a:r>
                      <a:endParaRPr lang="en-US" sz="1600" b="0" i="0"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98988">
                <a:tc>
                  <a:txBody>
                    <a:bodyPr/>
                    <a:lstStyle/>
                    <a:p>
                      <a:pPr algn="l" fontAlgn="b"/>
                      <a:r>
                        <a:rPr lang="en-US" sz="1600" u="none" strike="noStrike" dirty="0">
                          <a:effectLst/>
                        </a:rPr>
                        <a:t>Session </a:t>
                      </a:r>
                      <a:r>
                        <a:rPr lang="en-US" sz="1600" u="none" strike="noStrike" dirty="0" smtClean="0">
                          <a:effectLst/>
                        </a:rPr>
                        <a:t>4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0" u="none" strike="noStrike" dirty="0" smtClean="0">
                          <a:effectLst/>
                        </a:rPr>
                        <a:t>Wrap-up, Next Steps</a:t>
                      </a:r>
                      <a:endParaRPr lang="en-US" sz="1600" b="0" i="0" u="none" strike="noStrike" dirty="0">
                        <a:solidFill>
                          <a:srgbClr val="000000"/>
                        </a:solidFill>
                        <a:effectLst/>
                        <a:latin typeface="Calibri" charset="0"/>
                      </a:endParaRPr>
                    </a:p>
                  </a:txBody>
                  <a:tcPr marL="6350" marR="6350" marT="6350" marB="0"/>
                </a:tc>
              </a:tr>
            </a:tbl>
          </a:graphicData>
        </a:graphic>
      </p:graphicFrame>
    </p:spTree>
    <p:extLst>
      <p:ext uri="{BB962C8B-B14F-4D97-AF65-F5344CB8AC3E}">
        <p14:creationId xmlns:p14="http://schemas.microsoft.com/office/powerpoint/2010/main" val="1974674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a:t>Review of range of exit and handover actors and methods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00201"/>
            <a:ext cx="10972800" cy="4158342"/>
          </a:xfrm>
        </p:spPr>
        <p:txBody>
          <a:bodyPr>
            <a:normAutofit/>
          </a:bodyPr>
          <a:lstStyle/>
          <a:p>
            <a:pPr marL="0" indent="0">
              <a:buNone/>
            </a:pPr>
            <a:r>
              <a:rPr lang="de-DE" dirty="0" err="1" smtClean="0"/>
              <a:t>Grou</a:t>
            </a:r>
            <a:r>
              <a:rPr lang="en-GB" dirty="0" smtClean="0"/>
              <a:t>p </a:t>
            </a:r>
            <a:r>
              <a:rPr lang="en-GB" dirty="0" smtClean="0"/>
              <a:t>work, cont.:</a:t>
            </a:r>
            <a:endParaRPr lang="en-GB" dirty="0" smtClean="0"/>
          </a:p>
          <a:p>
            <a:r>
              <a:rPr lang="en-GB" dirty="0" smtClean="0"/>
              <a:t>Use another coloured marker, to indicate which of those tasks </a:t>
            </a:r>
            <a:r>
              <a:rPr lang="en-GB" dirty="0" smtClean="0"/>
              <a:t>can </a:t>
            </a:r>
            <a:r>
              <a:rPr lang="en-GB" dirty="0" smtClean="0"/>
              <a:t>touch upon CVA issues in some way</a:t>
            </a:r>
          </a:p>
          <a:p>
            <a:r>
              <a:rPr lang="en-GB" dirty="0" smtClean="0"/>
              <a:t>Use post-it notes to highlight the 2-3 biggest potential challenges in handing over the coordination of those tasks</a:t>
            </a:r>
          </a:p>
          <a:p>
            <a:pPr marL="400050" lvl="1" indent="0">
              <a:buNone/>
            </a:pPr>
            <a:r>
              <a:rPr lang="en-GB" sz="3200" b="1" dirty="0" smtClean="0"/>
              <a:t>REPORT BACK IN PLENARY!</a:t>
            </a:r>
            <a:endParaRPr lang="en-GB" sz="3200" b="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20</a:t>
            </a:fld>
            <a:endParaRPr lang="en-GB"/>
          </a:p>
        </p:txBody>
      </p:sp>
    </p:spTree>
    <p:extLst>
      <p:ext uri="{BB962C8B-B14F-4D97-AF65-F5344CB8AC3E}">
        <p14:creationId xmlns:p14="http://schemas.microsoft.com/office/powerpoint/2010/main" val="1561721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95124"/>
            <a:ext cx="10972800" cy="1143000"/>
          </a:xfrm>
        </p:spPr>
        <p:txBody>
          <a:bodyPr>
            <a:normAutofit fontScale="90000"/>
          </a:bodyPr>
          <a:lstStyle/>
          <a:p>
            <a:r>
              <a:rPr lang="en-US" dirty="0"/>
              <a:t>Topic 2</a:t>
            </a:r>
            <a:r>
              <a:rPr lang="en-US"/>
              <a:t>: </a:t>
            </a:r>
            <a:r>
              <a:rPr lang="en-US"/>
              <a:t>Differences of objectives, timelines and phases, and actor groups, for handing over Shelter and handing over CVA coordination</a:t>
            </a:r>
            <a:br>
              <a:rPr lang="en-US"/>
            </a:b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329545"/>
            <a:ext cx="10972800" cy="3222170"/>
          </a:xfrm>
        </p:spPr>
        <p:txBody>
          <a:bodyPr>
            <a:normAutofit/>
          </a:bodyPr>
          <a:lstStyle/>
          <a:p>
            <a:pPr marL="0" indent="0">
              <a:buNone/>
            </a:pPr>
            <a:r>
              <a:rPr lang="en-GB" dirty="0" smtClean="0"/>
              <a:t>Group </a:t>
            </a:r>
            <a:r>
              <a:rPr lang="en-GB" dirty="0" smtClean="0"/>
              <a:t>work:</a:t>
            </a:r>
            <a:endParaRPr lang="en-GB" dirty="0" smtClean="0"/>
          </a:p>
          <a:p>
            <a:r>
              <a:rPr lang="en-GB" dirty="0" smtClean="0"/>
              <a:t>Use </a:t>
            </a:r>
            <a:r>
              <a:rPr lang="en-GB" dirty="0" smtClean="0"/>
              <a:t>a flip-chart paper to draw a timeline. On the timeline, use post-it notes to show </a:t>
            </a:r>
            <a:r>
              <a:rPr lang="en-GB" b="1" i="1" dirty="0" smtClean="0"/>
              <a:t>all</a:t>
            </a:r>
            <a:r>
              <a:rPr lang="en-GB" dirty="0" smtClean="0"/>
              <a:t> of the separate tasks necessary for a closure or hand-over process for a Shelter Cluster</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21</a:t>
            </a:fld>
            <a:endParaRPr lang="en-GB"/>
          </a:p>
        </p:txBody>
      </p:sp>
    </p:spTree>
    <p:extLst>
      <p:ext uri="{BB962C8B-B14F-4D97-AF65-F5344CB8AC3E}">
        <p14:creationId xmlns:p14="http://schemas.microsoft.com/office/powerpoint/2010/main" val="850392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95124"/>
            <a:ext cx="10972800" cy="1143000"/>
          </a:xfrm>
        </p:spPr>
        <p:txBody>
          <a:bodyPr>
            <a:normAutofit fontScale="90000"/>
          </a:bodyPr>
          <a:lstStyle/>
          <a:p>
            <a:r>
              <a:rPr lang="en-US" dirty="0"/>
              <a:t>Topic 2</a:t>
            </a:r>
            <a:r>
              <a:rPr lang="en-US"/>
              <a:t>: </a:t>
            </a:r>
            <a:r>
              <a:rPr lang="en-US"/>
              <a:t>Differences of objectives, timelines and phases, and actor groups, for handing over Shelter and handing over CVA coordination</a:t>
            </a:r>
            <a:br>
              <a:rPr lang="en-US"/>
            </a:b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329545"/>
            <a:ext cx="10972800" cy="3222170"/>
          </a:xfrm>
        </p:spPr>
        <p:txBody>
          <a:bodyPr>
            <a:normAutofit/>
          </a:bodyPr>
          <a:lstStyle/>
          <a:p>
            <a:pPr marL="0" indent="0">
              <a:buNone/>
            </a:pPr>
            <a:r>
              <a:rPr lang="en-GB" dirty="0" smtClean="0"/>
              <a:t>Group </a:t>
            </a:r>
            <a:r>
              <a:rPr lang="en-GB" dirty="0" smtClean="0"/>
              <a:t>work, cont.:</a:t>
            </a:r>
            <a:endParaRPr lang="en-GB" dirty="0" smtClean="0"/>
          </a:p>
          <a:p>
            <a:r>
              <a:rPr lang="en-GB" dirty="0" smtClean="0"/>
              <a:t>Add another post-it note directly below each one on the timeline: on the new post-it notes, write down the key actors/partners for each of those tasks</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22</a:t>
            </a:fld>
            <a:endParaRPr lang="en-GB"/>
          </a:p>
        </p:txBody>
      </p:sp>
    </p:spTree>
    <p:extLst>
      <p:ext uri="{BB962C8B-B14F-4D97-AF65-F5344CB8AC3E}">
        <p14:creationId xmlns:p14="http://schemas.microsoft.com/office/powerpoint/2010/main" val="19786530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95124"/>
            <a:ext cx="10972800" cy="1143000"/>
          </a:xfrm>
        </p:spPr>
        <p:txBody>
          <a:bodyPr>
            <a:normAutofit fontScale="90000"/>
          </a:bodyPr>
          <a:lstStyle/>
          <a:p>
            <a:r>
              <a:rPr lang="en-US" dirty="0"/>
              <a:t>Topic 2: </a:t>
            </a:r>
            <a:r>
              <a:rPr lang="en-US" dirty="0"/>
              <a:t>Differences of objectives, timelines and phases, and actor groups, for handing over Shelter and handing over CVA coordination</a:t>
            </a:r>
            <a:br>
              <a:rPr lang="en-US" dirty="0"/>
            </a:b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329545"/>
            <a:ext cx="10972800" cy="3222170"/>
          </a:xfrm>
        </p:spPr>
        <p:txBody>
          <a:bodyPr>
            <a:normAutofit lnSpcReduction="10000"/>
          </a:bodyPr>
          <a:lstStyle/>
          <a:p>
            <a:pPr marL="0" indent="0">
              <a:buNone/>
            </a:pPr>
            <a:r>
              <a:rPr lang="en-GB" dirty="0" smtClean="0"/>
              <a:t>Group </a:t>
            </a:r>
            <a:r>
              <a:rPr lang="en-GB" dirty="0" smtClean="0"/>
              <a:t>work, cont.:</a:t>
            </a:r>
            <a:endParaRPr lang="en-GB" dirty="0" smtClean="0"/>
          </a:p>
          <a:p>
            <a:r>
              <a:rPr lang="en-GB" dirty="0" smtClean="0"/>
              <a:t>Which tasks rely on coordinating with actors/partners/other coordination forums involved in CVA? How?</a:t>
            </a:r>
          </a:p>
          <a:p>
            <a:r>
              <a:rPr lang="en-GB" dirty="0" smtClean="0"/>
              <a:t>What is the last point/task on the timeline where there is a need to coordinate on CVA issues?</a:t>
            </a:r>
          </a:p>
          <a:p>
            <a:pPr marL="0" indent="0">
              <a:buNone/>
            </a:pPr>
            <a:r>
              <a:rPr lang="en-GB" b="1" dirty="0" smtClean="0"/>
              <a:t>REPORT BACK IN PLENARY!</a:t>
            </a:r>
            <a:endParaRPr lang="en-GB" b="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23</a:t>
            </a:fld>
            <a:endParaRPr lang="en-GB"/>
          </a:p>
        </p:txBody>
      </p:sp>
    </p:spTree>
    <p:extLst>
      <p:ext uri="{BB962C8B-B14F-4D97-AF65-F5344CB8AC3E}">
        <p14:creationId xmlns:p14="http://schemas.microsoft.com/office/powerpoint/2010/main" val="1645124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468181"/>
            <a:ext cx="10972800" cy="1143000"/>
          </a:xfrm>
        </p:spPr>
        <p:txBody>
          <a:bodyPr>
            <a:normAutofit fontScale="90000"/>
          </a:bodyPr>
          <a:lstStyle/>
          <a:p>
            <a:r>
              <a:rPr lang="en-US" dirty="0"/>
              <a:t>Topic 2: </a:t>
            </a:r>
            <a:r>
              <a:rPr lang="en-US" dirty="0" smtClean="0"/>
              <a:t>Basic Needs Sector Coordination </a:t>
            </a:r>
            <a:r>
              <a:rPr lang="en-US" dirty="0" err="1" smtClean="0"/>
              <a:t>ToR</a:t>
            </a:r>
            <a:r>
              <a:rPr lang="en-US" dirty="0" smtClean="0"/>
              <a:t> (excerpt)</a:t>
            </a:r>
            <a:r>
              <a:rPr lang="en-US" dirty="0"/>
              <a:t/>
            </a:r>
            <a:br>
              <a:rPr lang="en-US" dirty="0"/>
            </a:b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404257"/>
            <a:ext cx="10972800" cy="3820885"/>
          </a:xfrm>
        </p:spPr>
        <p:txBody>
          <a:bodyPr>
            <a:noAutofit/>
          </a:bodyPr>
          <a:lstStyle/>
          <a:p>
            <a:pPr marL="0" indent="0">
              <a:buNone/>
            </a:pPr>
            <a:r>
              <a:rPr lang="en-US" sz="1600" b="1" dirty="0" smtClean="0"/>
              <a:t>Responsibilities</a:t>
            </a:r>
            <a:r>
              <a:rPr lang="en-US" sz="1600" b="1" dirty="0"/>
              <a:t> </a:t>
            </a:r>
            <a:endParaRPr lang="en-US" sz="1600" dirty="0"/>
          </a:p>
          <a:p>
            <a:r>
              <a:rPr lang="en-US" sz="1600" dirty="0" smtClean="0"/>
              <a:t>Advocate </a:t>
            </a:r>
            <a:r>
              <a:rPr lang="en-US" sz="1600" dirty="0"/>
              <a:t>for equitable access to humanitarian support for all beneficiaries</a:t>
            </a:r>
            <a:r>
              <a:rPr lang="en-US" sz="1600" dirty="0" smtClean="0"/>
              <a:t>.</a:t>
            </a:r>
            <a:endParaRPr lang="en-US" sz="1600" dirty="0"/>
          </a:p>
          <a:p>
            <a:r>
              <a:rPr lang="en-US" sz="1600" dirty="0" smtClean="0"/>
              <a:t>Standardize </a:t>
            </a:r>
            <a:r>
              <a:rPr lang="en-US" sz="1600" dirty="0"/>
              <a:t>multi-sector cash transfers, in-kind assistance, and winterization assistance in policy, strategy, and practical application, e.g. defining the items in a standard core relief kit, USD values for winterization, etc. </a:t>
            </a:r>
          </a:p>
          <a:p>
            <a:r>
              <a:rPr lang="en-US" sz="1600" dirty="0" smtClean="0"/>
              <a:t>Coordinate </a:t>
            </a:r>
            <a:r>
              <a:rPr lang="en-US" sz="1600" dirty="0"/>
              <a:t>assistance on the basis of need, for comprehensive coverage of the country and avoid duplication. Report and map activities through field level according to standard formats through field offices. </a:t>
            </a:r>
          </a:p>
          <a:p>
            <a:r>
              <a:rPr lang="en-US" sz="1600" dirty="0" smtClean="0"/>
              <a:t>Support </a:t>
            </a:r>
            <a:r>
              <a:rPr lang="en-US" sz="1600" dirty="0"/>
              <a:t>implementing agencies in each area through developed strategies, guidelines, procedures, and common tools for information management. </a:t>
            </a:r>
          </a:p>
          <a:p>
            <a:r>
              <a:rPr lang="en-US" sz="1600" dirty="0" smtClean="0"/>
              <a:t>Strengthen </a:t>
            </a:r>
            <a:r>
              <a:rPr lang="en-US" sz="1600" dirty="0"/>
              <a:t>the flow of information to beneficiaries, government, and donors to ensure transparency and accountability, in a manner that ensures data privacy. </a:t>
            </a:r>
          </a:p>
          <a:p>
            <a:r>
              <a:rPr lang="en-US" sz="1600" dirty="0" smtClean="0"/>
              <a:t>Provide </a:t>
            </a:r>
            <a:r>
              <a:rPr lang="en-US" sz="1600" dirty="0"/>
              <a:t>technical support to collaboratively resolve programming issues, targeting, and monitoring. Progressively build capacities of agencies. </a:t>
            </a:r>
          </a:p>
          <a:p>
            <a:r>
              <a:rPr lang="en-US" sz="1600" dirty="0" smtClean="0"/>
              <a:t>Support </a:t>
            </a:r>
            <a:r>
              <a:rPr lang="en-US" sz="1600" dirty="0"/>
              <a:t>inter-agency processes involving cross-sector targeting and interventions to create a complementary and more cost-effective humanitarian response for Lebanon. </a:t>
            </a:r>
          </a:p>
          <a:p>
            <a:r>
              <a:rPr lang="en-US" sz="1600" dirty="0" smtClean="0"/>
              <a:t>Define </a:t>
            </a:r>
            <a:r>
              <a:rPr lang="en-US" sz="1600" dirty="0"/>
              <a:t>and evaluate indicators of program impact, recognize lessons learned for best practices, and adapt results to program design for future interventions after review. </a:t>
            </a:r>
          </a:p>
          <a:p>
            <a:r>
              <a:rPr lang="en-US" sz="1600" dirty="0" smtClean="0"/>
              <a:t>Support </a:t>
            </a:r>
            <a:r>
              <a:rPr lang="en-US" sz="1600" dirty="0"/>
              <a:t>field level coordination groups. </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24</a:t>
            </a:fld>
            <a:endParaRPr lang="en-GB"/>
          </a:p>
        </p:txBody>
      </p:sp>
    </p:spTree>
    <p:extLst>
      <p:ext uri="{BB962C8B-B14F-4D97-AF65-F5344CB8AC3E}">
        <p14:creationId xmlns:p14="http://schemas.microsoft.com/office/powerpoint/2010/main" val="1774436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2: </a:t>
            </a:r>
            <a:r>
              <a:rPr lang="en-US" dirty="0"/>
              <a:t>Basic Needs Sector </a:t>
            </a:r>
            <a:r>
              <a:rPr lang="en-US" dirty="0" smtClean="0"/>
              <a:t>Coordination WG </a:t>
            </a:r>
            <a:r>
              <a:rPr lang="en-US" dirty="0" err="1"/>
              <a:t>ToR</a:t>
            </a:r>
            <a:r>
              <a:rPr lang="en-US" dirty="0"/>
              <a:t> (excerpt)</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00201"/>
            <a:ext cx="10972800" cy="4417539"/>
          </a:xfrm>
        </p:spPr>
        <p:txBody>
          <a:bodyPr>
            <a:normAutofit/>
          </a:bodyPr>
          <a:lstStyle/>
          <a:p>
            <a:pPr marL="0" indent="0">
              <a:buNone/>
            </a:pPr>
            <a:r>
              <a:rPr lang="en-GB" dirty="0" smtClean="0"/>
              <a:t>Group work:</a:t>
            </a:r>
            <a:endParaRPr lang="en-GB" dirty="0" smtClean="0"/>
          </a:p>
          <a:p>
            <a:r>
              <a:rPr lang="en-GB" dirty="0" smtClean="0"/>
              <a:t>From the list in the example in the previous slide, identify which tasks might be completed by the end of the lifespan of the Working Group, and which might need to be handed over as a continued concern, to some other actor responsible for coordination </a:t>
            </a:r>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25</a:t>
            </a:fld>
            <a:endParaRPr lang="en-GB"/>
          </a:p>
        </p:txBody>
      </p:sp>
    </p:spTree>
    <p:extLst>
      <p:ext uri="{BB962C8B-B14F-4D97-AF65-F5344CB8AC3E}">
        <p14:creationId xmlns:p14="http://schemas.microsoft.com/office/powerpoint/2010/main" val="682565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2: </a:t>
            </a:r>
            <a:r>
              <a:rPr lang="en-US" dirty="0"/>
              <a:t>Basic Needs Sector </a:t>
            </a:r>
            <a:r>
              <a:rPr lang="en-US" dirty="0" smtClean="0"/>
              <a:t>Coordination WG </a:t>
            </a:r>
            <a:r>
              <a:rPr lang="en-US" dirty="0" err="1"/>
              <a:t>ToR</a:t>
            </a:r>
            <a:r>
              <a:rPr lang="en-US" dirty="0"/>
              <a:t> (excerpt)</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00201"/>
            <a:ext cx="10972800" cy="4417539"/>
          </a:xfrm>
        </p:spPr>
        <p:txBody>
          <a:bodyPr>
            <a:normAutofit fontScale="92500" lnSpcReduction="20000"/>
          </a:bodyPr>
          <a:lstStyle/>
          <a:p>
            <a:pPr marL="0" indent="0">
              <a:buNone/>
            </a:pPr>
            <a:r>
              <a:rPr lang="en-GB" dirty="0" smtClean="0"/>
              <a:t>Group work, cont. :</a:t>
            </a:r>
            <a:endParaRPr lang="en-GB" dirty="0" smtClean="0"/>
          </a:p>
          <a:p>
            <a:r>
              <a:rPr lang="en-GB" dirty="0" smtClean="0"/>
              <a:t>From the list in the example in the previous slide, identify which responsibilities might be completed by the end of the lifespan of the Working Group, and which might need to be handed over as a continued concern, to some other actor responsible for coordination </a:t>
            </a:r>
          </a:p>
          <a:p>
            <a:r>
              <a:rPr lang="en-GB" dirty="0"/>
              <a:t>W</a:t>
            </a:r>
            <a:r>
              <a:rPr lang="en-GB" dirty="0" smtClean="0"/>
              <a:t>hich responsibilities might there need to be the involvement of the Shelter Cluster coordination team, during the handover process?</a:t>
            </a:r>
          </a:p>
          <a:p>
            <a:pPr marL="0" indent="0">
              <a:buNone/>
            </a:pPr>
            <a:r>
              <a:rPr lang="en-GB" b="1" dirty="0" smtClean="0"/>
              <a:t>REPORT BACK IN PLENARY!</a:t>
            </a:r>
            <a:endParaRPr lang="en-GB" b="1"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26</a:t>
            </a:fld>
            <a:endParaRPr lang="en-GB"/>
          </a:p>
        </p:txBody>
      </p:sp>
    </p:spTree>
    <p:extLst>
      <p:ext uri="{BB962C8B-B14F-4D97-AF65-F5344CB8AC3E}">
        <p14:creationId xmlns:p14="http://schemas.microsoft.com/office/powerpoint/2010/main" val="1892150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27</a:t>
            </a:fld>
            <a:endParaRPr lang="en-GB"/>
          </a:p>
        </p:txBody>
      </p:sp>
    </p:spTree>
    <p:extLst>
      <p:ext uri="{BB962C8B-B14F-4D97-AF65-F5344CB8AC3E}">
        <p14:creationId xmlns:p14="http://schemas.microsoft.com/office/powerpoint/2010/main" val="857105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Session </a:t>
            </a:r>
            <a:r>
              <a:rPr lang="en-US" dirty="0" smtClean="0"/>
              <a:t>9: </a:t>
            </a:r>
            <a:r>
              <a:rPr lang="en-US" dirty="0"/>
              <a:t>Exit and Handover, for the coordination of Shelter and Cash programming</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7901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81101"/>
            <a:ext cx="11919857" cy="1143000"/>
          </a:xfrm>
        </p:spPr>
        <p:txBody>
          <a:bodyPr>
            <a:normAutofit fontScale="90000"/>
          </a:bodyPr>
          <a:lstStyle/>
          <a:p>
            <a:pPr algn="l" fontAlgn="t"/>
            <a:r>
              <a:rPr lang="en-US" dirty="0"/>
              <a:t>Session </a:t>
            </a:r>
            <a:r>
              <a:rPr lang="en-US" dirty="0" smtClean="0"/>
              <a:t>9: </a:t>
            </a:r>
            <a:r>
              <a:rPr lang="en-US" dirty="0"/>
              <a:t>Exit and Handover, for the coordination of Shelter and Cash programming</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Adapt standard steps for handover and closure of a Shelter Cluster, in order to promote responsibility for combined Shelter and CVA programming</a:t>
            </a:r>
          </a:p>
          <a:p>
            <a:pPr marL="0" indent="0">
              <a:buNone/>
            </a:pPr>
            <a:r>
              <a:rPr lang="en-US" dirty="0"/>
              <a:t>• Coordinate the steps for end-of-Cluster evaluations including integrated CVA programming</a:t>
            </a:r>
          </a:p>
          <a:p>
            <a:pPr marL="0" indent="0">
              <a:buNone/>
            </a:pPr>
            <a:r>
              <a:rPr lang="en-US" dirty="0"/>
              <a:t>• Identify the range of potential key actors to whom handover of Shelter and CVA programming can be negotiated</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Tree>
    <p:extLst>
      <p:ext uri="{BB962C8B-B14F-4D97-AF65-F5344CB8AC3E}">
        <p14:creationId xmlns:p14="http://schemas.microsoft.com/office/powerpoint/2010/main" val="1524948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a:t>
            </a:r>
            <a:r>
              <a:rPr lang="en-US" dirty="0" smtClean="0"/>
              <a:t>7: </a:t>
            </a:r>
            <a:r>
              <a:rPr lang="en-US" dirty="0"/>
              <a:t>Cluster coordinating of M&amp;E for Shelter and Cash programming</a:t>
            </a:r>
          </a:p>
        </p:txBody>
      </p:sp>
      <p:sp>
        <p:nvSpPr>
          <p:cNvPr id="3" name="Content Placeholder 2"/>
          <p:cNvSpPr>
            <a:spLocks noGrp="1"/>
          </p:cNvSpPr>
          <p:nvPr>
            <p:ph idx="1"/>
          </p:nvPr>
        </p:nvSpPr>
        <p:spPr/>
        <p:txBody>
          <a:bodyPr>
            <a:normAutofit/>
          </a:bodyPr>
          <a:lstStyle/>
          <a:p>
            <a:r>
              <a:rPr lang="en-US" dirty="0" smtClean="0"/>
              <a:t>Topic 1 (</a:t>
            </a:r>
            <a:r>
              <a:rPr lang="en-US" i="1" dirty="0" smtClean="0"/>
              <a:t>XX</a:t>
            </a:r>
            <a:r>
              <a:rPr lang="en-US" dirty="0" smtClean="0"/>
              <a:t> minutes):  Review </a:t>
            </a:r>
            <a:r>
              <a:rPr lang="en-US" dirty="0"/>
              <a:t>of range of exit and handover actors and </a:t>
            </a:r>
            <a:r>
              <a:rPr lang="en-US" dirty="0" smtClean="0"/>
              <a:t>methods</a:t>
            </a:r>
          </a:p>
          <a:p>
            <a:r>
              <a:rPr lang="en-US" dirty="0" smtClean="0"/>
              <a:t>Topic 2 (</a:t>
            </a:r>
            <a:r>
              <a:rPr lang="en-US" i="1" dirty="0" smtClean="0"/>
              <a:t>XX</a:t>
            </a:r>
            <a:r>
              <a:rPr lang="en-US" dirty="0" smtClean="0"/>
              <a:t> minutes):  </a:t>
            </a:r>
            <a:r>
              <a:rPr lang="en-US" dirty="0"/>
              <a:t>Differences of objectives, timelines and phases, and actor groups, for handing over Shelter and handing over CVA coordination</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Tree>
    <p:extLst>
      <p:ext uri="{BB962C8B-B14F-4D97-AF65-F5344CB8AC3E}">
        <p14:creationId xmlns:p14="http://schemas.microsoft.com/office/powerpoint/2010/main" val="1111030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9: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Combing CVA issues with the development of milestones and tripwires for exiting a Shelter Cluster</a:t>
            </a:r>
          </a:p>
          <a:p>
            <a:pPr lvl="1"/>
            <a:r>
              <a:rPr lang="en-US" dirty="0" smtClean="0"/>
              <a:t>Monitoring for, and taking appropriate coordination steps to ensure that the exit and handover processes </a:t>
            </a:r>
            <a:r>
              <a:rPr lang="en-US" dirty="0" err="1" smtClean="0"/>
              <a:t>minimise</a:t>
            </a:r>
            <a:r>
              <a:rPr lang="en-US" dirty="0" smtClean="0"/>
              <a:t> gaps in support to households with continued humanitarian shelter needs</a:t>
            </a:r>
          </a:p>
        </p:txBody>
      </p:sp>
    </p:spTree>
    <p:extLst>
      <p:ext uri="{BB962C8B-B14F-4D97-AF65-F5344CB8AC3E}">
        <p14:creationId xmlns:p14="http://schemas.microsoft.com/office/powerpoint/2010/main" val="207960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9: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normAutofit/>
          </a:bodyPr>
          <a:lstStyle/>
          <a:p>
            <a:r>
              <a:rPr lang="en-US" dirty="0" smtClean="0"/>
              <a:t>This session does </a:t>
            </a:r>
            <a:r>
              <a:rPr lang="en-US" b="1" i="1" dirty="0" smtClean="0"/>
              <a:t>not</a:t>
            </a:r>
            <a:r>
              <a:rPr lang="en-US" dirty="0" smtClean="0"/>
              <a:t> cover:</a:t>
            </a:r>
          </a:p>
          <a:p>
            <a:pPr lvl="1"/>
            <a:r>
              <a:rPr lang="de-DE" dirty="0" err="1" smtClean="0"/>
              <a:t>Guidance</a:t>
            </a:r>
            <a:r>
              <a:rPr lang="de-DE" dirty="0" smtClean="0"/>
              <a:t> on </a:t>
            </a:r>
            <a:r>
              <a:rPr lang="de-DE" dirty="0" err="1" smtClean="0"/>
              <a:t>handover</a:t>
            </a:r>
            <a:r>
              <a:rPr lang="de-DE" dirty="0" smtClean="0"/>
              <a:t> </a:t>
            </a:r>
            <a:r>
              <a:rPr lang="de-DE" dirty="0" err="1" smtClean="0"/>
              <a:t>and</a:t>
            </a:r>
            <a:r>
              <a:rPr lang="de-DE" dirty="0" smtClean="0"/>
              <a:t> </a:t>
            </a:r>
            <a:r>
              <a:rPr lang="de-DE" dirty="0" err="1" smtClean="0"/>
              <a:t>exit</a:t>
            </a:r>
            <a:r>
              <a:rPr lang="de-DE" dirty="0" smtClean="0"/>
              <a:t> </a:t>
            </a:r>
            <a:r>
              <a:rPr lang="de-DE" dirty="0" err="1" smtClean="0"/>
              <a:t>from</a:t>
            </a:r>
            <a:r>
              <a:rPr lang="de-DE" dirty="0" smtClean="0"/>
              <a:t> </a:t>
            </a:r>
            <a:r>
              <a:rPr lang="de-DE" dirty="0" err="1" smtClean="0"/>
              <a:t>actual</a:t>
            </a:r>
            <a:r>
              <a:rPr lang="de-DE" dirty="0" smtClean="0"/>
              <a:t> </a:t>
            </a:r>
            <a:r>
              <a:rPr lang="de-DE" dirty="0" err="1" smtClean="0"/>
              <a:t>programme</a:t>
            </a:r>
            <a:r>
              <a:rPr lang="de-DE" dirty="0" smtClean="0"/>
              <a:t> </a:t>
            </a:r>
            <a:r>
              <a:rPr lang="de-DE" dirty="0" err="1" smtClean="0"/>
              <a:t>implementation</a:t>
            </a:r>
            <a:endParaRPr lang="en-US" dirty="0" smtClean="0"/>
          </a:p>
          <a:p>
            <a:pPr lvl="1"/>
            <a:r>
              <a:rPr lang="en-US" dirty="0" smtClean="0"/>
              <a:t>Changes in team staffing structures within a Shelter Cluster during the exit and handover process</a:t>
            </a:r>
          </a:p>
          <a:p>
            <a:pPr lvl="1"/>
            <a:r>
              <a:rPr lang="en-US" dirty="0" smtClean="0"/>
              <a:t>Exit or closure of a Shelter Cluster when that process is being forced by host governments</a:t>
            </a:r>
          </a:p>
        </p:txBody>
      </p:sp>
    </p:spTree>
    <p:extLst>
      <p:ext uri="{BB962C8B-B14F-4D97-AF65-F5344CB8AC3E}">
        <p14:creationId xmlns:p14="http://schemas.microsoft.com/office/powerpoint/2010/main" val="1560139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bwMode="auto">
          <a:xfrm>
            <a:off x="2063751" y="260350"/>
            <a:ext cx="6696075" cy="1081088"/>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0000"/>
          </a:bodyPr>
          <a:lstStyle/>
          <a:p>
            <a:r>
              <a:rPr lang="en-US" dirty="0"/>
              <a:t>Session </a:t>
            </a:r>
            <a:r>
              <a:rPr lang="en-US" dirty="0" smtClean="0"/>
              <a:t>9: </a:t>
            </a:r>
            <a:r>
              <a:rPr lang="en-US" dirty="0"/>
              <a:t>Review </a:t>
            </a:r>
            <a:r>
              <a:rPr lang="en-US" dirty="0" smtClean="0">
                <a:latin typeface="Calibri" charset="0"/>
              </a:rPr>
              <a:t>CTP </a:t>
            </a:r>
            <a:r>
              <a:rPr lang="en-US" dirty="0">
                <a:latin typeface="Calibri" charset="0"/>
              </a:rPr>
              <a:t>in the project cycle</a:t>
            </a:r>
          </a:p>
        </p:txBody>
      </p:sp>
      <p:graphicFrame>
        <p:nvGraphicFramePr>
          <p:cNvPr id="4" name="Diagram 3"/>
          <p:cNvGraphicFramePr>
            <a:graphicFrameLocks noChangeAspect="1"/>
          </p:cNvGraphicFramePr>
          <p:nvPr>
            <p:extLst/>
          </p:nvPr>
        </p:nvGraphicFramePr>
        <p:xfrm>
          <a:off x="2063552" y="2204865"/>
          <a:ext cx="8189256" cy="3707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ounded Rectangle 7"/>
          <p:cNvSpPr>
            <a:spLocks/>
          </p:cNvSpPr>
          <p:nvPr/>
        </p:nvSpPr>
        <p:spPr>
          <a:xfrm>
            <a:off x="1847529" y="4653136"/>
            <a:ext cx="2951163" cy="2016224"/>
          </a:xfrm>
          <a:prstGeom prst="roundRect">
            <a:avLst/>
          </a:prstGeom>
          <a:solidFill>
            <a:srgbClr val="728E3A"/>
          </a:solidFill>
          <a:ln w="19050" cmpd="sng">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356400" indent="-285750">
              <a:buFont typeface="Arial"/>
              <a:buChar char="•"/>
              <a:defRPr/>
            </a:pPr>
            <a:r>
              <a:rPr lang="en-US" dirty="0">
                <a:solidFill>
                  <a:srgbClr val="FFFFFF"/>
                </a:solidFill>
              </a:rPr>
              <a:t>Selecting FSPs</a:t>
            </a:r>
          </a:p>
          <a:p>
            <a:pPr marL="356400" indent="-285750">
              <a:buFont typeface="Arial"/>
              <a:buChar char="•"/>
              <a:defRPr/>
            </a:pPr>
            <a:r>
              <a:rPr lang="en-US" dirty="0">
                <a:solidFill>
                  <a:srgbClr val="FFFFFF"/>
                </a:solidFill>
              </a:rPr>
              <a:t>Targeting &amp; registration</a:t>
            </a:r>
          </a:p>
          <a:p>
            <a:pPr marL="356400" indent="-285750">
              <a:buFont typeface="Arial"/>
              <a:buChar char="•"/>
              <a:defRPr/>
            </a:pPr>
            <a:r>
              <a:rPr lang="en-US" dirty="0">
                <a:solidFill>
                  <a:srgbClr val="FFFFFF"/>
                </a:solidFill>
              </a:rPr>
              <a:t>Following SOPS</a:t>
            </a:r>
          </a:p>
          <a:p>
            <a:pPr marL="356400" indent="-285750">
              <a:buFont typeface="Arial"/>
              <a:buChar char="•"/>
              <a:defRPr/>
            </a:pPr>
            <a:r>
              <a:rPr lang="en-US" dirty="0">
                <a:solidFill>
                  <a:srgbClr val="FFFFFF"/>
                </a:solidFill>
              </a:rPr>
              <a:t>Coordination</a:t>
            </a:r>
          </a:p>
          <a:p>
            <a:pPr marL="356400" indent="-285750">
              <a:buFont typeface="Arial"/>
              <a:buChar char="•"/>
              <a:defRPr/>
            </a:pPr>
            <a:r>
              <a:rPr lang="en-US" dirty="0">
                <a:solidFill>
                  <a:srgbClr val="FFFFFF"/>
                </a:solidFill>
              </a:rPr>
              <a:t>Monitoring </a:t>
            </a:r>
          </a:p>
          <a:p>
            <a:pPr marL="356400" indent="-285750">
              <a:buFont typeface="Arial"/>
              <a:buChar char="•"/>
              <a:defRPr/>
            </a:pPr>
            <a:r>
              <a:rPr lang="en-US" dirty="0">
                <a:solidFill>
                  <a:srgbClr val="FFFFFF"/>
                </a:solidFill>
              </a:rPr>
              <a:t>Communication, training and support</a:t>
            </a:r>
          </a:p>
        </p:txBody>
      </p:sp>
      <p:sp>
        <p:nvSpPr>
          <p:cNvPr id="10" name="Rounded Rectangle 9"/>
          <p:cNvSpPr>
            <a:spLocks/>
          </p:cNvSpPr>
          <p:nvPr/>
        </p:nvSpPr>
        <p:spPr>
          <a:xfrm>
            <a:off x="7535864" y="4724401"/>
            <a:ext cx="2771775" cy="1908175"/>
          </a:xfrm>
          <a:prstGeom prst="roundRect">
            <a:avLst/>
          </a:prstGeom>
          <a:solidFill>
            <a:srgbClr val="728E3A"/>
          </a:solidFill>
          <a:ln w="19050" cmpd="sng">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356400" indent="-285750">
              <a:buFont typeface="Arial"/>
              <a:buChar char="•"/>
              <a:defRPr/>
            </a:pPr>
            <a:r>
              <a:rPr lang="en-US" dirty="0">
                <a:solidFill>
                  <a:srgbClr val="FFFFFF"/>
                </a:solidFill>
              </a:rPr>
              <a:t>Needs assessment</a:t>
            </a:r>
          </a:p>
          <a:p>
            <a:pPr marL="356400" indent="-285750">
              <a:buFont typeface="Arial"/>
              <a:buChar char="•"/>
              <a:defRPr/>
            </a:pPr>
            <a:r>
              <a:rPr lang="en-US" dirty="0">
                <a:solidFill>
                  <a:srgbClr val="FFFFFF"/>
                </a:solidFill>
              </a:rPr>
              <a:t>Market  assessment</a:t>
            </a:r>
          </a:p>
          <a:p>
            <a:pPr marL="356400" indent="-285750">
              <a:buFont typeface="Arial"/>
              <a:buChar char="•"/>
              <a:defRPr/>
            </a:pPr>
            <a:r>
              <a:rPr lang="en-US" dirty="0">
                <a:solidFill>
                  <a:srgbClr val="FFFFFF"/>
                </a:solidFill>
              </a:rPr>
              <a:t>Operational feasibility assessment</a:t>
            </a:r>
          </a:p>
          <a:p>
            <a:pPr marL="356400" indent="-285750">
              <a:buFont typeface="Arial"/>
              <a:buChar char="•"/>
              <a:defRPr/>
            </a:pPr>
            <a:r>
              <a:rPr lang="en-US" dirty="0">
                <a:solidFill>
                  <a:srgbClr val="FFFFFF"/>
                </a:solidFill>
              </a:rPr>
              <a:t>Risk assessment</a:t>
            </a:r>
          </a:p>
          <a:p>
            <a:pPr marL="356400" indent="-285750">
              <a:buFont typeface="Arial"/>
              <a:buChar char="•"/>
              <a:defRPr/>
            </a:pPr>
            <a:r>
              <a:rPr lang="en-US" dirty="0">
                <a:solidFill>
                  <a:srgbClr val="FFFFFF"/>
                </a:solidFill>
              </a:rPr>
              <a:t>Response design</a:t>
            </a:r>
          </a:p>
        </p:txBody>
      </p:sp>
      <p:sp>
        <p:nvSpPr>
          <p:cNvPr id="11" name="Rounded Rectangle 10"/>
          <p:cNvSpPr>
            <a:spLocks/>
          </p:cNvSpPr>
          <p:nvPr/>
        </p:nvSpPr>
        <p:spPr>
          <a:xfrm>
            <a:off x="7680326" y="1412876"/>
            <a:ext cx="2771775" cy="1908175"/>
          </a:xfrm>
          <a:prstGeom prst="roundRect">
            <a:avLst/>
          </a:prstGeom>
          <a:solidFill>
            <a:srgbClr val="728E3A"/>
          </a:solidFill>
          <a:ln w="19050" cmpd="sng">
            <a:solidFill>
              <a:srgbClr val="566A2C"/>
            </a:solidFill>
          </a:ln>
          <a:effectLst/>
        </p:spPr>
        <p:style>
          <a:lnRef idx="1">
            <a:schemeClr val="accent1"/>
          </a:lnRef>
          <a:fillRef idx="3">
            <a:schemeClr val="accent1"/>
          </a:fillRef>
          <a:effectRef idx="2">
            <a:schemeClr val="accent1"/>
          </a:effectRef>
          <a:fontRef idx="minor">
            <a:schemeClr val="lt1"/>
          </a:fontRef>
        </p:style>
        <p:txBody>
          <a:bodyPr anchor="ctr"/>
          <a:lstStyle/>
          <a:p>
            <a:pPr marL="356400" indent="-285750">
              <a:buFont typeface="Arial"/>
              <a:buChar char="•"/>
              <a:defRPr/>
            </a:pPr>
            <a:r>
              <a:rPr lang="en-US" dirty="0">
                <a:solidFill>
                  <a:srgbClr val="FFFFFF"/>
                </a:solidFill>
              </a:rPr>
              <a:t>Roles and responsibilities </a:t>
            </a:r>
          </a:p>
          <a:p>
            <a:pPr marL="356400" indent="-285750">
              <a:buFont typeface="Arial"/>
              <a:buChar char="•"/>
              <a:defRPr/>
            </a:pPr>
            <a:r>
              <a:rPr lang="en-US" dirty="0">
                <a:solidFill>
                  <a:srgbClr val="FFFFFF"/>
                </a:solidFill>
              </a:rPr>
              <a:t>Assessment (risks, markets, baseline)</a:t>
            </a:r>
          </a:p>
          <a:p>
            <a:pPr marL="356400" indent="-285750">
              <a:buFont typeface="Arial"/>
              <a:buChar char="•"/>
              <a:defRPr/>
            </a:pPr>
            <a:r>
              <a:rPr lang="en-US" dirty="0">
                <a:solidFill>
                  <a:srgbClr val="FFFFFF"/>
                </a:solidFill>
              </a:rPr>
              <a:t>Context information</a:t>
            </a:r>
          </a:p>
          <a:p>
            <a:pPr marL="356400" indent="-285750">
              <a:buFont typeface="Arial"/>
              <a:buChar char="•"/>
              <a:defRPr/>
            </a:pPr>
            <a:r>
              <a:rPr lang="en-US" dirty="0">
                <a:solidFill>
                  <a:srgbClr val="FFFFFF"/>
                </a:solidFill>
              </a:rPr>
              <a:t>Planning</a:t>
            </a:r>
          </a:p>
        </p:txBody>
      </p:sp>
      <p:sp>
        <p:nvSpPr>
          <p:cNvPr id="12" name="Rounded Rectangle 11"/>
          <p:cNvSpPr>
            <a:spLocks/>
          </p:cNvSpPr>
          <p:nvPr/>
        </p:nvSpPr>
        <p:spPr>
          <a:xfrm>
            <a:off x="1919289" y="1412876"/>
            <a:ext cx="2771775" cy="1908175"/>
          </a:xfrm>
          <a:prstGeom prst="roundRect">
            <a:avLst/>
          </a:prstGeom>
          <a:solidFill>
            <a:srgbClr val="728E3A"/>
          </a:solidFill>
          <a:ln w="19050" cmpd="sng">
            <a:solidFill>
              <a:schemeClr val="accent2">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285750" indent="-285750">
              <a:buFont typeface="Arial"/>
              <a:buChar char="•"/>
              <a:defRPr/>
            </a:pPr>
            <a:endParaRPr lang="en-US" dirty="0">
              <a:solidFill>
                <a:srgbClr val="595959"/>
              </a:solidFill>
            </a:endParaRPr>
          </a:p>
          <a:p>
            <a:pPr marL="285750" indent="-285750">
              <a:buFont typeface="Arial"/>
              <a:buChar char="•"/>
              <a:defRPr/>
            </a:pPr>
            <a:endParaRPr lang="en-US" dirty="0">
              <a:solidFill>
                <a:srgbClr val="595959"/>
              </a:solidFill>
            </a:endParaRPr>
          </a:p>
          <a:p>
            <a:pPr marL="356400" indent="-285750">
              <a:buFont typeface="Arial"/>
              <a:buChar char="•"/>
              <a:defRPr/>
            </a:pPr>
            <a:r>
              <a:rPr lang="en-US" dirty="0">
                <a:solidFill>
                  <a:srgbClr val="FFFFFF"/>
                </a:solidFill>
              </a:rPr>
              <a:t>Beneficiary communication</a:t>
            </a:r>
          </a:p>
          <a:p>
            <a:pPr marL="356400" indent="-285750">
              <a:buFont typeface="Arial"/>
              <a:buChar char="•"/>
              <a:defRPr/>
            </a:pPr>
            <a:r>
              <a:rPr lang="en-US" dirty="0">
                <a:solidFill>
                  <a:srgbClr val="FFFFFF"/>
                </a:solidFill>
              </a:rPr>
              <a:t>Exit strategy </a:t>
            </a:r>
          </a:p>
          <a:p>
            <a:pPr marL="356400" indent="-285750">
              <a:buFont typeface="Arial"/>
              <a:buChar char="•"/>
              <a:defRPr/>
            </a:pPr>
            <a:r>
              <a:rPr lang="en-US" dirty="0">
                <a:solidFill>
                  <a:srgbClr val="FFFFFF"/>
                </a:solidFill>
              </a:rPr>
              <a:t>Lessons learning</a:t>
            </a:r>
          </a:p>
          <a:p>
            <a:pPr marL="356400" indent="-285750">
              <a:buFont typeface="Arial"/>
              <a:buChar char="•"/>
              <a:defRPr/>
            </a:pPr>
            <a:r>
              <a:rPr lang="en-US" dirty="0">
                <a:solidFill>
                  <a:srgbClr val="FFFFFF"/>
                </a:solidFill>
              </a:rPr>
              <a:t>Evaluation</a:t>
            </a:r>
          </a:p>
          <a:p>
            <a:pPr marL="356400" indent="-285750">
              <a:buFont typeface="Arial"/>
              <a:buChar char="•"/>
              <a:defRPr/>
            </a:pPr>
            <a:r>
              <a:rPr lang="en-US" dirty="0">
                <a:solidFill>
                  <a:srgbClr val="FFFFFF"/>
                </a:solidFill>
              </a:rPr>
              <a:t>Final reporting</a:t>
            </a:r>
          </a:p>
          <a:p>
            <a:pPr marL="285750" indent="-285750">
              <a:buFont typeface="Arial"/>
              <a:buChar char="•"/>
              <a:defRPr/>
            </a:pPr>
            <a:endParaRPr lang="en-US" dirty="0">
              <a:solidFill>
                <a:srgbClr val="595959"/>
              </a:solidFill>
            </a:endParaRPr>
          </a:p>
          <a:p>
            <a:pPr marL="285750" indent="-285750">
              <a:buFont typeface="Arial"/>
              <a:buChar char="•"/>
              <a:defRPr/>
            </a:pPr>
            <a:endParaRPr lang="en-US" dirty="0">
              <a:solidFill>
                <a:srgbClr val="595959"/>
              </a:solidFill>
            </a:endParaRPr>
          </a:p>
        </p:txBody>
      </p:sp>
    </p:spTree>
    <p:extLst>
      <p:ext uri="{BB962C8B-B14F-4D97-AF65-F5344CB8AC3E}">
        <p14:creationId xmlns:p14="http://schemas.microsoft.com/office/powerpoint/2010/main" val="200036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Lst>
  </p:timing>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9826</TotalTime>
  <Words>1962</Words>
  <Application>Microsoft Macintosh PowerPoint</Application>
  <PresentationFormat>Widescreen</PresentationFormat>
  <Paragraphs>216</Paragraphs>
  <Slides>27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Calibri</vt:lpstr>
      <vt:lpstr>Gill Sans Infant MT</vt:lpstr>
      <vt:lpstr>Mangal</vt:lpstr>
      <vt:lpstr>Times New Roman</vt:lpstr>
      <vt:lpstr>Verdana</vt:lpstr>
      <vt:lpstr>Wingdings</vt:lpstr>
      <vt:lpstr>Arial</vt:lpstr>
      <vt:lpstr>1_4. Shelter Cluster PowerPoint Template (2007 and later)</vt:lpstr>
      <vt:lpstr>Welcome to Day 5! </vt:lpstr>
      <vt:lpstr>Agenda for Day 5</vt:lpstr>
      <vt:lpstr>Session 9: Exit and Handover, for the coordination of Shelter and Cash programming   </vt:lpstr>
      <vt:lpstr>Overall course principles – Review slide</vt:lpstr>
      <vt:lpstr>Session 9: Exit and Handover, for the coordination of Shelter and Cash programming    </vt:lpstr>
      <vt:lpstr>Session 7: Cluster coordinating of M&amp;E for Shelter and Cash programming</vt:lpstr>
      <vt:lpstr>Session 9: Parameters</vt:lpstr>
      <vt:lpstr>Session 9: Parameters, cont.</vt:lpstr>
      <vt:lpstr>Session 9: Review CTP in the project cycle</vt:lpstr>
      <vt:lpstr>Session 9: Review CTP in the project cycle</vt:lpstr>
      <vt:lpstr>Session 9: Review -- Simplified Programme Activity Timelines Compared</vt:lpstr>
      <vt:lpstr>Topic 1: Review of range of exit and handover actors and methods </vt:lpstr>
      <vt:lpstr>Topic 1: Review of range of exit and handover actors and methods</vt:lpstr>
      <vt:lpstr>Topic 1: Review of range of exit and handover actors and methods</vt:lpstr>
      <vt:lpstr>Topic 1 Review: Shelter Cluster Strategy Document Template </vt:lpstr>
      <vt:lpstr>Topic 1: Review of range of exit and handover actors and methods</vt:lpstr>
      <vt:lpstr>Topic 1: Review of range of exit and handover actors and methods</vt:lpstr>
      <vt:lpstr>Topic 1: Shelter Cluster SAG generic ToR (excerpt)</vt:lpstr>
      <vt:lpstr>Topic 1: Review of range of exit and handover actors and methods</vt:lpstr>
      <vt:lpstr>Topic 1: Review of range of exit and handover actors and methods</vt:lpstr>
      <vt:lpstr>Topic 2: Differences of objectives, timelines and phases, and actor groups, for handing over Shelter and handing over CVA coordination  </vt:lpstr>
      <vt:lpstr>Topic 2: Differences of objectives, timelines and phases, and actor groups, for handing over Shelter and handing over CVA coordination  </vt:lpstr>
      <vt:lpstr>Topic 2: Differences of objectives, timelines and phases, and actor groups, for handing over Shelter and handing over CVA coordination  </vt:lpstr>
      <vt:lpstr>Topic 2: Basic Needs Sector Coordination ToR (excerpt)  </vt:lpstr>
      <vt:lpstr>Topic 2: Basic Needs Sector Coordination WG ToR (excerpt) </vt:lpstr>
      <vt:lpstr>Topic 2: Basic Needs Sector Coordination WG ToR (excerpt)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280</cp:revision>
  <dcterms:created xsi:type="dcterms:W3CDTF">2019-01-07T15:35:56Z</dcterms:created>
  <dcterms:modified xsi:type="dcterms:W3CDTF">2019-01-27T21:39:05Z</dcterms:modified>
</cp:coreProperties>
</file>