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60" r:id="rId4"/>
    <p:sldMasterId id="2147483669" r:id="rId5"/>
  </p:sldMasterIdLst>
  <p:notesMasterIdLst>
    <p:notesMasterId r:id="rId13"/>
  </p:notesMasterIdLst>
  <p:handoutMasterIdLst>
    <p:handoutMasterId r:id="rId14"/>
  </p:handoutMasterIdLst>
  <p:sldIdLst>
    <p:sldId id="278" r:id="rId6"/>
    <p:sldId id="279" r:id="rId7"/>
    <p:sldId id="280" r:id="rId8"/>
    <p:sldId id="271" r:id="rId9"/>
    <p:sldId id="276" r:id="rId10"/>
    <p:sldId id="277" r:id="rId11"/>
    <p:sldId id="270" r:id="rId12"/>
  </p:sldIdLst>
  <p:sldSz cx="6858000" cy="5143500"/>
  <p:notesSz cx="6797675" cy="9926638"/>
  <p:embeddedFontLst>
    <p:embeddedFont>
      <p:font typeface="Barlow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614"/>
    <a:srgbClr val="7F1416"/>
    <a:srgbClr val="0070C0"/>
    <a:srgbClr val="920000"/>
    <a:srgbClr val="1D3D6C"/>
    <a:srgbClr val="3D5E9A"/>
    <a:srgbClr val="69A0D0"/>
    <a:srgbClr val="76B2D1"/>
    <a:srgbClr val="5B8EC5"/>
    <a:srgbClr val="D2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1327A4-3692-49E5-AB7A-BC41189CD8B5}" v="1" dt="2020-10-14T13:01:53.269"/>
  </p1510:revLst>
</p1510:revInfo>
</file>

<file path=ppt/tableStyles.xml><?xml version="1.0" encoding="utf-8"?>
<a:tblStyleLst xmlns:a="http://schemas.openxmlformats.org/drawingml/2006/main" def="{6DECAC87-13C8-4551-9572-8F8624667EA9}">
  <a:tblStyle styleId="{6DECAC87-13C8-4551-9572-8F8624667E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2" autoAdjust="0"/>
    <p:restoredTop sz="95101" autoAdjust="0"/>
  </p:normalViewPr>
  <p:slideViewPr>
    <p:cSldViewPr snapToGrid="0">
      <p:cViewPr varScale="1">
        <p:scale>
          <a:sx n="83" d="100"/>
          <a:sy n="83" d="100"/>
        </p:scale>
        <p:origin x="158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e Wynveen" userId="aa63adf7-1bc0-42db-a45a-4059068a13f5" providerId="ADAL" clId="{E21327A4-3692-49E5-AB7A-BC41189CD8B5}"/>
    <pc:docChg chg="custSel modSld">
      <pc:chgData name="Renee Wynveen" userId="aa63adf7-1bc0-42db-a45a-4059068a13f5" providerId="ADAL" clId="{E21327A4-3692-49E5-AB7A-BC41189CD8B5}" dt="2020-10-14T13:01:53.269" v="1"/>
      <pc:docMkLst>
        <pc:docMk/>
      </pc:docMkLst>
      <pc:sldChg chg="addSp delSp modSp">
        <pc:chgData name="Renee Wynveen" userId="aa63adf7-1bc0-42db-a45a-4059068a13f5" providerId="ADAL" clId="{E21327A4-3692-49E5-AB7A-BC41189CD8B5}" dt="2020-10-14T13:01:53.269" v="1"/>
        <pc:sldMkLst>
          <pc:docMk/>
          <pc:sldMk cId="1319800767" sldId="277"/>
        </pc:sldMkLst>
        <pc:spChg chg="add">
          <ac:chgData name="Renee Wynveen" userId="aa63adf7-1bc0-42db-a45a-4059068a13f5" providerId="ADAL" clId="{E21327A4-3692-49E5-AB7A-BC41189CD8B5}" dt="2020-10-14T13:01:53.269" v="1"/>
          <ac:spMkLst>
            <pc:docMk/>
            <pc:sldMk cId="1319800767" sldId="277"/>
            <ac:spMk id="8" creationId="{FF1EB13E-06B7-4DA5-B157-B18D660A7418}"/>
          </ac:spMkLst>
        </pc:spChg>
        <pc:spChg chg="add">
          <ac:chgData name="Renee Wynveen" userId="aa63adf7-1bc0-42db-a45a-4059068a13f5" providerId="ADAL" clId="{E21327A4-3692-49E5-AB7A-BC41189CD8B5}" dt="2020-10-14T13:01:53.269" v="1"/>
          <ac:spMkLst>
            <pc:docMk/>
            <pc:sldMk cId="1319800767" sldId="277"/>
            <ac:spMk id="9" creationId="{864C83D2-4E37-482F-A3DE-CE222DC8546B}"/>
          </ac:spMkLst>
        </pc:spChg>
        <pc:grpChg chg="add mod">
          <ac:chgData name="Renee Wynveen" userId="aa63adf7-1bc0-42db-a45a-4059068a13f5" providerId="ADAL" clId="{E21327A4-3692-49E5-AB7A-BC41189CD8B5}" dt="2020-10-14T13:01:53.269" v="1"/>
          <ac:grpSpMkLst>
            <pc:docMk/>
            <pc:sldMk cId="1319800767" sldId="277"/>
            <ac:grpSpMk id="5" creationId="{BA5882B0-A48E-4550-9A3C-CF80AD4A11D4}"/>
          </ac:grpSpMkLst>
        </pc:grpChg>
        <pc:picChg chg="add">
          <ac:chgData name="Renee Wynveen" userId="aa63adf7-1bc0-42db-a45a-4059068a13f5" providerId="ADAL" clId="{E21327A4-3692-49E5-AB7A-BC41189CD8B5}" dt="2020-10-14T13:01:53.269" v="1"/>
          <ac:picMkLst>
            <pc:docMk/>
            <pc:sldMk cId="1319800767" sldId="277"/>
            <ac:picMk id="6" creationId="{FC6B695D-77A5-486E-A70F-861A25B5AB53}"/>
          </ac:picMkLst>
        </pc:picChg>
        <pc:picChg chg="del">
          <ac:chgData name="Renee Wynveen" userId="aa63adf7-1bc0-42db-a45a-4059068a13f5" providerId="ADAL" clId="{E21327A4-3692-49E5-AB7A-BC41189CD8B5}" dt="2020-10-14T13:01:31.268" v="0" actId="478"/>
          <ac:picMkLst>
            <pc:docMk/>
            <pc:sldMk cId="1319800767" sldId="277"/>
            <ac:picMk id="15" creationId="{5FCEB8F0-605B-40BE-9591-9E4A2B713DF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B45F65E-029D-4569-BCB8-4B894269D757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DD25427-4927-47C2-AF88-C47481AD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18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89678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spcFirstLastPara="1" wrap="square" lIns="94753" tIns="94753" rIns="94753" bIns="9475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92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spcFirstLastPara="1" wrap="square" lIns="94753" tIns="94753" rIns="94753" bIns="9475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7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spcFirstLastPara="1" wrap="square" lIns="94753" tIns="94753" rIns="94753" bIns="9475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73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spcFirstLastPara="1" wrap="square" lIns="94753" tIns="94753" rIns="94753" bIns="9475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92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 userDrawn="1"/>
        </p:nvSpPr>
        <p:spPr>
          <a:xfrm>
            <a:off x="0" y="0"/>
            <a:ext cx="6858000" cy="49351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63" name="Shape 63"/>
          <p:cNvSpPr/>
          <p:nvPr/>
        </p:nvSpPr>
        <p:spPr>
          <a:xfrm>
            <a:off x="1" y="89299"/>
            <a:ext cx="6385376" cy="355984"/>
          </a:xfrm>
          <a:prstGeom prst="rect">
            <a:avLst/>
          </a:prstGeom>
          <a:solidFill>
            <a:srgbClr val="791614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F86125-0FCD-4E1E-95A4-72BF862C8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2548" y="148082"/>
            <a:ext cx="1102430" cy="241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05/11/2018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27D-4232-472D-BC36-746EEDEEB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4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05/11/2018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27D-4232-472D-BC36-746EEDEEB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27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05/11/2018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27D-4232-472D-BC36-746EEDEEB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55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6858000" y="-75"/>
            <a:ext cx="34289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1642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 userDrawn="1"/>
        </p:nvSpPr>
        <p:spPr>
          <a:xfrm>
            <a:off x="0" y="0"/>
            <a:ext cx="6858000" cy="486821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63" name="Shape 63"/>
          <p:cNvSpPr/>
          <p:nvPr/>
        </p:nvSpPr>
        <p:spPr>
          <a:xfrm>
            <a:off x="1" y="89299"/>
            <a:ext cx="6385376" cy="35598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A243B8-2BA2-498E-A706-08B574DE9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2" t="-10889"/>
          <a:stretch/>
        </p:blipFill>
        <p:spPr>
          <a:xfrm>
            <a:off x="5696978" y="136591"/>
            <a:ext cx="627242" cy="2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8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 userDrawn="1"/>
        </p:nvSpPr>
        <p:spPr>
          <a:xfrm>
            <a:off x="0" y="0"/>
            <a:ext cx="6858000" cy="486821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63" name="Shape 63"/>
          <p:cNvSpPr/>
          <p:nvPr/>
        </p:nvSpPr>
        <p:spPr>
          <a:xfrm>
            <a:off x="1" y="89299"/>
            <a:ext cx="6385376" cy="355984"/>
          </a:xfrm>
          <a:prstGeom prst="rect">
            <a:avLst/>
          </a:prstGeom>
          <a:solidFill>
            <a:srgbClr val="791614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2073" b="-8856"/>
          <a:stretch/>
        </p:blipFill>
        <p:spPr>
          <a:xfrm>
            <a:off x="5640751" y="105215"/>
            <a:ext cx="714329" cy="31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2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 userDrawn="1"/>
        </p:nvSpPr>
        <p:spPr>
          <a:xfrm>
            <a:off x="0" y="0"/>
            <a:ext cx="6858000" cy="486821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63" name="Shape 63"/>
          <p:cNvSpPr/>
          <p:nvPr/>
        </p:nvSpPr>
        <p:spPr>
          <a:xfrm>
            <a:off x="1" y="89299"/>
            <a:ext cx="6385376" cy="35598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363605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A38F-F5CD-445C-B034-85E119A4C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6B9E5-5337-4544-8E03-31E3E7003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8A065-FB30-48B0-B40E-BACA2F53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fld id="{1D957706-A290-4664-8EE8-15F282C7F596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A7792-3E20-4F76-95B0-FFFA2A5C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FCA64-AB01-49F4-8C39-BD038B4C7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EB82-C811-41DC-A906-58B7A7786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8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27D-4232-472D-BC36-746EEDEEBBE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E96EF6-97BE-4FFA-9052-6051F3B9771A}"/>
              </a:ext>
            </a:extLst>
          </p:cNvPr>
          <p:cNvSpPr/>
          <p:nvPr userDrawn="1"/>
        </p:nvSpPr>
        <p:spPr>
          <a:xfrm>
            <a:off x="9524" y="4800601"/>
            <a:ext cx="6562800" cy="296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59254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05/11/2018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27D-4232-472D-BC36-746EEDEEB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07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96333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86650" y="393475"/>
            <a:ext cx="5054625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67248" y="1349141"/>
            <a:ext cx="5314275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▪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●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562800" y="4362710"/>
            <a:ext cx="29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9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9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9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9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9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9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9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9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9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09" y="4981300"/>
            <a:ext cx="82296" cy="109728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>
            <a:off x="232389" y="4926482"/>
            <a:ext cx="34425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1pPr>
            <a:lvl2pPr marL="742950" indent="-28575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1430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6002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0574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eaLnBrk="1" hangingPunct="1"/>
            <a:r>
              <a:rPr lang="en-GB" altLang="en-US" sz="600" b="0" dirty="0">
                <a:solidFill>
                  <a:schemeClr val="bg1"/>
                </a:solidFill>
              </a:rPr>
              <a:t>https://www.sheltercluster.org/response/yemen</a:t>
            </a:r>
          </a:p>
        </p:txBody>
      </p:sp>
      <p:sp>
        <p:nvSpPr>
          <p:cNvPr id="15" name="TextBox 7"/>
          <p:cNvSpPr txBox="1">
            <a:spLocks noChangeArrowheads="1"/>
          </p:cNvSpPr>
          <p:nvPr userDrawn="1"/>
        </p:nvSpPr>
        <p:spPr bwMode="auto">
          <a:xfrm>
            <a:off x="5324294" y="4934541"/>
            <a:ext cx="13167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1pPr>
            <a:lvl2pPr marL="742950" indent="-28575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1430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6002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0574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eaLnBrk="1" hangingPunct="1"/>
            <a:r>
              <a:rPr lang="en-GB" altLang="en-US" sz="600" b="0" dirty="0">
                <a:solidFill>
                  <a:schemeClr val="bg1"/>
                </a:solidFill>
              </a:rPr>
              <a:t>/</a:t>
            </a:r>
            <a:r>
              <a:rPr lang="en-GB" altLang="en-US" sz="600" b="0" baseline="0" dirty="0">
                <a:solidFill>
                  <a:schemeClr val="bg1"/>
                </a:solidFill>
              </a:rPr>
              <a:t> yemen_sheltercluster</a:t>
            </a:r>
            <a:endParaRPr lang="en-GB" altLang="en-US" sz="600" b="0" dirty="0">
              <a:solidFill>
                <a:schemeClr val="bg1"/>
              </a:solidFill>
            </a:endParaRPr>
          </a:p>
        </p:txBody>
      </p:sp>
      <p:sp>
        <p:nvSpPr>
          <p:cNvPr id="17" name="TextBox 7"/>
          <p:cNvSpPr txBox="1">
            <a:spLocks noChangeArrowheads="1"/>
          </p:cNvSpPr>
          <p:nvPr userDrawn="1"/>
        </p:nvSpPr>
        <p:spPr bwMode="auto">
          <a:xfrm>
            <a:off x="3512556" y="4936279"/>
            <a:ext cx="11857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1pPr>
            <a:lvl2pPr marL="742950" indent="-28575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1430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6002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0574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eaLnBrk="1" hangingPunct="1"/>
            <a:r>
              <a:rPr lang="en-GB" altLang="en-US" sz="600" b="0" dirty="0">
                <a:solidFill>
                  <a:schemeClr val="bg1"/>
                </a:solidFill>
              </a:rPr>
              <a:t>/ @</a:t>
            </a:r>
            <a:r>
              <a:rPr lang="en-GB" altLang="en-US" sz="600" b="0" dirty="0" err="1">
                <a:solidFill>
                  <a:schemeClr val="bg1"/>
                </a:solidFill>
              </a:rPr>
              <a:t>ShelterClustYE</a:t>
            </a:r>
            <a:endParaRPr lang="en-GB" altLang="en-US" sz="600" b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1940C-BF99-4481-9265-D1D4745CB5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43369" y="4952422"/>
            <a:ext cx="137160" cy="18288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67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86650" y="393475"/>
            <a:ext cx="5054625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67248" y="1349141"/>
            <a:ext cx="5314275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▪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●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562800" y="4356225"/>
            <a:ext cx="295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9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9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9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9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9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9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9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9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9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>
            <a:off x="232389" y="4881517"/>
            <a:ext cx="3442598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1pPr>
            <a:lvl2pPr marL="742950" indent="-28575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1430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6002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0574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eaLnBrk="1" hangingPunct="1"/>
            <a:r>
              <a:rPr lang="en-GB" altLang="en-US" sz="750" b="0" dirty="0">
                <a:solidFill>
                  <a:schemeClr val="bg1"/>
                </a:solidFill>
              </a:rPr>
              <a:t>https://cccmcluster.org/</a:t>
            </a:r>
          </a:p>
        </p:txBody>
      </p:sp>
    </p:spTree>
    <p:extLst>
      <p:ext uri="{BB962C8B-B14F-4D97-AF65-F5344CB8AC3E}">
        <p14:creationId xmlns:p14="http://schemas.microsoft.com/office/powerpoint/2010/main" val="11897573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755C36-0FBA-4FA7-A91A-FCAD2F57EEBF}"/>
              </a:ext>
            </a:extLst>
          </p:cNvPr>
          <p:cNvSpPr/>
          <p:nvPr/>
        </p:nvSpPr>
        <p:spPr>
          <a:xfrm>
            <a:off x="134501" y="121733"/>
            <a:ext cx="4266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kern="1200" dirty="0">
                <a:solidFill>
                  <a:schemeClr val="bg1"/>
                </a:solidFill>
                <a:latin typeface="Calibri" panose="020F0502020204030204"/>
              </a:rPr>
              <a:t>NFI – Issues in the cluster</a:t>
            </a:r>
            <a:endParaRPr lang="en-US" sz="1600" kern="12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9D2F3-968C-451F-A47D-D579EBD01D93}"/>
              </a:ext>
            </a:extLst>
          </p:cNvPr>
          <p:cNvSpPr txBox="1"/>
          <p:nvPr/>
        </p:nvSpPr>
        <p:spPr>
          <a:xfrm>
            <a:off x="480560" y="528132"/>
            <a:ext cx="588686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81614"/>
                </a:solidFill>
              </a:rPr>
              <a:t>Shelter cluster Yemen has </a:t>
            </a:r>
            <a:r>
              <a:rPr lang="en-US" dirty="0"/>
              <a:t>registered over 160 members, most of them being national, provincial or local.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Non-Food items is representing around 140 000 Households assisted – 700  000 persons-. This figure is still increasing.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Many national &amp; local partners are involved in NFI distribution. Problem of financial support for distribution.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Huge discrepancy in terms of quality and cost – the market is sufficient for items with minimum requirement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Parallel systems are existing with big disparities in term of kit composition and quality: </a:t>
            </a:r>
          </a:p>
          <a:p>
            <a:pPr lvl="4">
              <a:spcAft>
                <a:spcPts val="600"/>
              </a:spcAft>
            </a:pPr>
            <a:r>
              <a:rPr lang="en-US" dirty="0"/>
              <a:t>	a) Shelter Cluster contingency stock </a:t>
            </a:r>
          </a:p>
          <a:p>
            <a:pPr lvl="4">
              <a:spcAft>
                <a:spcPts val="600"/>
              </a:spcAft>
            </a:pPr>
            <a:r>
              <a:rPr lang="en-US" dirty="0"/>
              <a:t>	b) IOM RCT (OCHA) contingency stocks </a:t>
            </a:r>
          </a:p>
          <a:p>
            <a:pPr lvl="4">
              <a:spcAft>
                <a:spcPts val="600"/>
              </a:spcAft>
            </a:pPr>
            <a:r>
              <a:rPr lang="en-US" dirty="0"/>
              <a:t>	c) Small organizations struggling to compose complete kit</a:t>
            </a:r>
          </a:p>
        </p:txBody>
      </p:sp>
    </p:spTree>
    <p:extLst>
      <p:ext uri="{BB962C8B-B14F-4D97-AF65-F5344CB8AC3E}">
        <p14:creationId xmlns:p14="http://schemas.microsoft.com/office/powerpoint/2010/main" val="157534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755C36-0FBA-4FA7-A91A-FCAD2F57EEBF}"/>
              </a:ext>
            </a:extLst>
          </p:cNvPr>
          <p:cNvSpPr/>
          <p:nvPr/>
        </p:nvSpPr>
        <p:spPr>
          <a:xfrm>
            <a:off x="134501" y="121733"/>
            <a:ext cx="4266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kern="1200" dirty="0">
                <a:solidFill>
                  <a:schemeClr val="bg1"/>
                </a:solidFill>
                <a:latin typeface="Calibri" panose="020F0502020204030204"/>
              </a:rPr>
              <a:t>NFI – Structural change in the cluster</a:t>
            </a:r>
            <a:endParaRPr lang="en-US" sz="1600" kern="12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F235E-D45B-4C1B-AEC7-25486F8A2CEF}"/>
              </a:ext>
            </a:extLst>
          </p:cNvPr>
          <p:cNvSpPr txBox="1"/>
          <p:nvPr/>
        </p:nvSpPr>
        <p:spPr>
          <a:xfrm>
            <a:off x="347072" y="702903"/>
            <a:ext cx="588686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In 2020, Shelter Cluster introduced a weekly </a:t>
            </a:r>
            <a:r>
              <a:rPr lang="en-US" b="1" dirty="0">
                <a:solidFill>
                  <a:srgbClr val="781614"/>
                </a:solidFill>
              </a:rPr>
              <a:t>warehouse reconciliation report</a:t>
            </a:r>
            <a:r>
              <a:rPr lang="en-US" dirty="0"/>
              <a:t> to monitor all stock level in country. 36 warehouses of the 9 key organizations are participating in reporting items available.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Shelter Cluster presented the intention to shift to a </a:t>
            </a:r>
            <a:r>
              <a:rPr lang="en-US" b="1" dirty="0">
                <a:solidFill>
                  <a:srgbClr val="781614"/>
                </a:solidFill>
              </a:rPr>
              <a:t>common pipeline </a:t>
            </a:r>
            <a:r>
              <a:rPr lang="en-US" dirty="0"/>
              <a:t>in order to ensure items quality, cost efficiency and reinforce clarity of procurement.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With the unexpected flooding, (almost 500 000 individuals affected), Shelter Cluster introduced </a:t>
            </a:r>
            <a:r>
              <a:rPr lang="en-US" dirty="0">
                <a:solidFill>
                  <a:srgbClr val="781614"/>
                </a:solidFill>
              </a:rPr>
              <a:t>#72hoursresponse </a:t>
            </a:r>
            <a:r>
              <a:rPr lang="en-US" dirty="0"/>
              <a:t>to mobilize contingency stock.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7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755C36-0FBA-4FA7-A91A-FCAD2F57EEBF}"/>
              </a:ext>
            </a:extLst>
          </p:cNvPr>
          <p:cNvSpPr/>
          <p:nvPr/>
        </p:nvSpPr>
        <p:spPr>
          <a:xfrm>
            <a:off x="134501" y="121733"/>
            <a:ext cx="4266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kern="1200" dirty="0">
                <a:solidFill>
                  <a:schemeClr val="bg1"/>
                </a:solidFill>
                <a:latin typeface="Calibri" panose="020F0502020204030204"/>
              </a:rPr>
              <a:t>NFI – Common pipeline</a:t>
            </a:r>
            <a:endParaRPr lang="en-US" sz="1600" kern="12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F235E-D45B-4C1B-AEC7-25486F8A2CEF}"/>
              </a:ext>
            </a:extLst>
          </p:cNvPr>
          <p:cNvSpPr txBox="1"/>
          <p:nvPr/>
        </p:nvSpPr>
        <p:spPr>
          <a:xfrm>
            <a:off x="11024" y="2154504"/>
            <a:ext cx="1524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Definition of roles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Repartition of roles.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Estimation of the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C28D24-1685-4A71-8D3A-0DBE54C6B26C}"/>
              </a:ext>
            </a:extLst>
          </p:cNvPr>
          <p:cNvGrpSpPr/>
          <p:nvPr/>
        </p:nvGrpSpPr>
        <p:grpSpPr>
          <a:xfrm>
            <a:off x="134501" y="598754"/>
            <a:ext cx="5930900" cy="1409700"/>
            <a:chOff x="0" y="0"/>
            <a:chExt cx="5930900" cy="1409700"/>
          </a:xfrm>
        </p:grpSpPr>
        <p:sp>
          <p:nvSpPr>
            <p:cNvPr id="6" name="Text Box 27">
              <a:extLst>
                <a:ext uri="{FF2B5EF4-FFF2-40B4-BE49-F238E27FC236}">
                  <a16:creationId xmlns:a16="http://schemas.microsoft.com/office/drawing/2014/main" id="{183F53E1-077C-4374-9748-4F935083FFE5}"/>
                </a:ext>
              </a:extLst>
            </p:cNvPr>
            <p:cNvSpPr txBox="1"/>
            <p:nvPr/>
          </p:nvSpPr>
          <p:spPr>
            <a:xfrm>
              <a:off x="457200" y="933450"/>
              <a:ext cx="1358537" cy="4445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7F141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Contingency stock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28600" marR="0" indent="-22860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dirty="0">
                  <a:solidFill>
                    <a:srgbClr val="7F141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Static stock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28">
              <a:extLst>
                <a:ext uri="{FF2B5EF4-FFF2-40B4-BE49-F238E27FC236}">
                  <a16:creationId xmlns:a16="http://schemas.microsoft.com/office/drawing/2014/main" id="{BEF6415B-F2A1-408E-9D7A-8F38AAE1ADE7}"/>
                </a:ext>
              </a:extLst>
            </p:cNvPr>
            <p:cNvSpPr txBox="1"/>
            <p:nvPr/>
          </p:nvSpPr>
          <p:spPr>
            <a:xfrm>
              <a:off x="1981200" y="622300"/>
              <a:ext cx="1593850" cy="7874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7F141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Seasonal Distribution(s)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28600" marR="0" indent="-2286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000" b="1" dirty="0">
                  <a:solidFill>
                    <a:srgbClr val="7F141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Flood response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28600" marR="0" indent="-2286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000" b="1" dirty="0">
                  <a:solidFill>
                    <a:srgbClr val="7F141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Winterization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28600" marR="0" indent="-22860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tabLst>
                  <a:tab pos="228600" algn="l"/>
                </a:tabLst>
              </a:pPr>
              <a:r>
                <a:rPr lang="en-US" sz="1000" b="1" dirty="0">
                  <a:solidFill>
                    <a:srgbClr val="7F141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Summarization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4B8E2C3-5B78-4D69-9667-A08E33C904F9}"/>
                </a:ext>
              </a:extLst>
            </p:cNvPr>
            <p:cNvSpPr txBox="1"/>
            <p:nvPr/>
          </p:nvSpPr>
          <p:spPr>
            <a:xfrm>
              <a:off x="3505200" y="25400"/>
              <a:ext cx="2425700" cy="12954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000" b="1">
                  <a:solidFill>
                    <a:srgbClr val="7F141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Regular distribution related to the conflict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28600" marR="0" indent="-2286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1000" b="1">
                  <a:solidFill>
                    <a:srgbClr val="7F141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Newly displaced, forecast based on conflict dynamic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28600" marR="0" indent="-22860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tabLst>
                  <a:tab pos="228600" algn="l"/>
                </a:tabLst>
              </a:pPr>
              <a:r>
                <a:rPr lang="en-US" sz="1000" b="1">
                  <a:solidFill>
                    <a:srgbClr val="7F141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Renewal of materials for the shelters of old caseload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302EE3-100A-4C43-8C69-C07976C01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12"/>
            <a:stretch/>
          </p:blipFill>
          <p:spPr bwMode="auto">
            <a:xfrm>
              <a:off x="0" y="0"/>
              <a:ext cx="3541395" cy="9334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C0B3A9E-7128-4261-9484-030273969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735467"/>
              </p:ext>
            </p:extLst>
          </p:nvPr>
        </p:nvGraphicFramePr>
        <p:xfrm>
          <a:off x="1608442" y="2154504"/>
          <a:ext cx="5106922" cy="2592197"/>
        </p:xfrm>
        <a:graphic>
          <a:graphicData uri="http://schemas.openxmlformats.org/drawingml/2006/table">
            <a:tbl>
              <a:tblPr firstRow="1" firstCol="1" bandRow="1">
                <a:tableStyleId>{6DECAC87-13C8-4551-9572-8F8624667EA9}</a:tableStyleId>
              </a:tblPr>
              <a:tblGrid>
                <a:gridCol w="1149405">
                  <a:extLst>
                    <a:ext uri="{9D8B030D-6E8A-4147-A177-3AD203B41FA5}">
                      <a16:colId xmlns:a16="http://schemas.microsoft.com/office/drawing/2014/main" val="4150076002"/>
                    </a:ext>
                  </a:extLst>
                </a:gridCol>
                <a:gridCol w="2805329">
                  <a:extLst>
                    <a:ext uri="{9D8B030D-6E8A-4147-A177-3AD203B41FA5}">
                      <a16:colId xmlns:a16="http://schemas.microsoft.com/office/drawing/2014/main" val="418351129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val="1209773655"/>
                    </a:ext>
                  </a:extLst>
                </a:gridCol>
              </a:tblGrid>
              <a:tr h="1421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63" marR="62563" marT="0" marB="0">
                    <a:solidFill>
                      <a:srgbClr val="7816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</a:rPr>
                        <a:t>Type of functions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63" marR="62563" marT="0" marB="0">
                    <a:solidFill>
                      <a:srgbClr val="7816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effectLst/>
                        </a:rPr>
                        <a:t>Comments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63" marR="62563" marT="0" marB="0">
                    <a:solidFill>
                      <a:srgbClr val="7816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122460"/>
                  </a:ext>
                </a:extLst>
              </a:tr>
              <a:tr h="9577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 &amp; International </a:t>
                      </a:r>
                      <a:r>
                        <a:rPr lang="en-US" sz="900" dirty="0" err="1">
                          <a:effectLst/>
                        </a:rPr>
                        <a:t>Organisations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63" marR="625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Cluster Lead Agency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Custodian of the common pipeline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Large oversea procurement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Large national procurement (if necessary)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Central warehousing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Upstream Logistic (preferred)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Downstream Logistic (last resort)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63" marR="625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 agency in charge at the national level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63" marR="62563" marT="0" marB="0"/>
                </a:tc>
                <a:extLst>
                  <a:ext uri="{0D108BD9-81ED-4DB2-BD59-A6C34878D82A}">
                    <a16:rowId xmlns:a16="http://schemas.microsoft.com/office/drawing/2014/main" val="1329666992"/>
                  </a:ext>
                </a:extLst>
              </a:tr>
              <a:tr h="6741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International NGO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63" marR="625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Sub-National Coordination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Large and medium local procurement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Central &amp; provincial warehousing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Contingency stock warehousing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Downstream Logistic (preferred)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63" marR="625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 agency in charge per large area of intervention (north, south, east)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63" marR="62563" marT="0" marB="0"/>
                </a:tc>
                <a:extLst>
                  <a:ext uri="{0D108BD9-81ED-4DB2-BD59-A6C34878D82A}">
                    <a16:rowId xmlns:a16="http://schemas.microsoft.com/office/drawing/2014/main" val="2412816389"/>
                  </a:ext>
                </a:extLst>
              </a:tr>
              <a:tr h="5272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 NGO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63" marR="625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Local warehousing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Standardized assessment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Local Dispatching /Distribution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Monitoring &amp;Reporting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63" marR="625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Multiple agencies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63" marR="62563" marT="0" marB="0"/>
                </a:tc>
                <a:extLst>
                  <a:ext uri="{0D108BD9-81ED-4DB2-BD59-A6C34878D82A}">
                    <a16:rowId xmlns:a16="http://schemas.microsoft.com/office/drawing/2014/main" val="1541765792"/>
                  </a:ext>
                </a:extLst>
              </a:tr>
              <a:tr h="290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Community-Based </a:t>
                      </a:r>
                      <a:r>
                        <a:rPr lang="en-US" sz="900" dirty="0" err="1">
                          <a:effectLst/>
                        </a:rPr>
                        <a:t>Organisation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63" marR="6256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Standardized assessment (under supervision)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 dirty="0">
                          <a:effectLst/>
                        </a:rPr>
                        <a:t>Distribution only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63" marR="6256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Multiple agencies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563" marR="62563" marT="0" marB="0"/>
                </a:tc>
                <a:extLst>
                  <a:ext uri="{0D108BD9-81ED-4DB2-BD59-A6C34878D82A}">
                    <a16:rowId xmlns:a16="http://schemas.microsoft.com/office/drawing/2014/main" val="2848653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66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BF9A5A-C372-4852-BC0A-1CEF64B7D9FB}"/>
              </a:ext>
            </a:extLst>
          </p:cNvPr>
          <p:cNvSpPr/>
          <p:nvPr/>
        </p:nvSpPr>
        <p:spPr>
          <a:xfrm>
            <a:off x="134501" y="121733"/>
            <a:ext cx="4266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kern="1200" dirty="0">
                <a:solidFill>
                  <a:schemeClr val="bg1"/>
                </a:solidFill>
                <a:latin typeface="Calibri" panose="020F0502020204030204"/>
              </a:rPr>
              <a:t>NFI - Technical Working Group - Updates </a:t>
            </a:r>
            <a:endParaRPr lang="en-US" sz="1600" kern="12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965D9-22FA-40A3-9817-812EA75F58E4}"/>
              </a:ext>
            </a:extLst>
          </p:cNvPr>
          <p:cNvSpPr txBox="1"/>
          <p:nvPr/>
        </p:nvSpPr>
        <p:spPr>
          <a:xfrm>
            <a:off x="165413" y="503381"/>
            <a:ext cx="654727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b="1" kern="12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Why We need the revision ?</a:t>
            </a:r>
            <a:endParaRPr lang="en-US" kern="1200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endParaRPr lang="en-US" sz="10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endParaRPr lang="en-US" sz="10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endParaRPr lang="en-US" sz="10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endParaRPr lang="en-US" sz="10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endParaRPr lang="en-US" sz="10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endParaRPr lang="en-US" sz="10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endParaRPr lang="en-US" sz="10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r>
              <a:rPr lang="en-US" sz="1000" dirty="0"/>
              <a:t> 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A one-fit-all model                            Basic kit with options according to situation</a:t>
            </a:r>
            <a:endParaRPr lang="en-US" sz="1000" b="1" kern="120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endParaRPr lang="en-US" sz="1000" b="1" kern="1200" dirty="0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50000"/>
              </a:lnSpc>
              <a:buClrTx/>
            </a:pPr>
            <a:endParaRPr lang="en-US" sz="12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 marL="228600" indent="-228600">
              <a:lnSpc>
                <a:spcPct val="150000"/>
              </a:lnSpc>
              <a:buClrTx/>
              <a:buAutoNum type="arabicParenR"/>
            </a:pPr>
            <a:r>
              <a:rPr lang="en-US" sz="1200" b="1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Flexibility</a:t>
            </a:r>
            <a:r>
              <a:rPr lang="en-US" sz="1200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- having option on adopting according to needs, geographical location, or family composition</a:t>
            </a:r>
          </a:p>
          <a:p>
            <a:pPr marL="228600" indent="-228600">
              <a:lnSpc>
                <a:spcPct val="150000"/>
              </a:lnSpc>
              <a:buClrTx/>
              <a:buAutoNum type="arabicParenR"/>
            </a:pPr>
            <a:r>
              <a:rPr lang="en-US" sz="1200" b="1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Cost Saving </a:t>
            </a:r>
            <a:r>
              <a:rPr lang="en-US" sz="1200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- for only providing the necessary items only. </a:t>
            </a:r>
          </a:p>
          <a:p>
            <a:pPr marL="228600" indent="-228600">
              <a:buClrTx/>
              <a:buAutoNum type="arabicParenR"/>
            </a:pPr>
            <a:endParaRPr lang="en-US" sz="10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endParaRPr lang="en-US" sz="12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endParaRPr lang="en-US" sz="12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endParaRPr lang="en-US" sz="12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14488B-7B01-4565-B1D1-366ED2B79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753" y="1116204"/>
            <a:ext cx="3231160" cy="1511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942454-B79C-468B-A385-CB8640710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15" y="1116204"/>
            <a:ext cx="975445" cy="1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5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BF9A5A-C372-4852-BC0A-1CEF64B7D9FB}"/>
              </a:ext>
            </a:extLst>
          </p:cNvPr>
          <p:cNvSpPr/>
          <p:nvPr/>
        </p:nvSpPr>
        <p:spPr>
          <a:xfrm>
            <a:off x="134501" y="121733"/>
            <a:ext cx="4266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kern="1200" dirty="0">
                <a:solidFill>
                  <a:schemeClr val="bg1"/>
                </a:solidFill>
                <a:latin typeface="Calibri" panose="020F0502020204030204"/>
              </a:rPr>
              <a:t>Strategy of kit compositions</a:t>
            </a:r>
            <a:endParaRPr lang="en-US" sz="1600" kern="12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965D9-22FA-40A3-9817-812EA75F58E4}"/>
              </a:ext>
            </a:extLst>
          </p:cNvPr>
          <p:cNvSpPr txBox="1"/>
          <p:nvPr/>
        </p:nvSpPr>
        <p:spPr>
          <a:xfrm>
            <a:off x="70884" y="545177"/>
            <a:ext cx="66630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Strategy Criteria for reviewing NFIs</a:t>
            </a: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US" sz="11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Standard NF Kit Composition- </a:t>
            </a:r>
          </a:p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1)Kitchen Set            2) Mattresses   3) Blankets            4) Bucket     5)Sleeping mat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F6CA43-2856-498D-8EDD-BE9B0B68F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44" y="924719"/>
            <a:ext cx="3046172" cy="30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BF9A5A-C372-4852-BC0A-1CEF64B7D9FB}"/>
              </a:ext>
            </a:extLst>
          </p:cNvPr>
          <p:cNvSpPr/>
          <p:nvPr/>
        </p:nvSpPr>
        <p:spPr>
          <a:xfrm>
            <a:off x="134501" y="121733"/>
            <a:ext cx="4266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kern="1200" dirty="0">
                <a:solidFill>
                  <a:schemeClr val="bg1"/>
                </a:solidFill>
                <a:latin typeface="Calibri" panose="020F0502020204030204"/>
              </a:rPr>
              <a:t>Strategy of kit compositions- Procurement status </a:t>
            </a:r>
            <a:endParaRPr lang="en-US" sz="1600" kern="12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965D9-22FA-40A3-9817-812EA75F58E4}"/>
              </a:ext>
            </a:extLst>
          </p:cNvPr>
          <p:cNvSpPr txBox="1"/>
          <p:nvPr/>
        </p:nvSpPr>
        <p:spPr>
          <a:xfrm>
            <a:off x="55543" y="552999"/>
            <a:ext cx="66925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New NFI Kit Composition</a:t>
            </a: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lvl="2">
              <a:buClrTx/>
            </a:pPr>
            <a:endParaRPr lang="en-US" sz="10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lvl="2">
              <a:buClrTx/>
            </a:pPr>
            <a:r>
              <a:rPr lang="en-US" sz="1100" b="1" kern="1200" dirty="0">
                <a:solidFill>
                  <a:prstClr val="black"/>
                </a:solidFill>
                <a:latin typeface="Calibri" panose="020F0502020204030204"/>
              </a:rPr>
              <a:t>Summary </a:t>
            </a: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marL="171450" lvl="2" indent="-171450">
              <a:buClrTx/>
              <a:buFont typeface="Wingdings" panose="05000000000000000000" pitchFamily="2" charset="2"/>
              <a:buChar char="ü"/>
            </a:pP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</a:rPr>
              <a:t>Current NFI Budget </a:t>
            </a:r>
            <a:r>
              <a:rPr lang="en-US" sz="1000" b="1" kern="1200" dirty="0">
                <a:solidFill>
                  <a:schemeClr val="accent1"/>
                </a:solidFill>
                <a:latin typeface="Calibri" panose="020F0502020204030204"/>
              </a:rPr>
              <a:t>= 177$                            </a:t>
            </a: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</a:rPr>
              <a:t>New NFI Budget </a:t>
            </a:r>
            <a:r>
              <a:rPr lang="en-US" sz="1000" b="1" kern="1200" dirty="0">
                <a:solidFill>
                  <a:schemeClr val="accent1"/>
                </a:solidFill>
                <a:latin typeface="Calibri" panose="020F0502020204030204"/>
              </a:rPr>
              <a:t>= 385.3$                        </a:t>
            </a:r>
            <a:endParaRPr lang="en-US" sz="1000" kern="1200" dirty="0">
              <a:solidFill>
                <a:schemeClr val="accent1"/>
              </a:solidFill>
              <a:latin typeface="Calibri" panose="020F0502020204030204"/>
            </a:endParaRPr>
          </a:p>
          <a:p>
            <a:pPr marL="171450" lvl="2" indent="-171450">
              <a:buClrTx/>
              <a:buFont typeface="Wingdings" panose="05000000000000000000" pitchFamily="2" charset="2"/>
              <a:buChar char="ü"/>
            </a:pP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</a:rPr>
              <a:t>Current NFI Kit has </a:t>
            </a:r>
            <a:r>
              <a:rPr lang="en-US" sz="1000" b="1" kern="1200" dirty="0">
                <a:solidFill>
                  <a:schemeClr val="accent1"/>
                </a:solidFill>
                <a:latin typeface="Calibri" panose="020F0502020204030204"/>
              </a:rPr>
              <a:t>5 Items                            </a:t>
            </a: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</a:rPr>
              <a:t>The new NFI kit has </a:t>
            </a:r>
            <a:r>
              <a:rPr lang="en-US" sz="1000" b="1" kern="1200" dirty="0">
                <a:solidFill>
                  <a:schemeClr val="accent1"/>
                </a:solidFill>
                <a:latin typeface="Calibri" panose="020F0502020204030204"/>
              </a:rPr>
              <a:t>13 items</a:t>
            </a:r>
          </a:p>
          <a:p>
            <a:pPr marL="171450" lvl="2" indent="-171450">
              <a:buClrTx/>
              <a:buFont typeface="Wingdings" panose="05000000000000000000" pitchFamily="2" charset="2"/>
              <a:buChar char="ü"/>
            </a:pP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</a:rPr>
              <a:t>Revised NFIs-  We have</a:t>
            </a:r>
            <a:r>
              <a:rPr lang="en-US" sz="1000" b="1" kern="1200" dirty="0">
                <a:solidFill>
                  <a:schemeClr val="accent1"/>
                </a:solidFill>
                <a:latin typeface="Calibri" panose="020F0502020204030204"/>
              </a:rPr>
              <a:t> 7 Items </a:t>
            </a: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</a:rPr>
              <a:t>to be locally procured and </a:t>
            </a:r>
            <a:r>
              <a:rPr lang="en-US" sz="1000" b="1" kern="1200" dirty="0">
                <a:solidFill>
                  <a:schemeClr val="accent1"/>
                </a:solidFill>
                <a:latin typeface="Calibri" panose="020F0502020204030204"/>
              </a:rPr>
              <a:t>6 Items </a:t>
            </a: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</a:rPr>
              <a:t>to be Internationally Procured</a:t>
            </a: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5882B0-A48E-4550-9A3C-CF80AD4A11D4}"/>
              </a:ext>
            </a:extLst>
          </p:cNvPr>
          <p:cNvGrpSpPr/>
          <p:nvPr/>
        </p:nvGrpSpPr>
        <p:grpSpPr>
          <a:xfrm>
            <a:off x="38100" y="1028700"/>
            <a:ext cx="6781800" cy="3086100"/>
            <a:chOff x="0" y="0"/>
            <a:chExt cx="6781800" cy="30861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6B695D-77A5-486E-A70F-861A25B5A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781800" cy="3086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ounded Rectangle 21">
              <a:extLst>
                <a:ext uri="{FF2B5EF4-FFF2-40B4-BE49-F238E27FC236}">
                  <a16:creationId xmlns:a16="http://schemas.microsoft.com/office/drawing/2014/main" id="{FF1EB13E-06B7-4DA5-B157-B18D660A7418}"/>
                </a:ext>
              </a:extLst>
            </p:cNvPr>
            <p:cNvSpPr/>
            <p:nvPr/>
          </p:nvSpPr>
          <p:spPr>
            <a:xfrm>
              <a:off x="377190" y="2415540"/>
              <a:ext cx="902970" cy="251460"/>
            </a:xfrm>
            <a:prstGeom prst="roundRect">
              <a:avLst/>
            </a:prstGeom>
            <a:solidFill>
              <a:srgbClr val="AB7A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9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Solar Lamps</a:t>
              </a:r>
              <a:endParaRPr lang="en-CH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23">
              <a:extLst>
                <a:ext uri="{FF2B5EF4-FFF2-40B4-BE49-F238E27FC236}">
                  <a16:creationId xmlns:a16="http://schemas.microsoft.com/office/drawing/2014/main" id="{864C83D2-4E37-482F-A3DE-CE222DC8546B}"/>
                </a:ext>
              </a:extLst>
            </p:cNvPr>
            <p:cNvSpPr/>
            <p:nvPr/>
          </p:nvSpPr>
          <p:spPr>
            <a:xfrm>
              <a:off x="5741670" y="525780"/>
              <a:ext cx="902970" cy="251460"/>
            </a:xfrm>
            <a:prstGeom prst="roundRect">
              <a:avLst/>
            </a:prstGeom>
            <a:solidFill>
              <a:srgbClr val="AB7A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9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Solar Lamps</a:t>
              </a:r>
              <a:endParaRPr lang="en-CH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80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BF9A5A-C372-4852-BC0A-1CEF64B7D9FB}"/>
              </a:ext>
            </a:extLst>
          </p:cNvPr>
          <p:cNvSpPr/>
          <p:nvPr/>
        </p:nvSpPr>
        <p:spPr>
          <a:xfrm>
            <a:off x="134501" y="121733"/>
            <a:ext cx="4266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FFFFFF"/>
                </a:solidFill>
                <a:ea typeface="Barlow"/>
                <a:cs typeface="Barlow"/>
                <a:sym typeface="Barlow"/>
              </a:rPr>
              <a:t>NFI-</a:t>
            </a:r>
            <a:r>
              <a:rPr lang="en-GB" b="1" dirty="0" err="1">
                <a:solidFill>
                  <a:srgbClr val="FFFFFF"/>
                </a:solidFill>
                <a:ea typeface="Barlow"/>
                <a:cs typeface="Barlow"/>
                <a:sym typeface="Barlow"/>
              </a:rPr>
              <a:t>TWiG</a:t>
            </a:r>
            <a:r>
              <a:rPr lang="en-GB" b="1" dirty="0">
                <a:solidFill>
                  <a:srgbClr val="FFFFFF"/>
                </a:solidFill>
                <a:ea typeface="Barlow"/>
                <a:cs typeface="Barlow"/>
                <a:sym typeface="Barlow"/>
              </a:rPr>
              <a:t>  Highlights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965D9-22FA-40A3-9817-812EA75F58E4}"/>
              </a:ext>
            </a:extLst>
          </p:cNvPr>
          <p:cNvSpPr txBox="1"/>
          <p:nvPr/>
        </p:nvSpPr>
        <p:spPr>
          <a:xfrm>
            <a:off x="55543" y="552999"/>
            <a:ext cx="669258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n-US" sz="1200" b="1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Main Publications by the NFI </a:t>
            </a:r>
            <a:r>
              <a:rPr lang="en-US" sz="1200" b="1" kern="1200" dirty="0" err="1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TWiG</a:t>
            </a:r>
            <a:r>
              <a:rPr lang="en-US" sz="1200" b="1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New NFI kit Composition, Specifications, price and quantities </a:t>
            </a:r>
          </a:p>
          <a:p>
            <a:pPr marL="171450" indent="-17145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NFI Market assessment form</a:t>
            </a:r>
          </a:p>
          <a:p>
            <a:pPr marL="171450" indent="-17145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NFI </a:t>
            </a:r>
            <a:r>
              <a:rPr lang="en-US" sz="1000" kern="1200" dirty="0" err="1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TWiG</a:t>
            </a: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 meeting minutes </a:t>
            </a:r>
          </a:p>
          <a:p>
            <a:pPr marL="171450" indent="-17145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Revised NFI PDM guideline</a:t>
            </a:r>
          </a:p>
          <a:p>
            <a:pPr marL="171450" indent="-17145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</a:rPr>
              <a:t>NFI Technical report</a:t>
            </a:r>
          </a:p>
          <a:p>
            <a:pPr>
              <a:lnSpc>
                <a:spcPct val="150000"/>
              </a:lnSpc>
              <a:buClrTx/>
            </a:pPr>
            <a:endParaRPr lang="en-US" sz="10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n-US" sz="1200" b="1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Constraints :</a:t>
            </a:r>
          </a:p>
          <a:p>
            <a:pPr marL="171450" indent="-17145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Virtual </a:t>
            </a:r>
            <a:r>
              <a:rPr lang="en-US" sz="1000" kern="1200" dirty="0" err="1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TWiG</a:t>
            </a: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 meetings due to Covid-19</a:t>
            </a:r>
          </a:p>
          <a:p>
            <a:pPr marL="171450" indent="-17145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Distributions during the pandemic period </a:t>
            </a:r>
          </a:p>
          <a:p>
            <a:pPr marL="171450" indent="-17145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endParaRPr lang="en-US" sz="10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lnSpc>
                <a:spcPct val="150000"/>
              </a:lnSpc>
              <a:buClrTx/>
              <a:buFont typeface="Wingdings" panose="05000000000000000000" pitchFamily="2" charset="2"/>
              <a:buChar char="q"/>
            </a:pPr>
            <a:r>
              <a:rPr lang="en-US" sz="1200" b="1" kern="1200" dirty="0" err="1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TWiG</a:t>
            </a:r>
            <a:r>
              <a:rPr lang="en-US" sz="1200" b="1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 discussions:</a:t>
            </a:r>
          </a:p>
          <a:p>
            <a:pPr marL="171450" indent="-17145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NFI </a:t>
            </a:r>
            <a:r>
              <a:rPr lang="en-US" sz="1000" kern="1200" dirty="0" err="1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TWiG</a:t>
            </a: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 members</a:t>
            </a:r>
          </a:p>
          <a:p>
            <a:pPr marL="171450" indent="-17145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National and Sub National Cluster coordinators </a:t>
            </a:r>
          </a:p>
          <a:p>
            <a:pPr marL="171450" indent="-17145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Ad-hoc meetings with the Shelter/NFI Partners </a:t>
            </a:r>
          </a:p>
          <a:p>
            <a:pPr marL="171450" indent="-17145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Local Authority discussions on the findings </a:t>
            </a:r>
          </a:p>
          <a:p>
            <a:pPr marL="171450" indent="-171450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1000" kern="1200" dirty="0">
                <a:solidFill>
                  <a:schemeClr val="accent1"/>
                </a:solidFill>
                <a:latin typeface="Calibri" panose="020F0502020204030204"/>
                <a:ea typeface="+mn-ea"/>
                <a:cs typeface="+mn-cs"/>
              </a:rPr>
              <a:t>Presenting the outcomes of the meetings to the SAG members</a:t>
            </a:r>
          </a:p>
          <a:p>
            <a:pPr>
              <a:buClrTx/>
            </a:pPr>
            <a:endParaRPr lang="en-US" sz="12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endParaRPr lang="en-US" sz="12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endParaRPr lang="en-US" sz="12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endParaRPr lang="en-US" sz="12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endParaRPr lang="en-US" sz="12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endParaRPr lang="en-US" sz="12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endParaRPr lang="en-US" sz="12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endParaRPr lang="en-US" sz="12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</a:pPr>
            <a:endParaRPr lang="en-US" sz="1200" kern="1200" dirty="0">
              <a:solidFill>
                <a:schemeClr val="accent1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682430"/>
      </p:ext>
    </p:extLst>
  </p:cSld>
  <p:clrMapOvr>
    <a:masterClrMapping/>
  </p:clrMapOvr>
</p:sld>
</file>

<file path=ppt/theme/theme1.xml><?xml version="1.0" encoding="utf-8"?>
<a:theme xmlns:a="http://schemas.openxmlformats.org/drawingml/2006/main" name="Bass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s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BFAA18777F946956591ADD2475A9D" ma:contentTypeVersion="12" ma:contentTypeDescription="Create a new document." ma:contentTypeScope="" ma:versionID="7fd4d9125eba8fb2f038b6940423d066">
  <xsd:schema xmlns:xsd="http://www.w3.org/2001/XMLSchema" xmlns:xs="http://www.w3.org/2001/XMLSchema" xmlns:p="http://schemas.microsoft.com/office/2006/metadata/properties" xmlns:ns2="ecffb501-99a5-49ad-89ef-63fe6658945a" xmlns:ns3="2727191f-c011-412d-a217-b60645eec17c" targetNamespace="http://schemas.microsoft.com/office/2006/metadata/properties" ma:root="true" ma:fieldsID="4d45890393269a2ec23c63e2b10ddd79" ns2:_="" ns3:_="">
    <xsd:import namespace="ecffb501-99a5-49ad-89ef-63fe6658945a"/>
    <xsd:import namespace="2727191f-c011-412d-a217-b60645eec1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fb501-99a5-49ad-89ef-63fe665894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7191f-c011-412d-a217-b60645eec1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177447-1FFE-4689-8146-4AE13AC51C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B2501A-E82D-4C64-B2FC-766D360E2A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ffb501-99a5-49ad-89ef-63fe6658945a"/>
    <ds:schemaRef ds:uri="2727191f-c011-412d-a217-b60645eec1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5091F1-01C4-4E96-8649-BA457B0D111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21048</TotalTime>
  <Words>596</Words>
  <Application>Microsoft Office PowerPoint</Application>
  <PresentationFormat>Custom</PresentationFormat>
  <Paragraphs>151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Helvetica Neue</vt:lpstr>
      <vt:lpstr>Barlow</vt:lpstr>
      <vt:lpstr>Wingdings</vt:lpstr>
      <vt:lpstr>Arial</vt:lpstr>
      <vt:lpstr>Basset template</vt:lpstr>
      <vt:lpstr>1_Basset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Food Items and Emergemcey Shelter Kits</dc:title>
  <dc:creator>MONIR_h1gk</dc:creator>
  <cp:lastModifiedBy>Renee Wynveen</cp:lastModifiedBy>
  <cp:revision>674</cp:revision>
  <cp:lastPrinted>2019-07-03T08:05:07Z</cp:lastPrinted>
  <dcterms:modified xsi:type="dcterms:W3CDTF">2020-10-14T13:02:01Z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0x0101002C8BFAA18777F946956591ADD2475A9D</vt:lpwstr>
  </property>
</Properties>
</file>