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</p:sldMasterIdLst>
  <p:notesMasterIdLst>
    <p:notesMasterId r:id="rId19"/>
  </p:notesMasterIdLst>
  <p:handoutMasterIdLst>
    <p:handoutMasterId r:id="rId20"/>
  </p:handoutMasterIdLst>
  <p:sldIdLst>
    <p:sldId id="256" r:id="rId6"/>
    <p:sldId id="539" r:id="rId7"/>
    <p:sldId id="534" r:id="rId8"/>
    <p:sldId id="517" r:id="rId9"/>
    <p:sldId id="544" r:id="rId10"/>
    <p:sldId id="379" r:id="rId11"/>
    <p:sldId id="382" r:id="rId12"/>
    <p:sldId id="383" r:id="rId13"/>
    <p:sldId id="533" r:id="rId14"/>
    <p:sldId id="538" r:id="rId15"/>
    <p:sldId id="535" r:id="rId16"/>
    <p:sldId id="545" r:id="rId17"/>
    <p:sldId id="543" r:id="rId18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gdio FILARDI GUERRERO" initials="EFG" lastIdx="3" clrIdx="0">
    <p:extLst>
      <p:ext uri="{19B8F6BF-5375-455C-9EA6-DF929625EA0E}">
        <p15:presenceInfo xmlns:p15="http://schemas.microsoft.com/office/powerpoint/2012/main" userId="S::filardig@unhcr.org::5345f0a9-a9a9-4996-b664-0d73f6985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D6"/>
    <a:srgbClr val="FF0505"/>
    <a:srgbClr val="459FD5"/>
    <a:srgbClr val="04314C"/>
    <a:srgbClr val="7F1416"/>
    <a:srgbClr val="E6E6E6"/>
    <a:srgbClr val="F6EA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68026-05EA-495C-BC2F-1830DC24A873}" v="4" dt="2020-08-20T15:01:44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8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6FC6C-8439-4444-B62C-BC459B05D99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000CC07-8B58-429D-87E0-8419414A1F00}">
      <dgm:prSet phldrT="[Texto]" custT="1"/>
      <dgm:spPr>
        <a:noFill/>
      </dgm:spPr>
      <dgm:t>
        <a:bodyPr/>
        <a:lstStyle/>
        <a:p>
          <a:r>
            <a:rPr lang="en-US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% of HHs living in sub-standard and overcrowded shelters
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gm:t>
    </dgm:pt>
    <dgm:pt modelId="{1BA55732-E3DD-4EC7-9FFF-089E17560179}" type="parTrans" cxnId="{DF2108A0-C16E-4225-9B08-73FC2A22B5E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ABC0A-3EAB-470A-874A-EF5535C51467}" type="sibTrans" cxnId="{DF2108A0-C16E-4225-9B08-73FC2A22B5E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36432-6993-43A6-BCA0-982178696B11}">
      <dgm:prSet custT="1"/>
      <dgm:spPr/>
      <dgm:t>
        <a:bodyPr/>
        <a:lstStyle/>
        <a:p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% HHs with sub-standard bathroom facilities</a:t>
          </a:r>
        </a:p>
        <a:p>
          <a:r>
            <a:rPr lang="es-ES" sz="14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683E37-AF1F-426D-86EE-9C0C96E84EB3}" type="parTrans" cxnId="{55243F0C-E4A6-400E-A30D-9082D144DCF8}">
      <dgm:prSet/>
      <dgm:spPr/>
      <dgm:t>
        <a:bodyPr/>
        <a:lstStyle/>
        <a:p>
          <a:endParaRPr lang="en-US" sz="1400"/>
        </a:p>
      </dgm:t>
    </dgm:pt>
    <dgm:pt modelId="{2DD223D1-CC8E-479C-A0D6-F07D5A7B7297}" type="sibTrans" cxnId="{55243F0C-E4A6-400E-A30D-9082D144DCF8}">
      <dgm:prSet/>
      <dgm:spPr/>
      <dgm:t>
        <a:bodyPr/>
        <a:lstStyle/>
        <a:p>
          <a:endParaRPr lang="en-US" sz="1400"/>
        </a:p>
      </dgm:t>
    </dgm:pt>
    <dgm:pt modelId="{AE419974-9C64-41F6-A6A8-CCC599F9C5D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% HHs reporting use of unsafe alternative sources of gas for cooking</a:t>
          </a:r>
        </a:p>
        <a:p>
          <a:r>
            <a:rPr lang="es-ES" sz="14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
</a:t>
          </a:r>
        </a:p>
      </dgm:t>
    </dgm:pt>
    <dgm:pt modelId="{6B6BEB22-A1CC-433B-8A05-537943B24EAB}" type="parTrans" cxnId="{EDD3A725-9FB4-439F-AACD-6AB741247508}">
      <dgm:prSet/>
      <dgm:spPr/>
      <dgm:t>
        <a:bodyPr/>
        <a:lstStyle/>
        <a:p>
          <a:endParaRPr lang="en-US" sz="1400"/>
        </a:p>
      </dgm:t>
    </dgm:pt>
    <dgm:pt modelId="{6BE5E5E8-1EE5-458D-9441-29559043701C}" type="sibTrans" cxnId="{EDD3A725-9FB4-439F-AACD-6AB741247508}">
      <dgm:prSet/>
      <dgm:spPr/>
      <dgm:t>
        <a:bodyPr/>
        <a:lstStyle/>
        <a:p>
          <a:endParaRPr lang="en-US" sz="1400"/>
        </a:p>
      </dgm:t>
    </dgm:pt>
    <dgm:pt modelId="{F7B12F44-4A91-FD43-973B-4659011AE059}">
      <dgm:prSet phldrT="[Texto]" custT="1"/>
      <dgm:spPr>
        <a:solidFill>
          <a:srgbClr val="FFD6D6"/>
        </a:solidFill>
      </dgm:spPr>
      <dgm:t>
        <a:bodyPr/>
        <a:lstStyle/>
        <a:p>
          <a:r>
            <a:rPr lang="en-US" sz="1800" noProof="0" dirty="0">
              <a:latin typeface="Arial" panose="020B0604020202020204" pitchFamily="34" charset="0"/>
              <a:cs typeface="Arial" panose="020B0604020202020204" pitchFamily="34" charset="0"/>
            </a:rPr>
            <a:t>% of HHs without gas or electric kitchen 
</a:t>
          </a:r>
          <a:r>
            <a:rPr lang="x-none" sz="1400" i="1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gm:t>
    </dgm:pt>
    <dgm:pt modelId="{DA3FD45C-98B4-7847-9B9A-DBE54A15A756}" type="parTrans" cxnId="{5F778038-93D1-0849-974A-7B70FABCF48F}">
      <dgm:prSet/>
      <dgm:spPr/>
      <dgm:t>
        <a:bodyPr/>
        <a:lstStyle/>
        <a:p>
          <a:endParaRPr lang="en-US"/>
        </a:p>
      </dgm:t>
    </dgm:pt>
    <dgm:pt modelId="{2E027F15-5506-CF42-BFF4-4EB7E1BB3087}" type="sibTrans" cxnId="{5F778038-93D1-0849-974A-7B70FABCF48F}">
      <dgm:prSet/>
      <dgm:spPr/>
      <dgm:t>
        <a:bodyPr/>
        <a:lstStyle/>
        <a:p>
          <a:endParaRPr lang="en-US"/>
        </a:p>
      </dgm:t>
    </dgm:pt>
    <dgm:pt modelId="{396390D5-F926-47B6-90C8-A866A8CC7485}">
      <dgm:prSet phldrT="[Texto]" custT="1"/>
      <dgm:spPr>
        <a:solidFill>
          <a:srgbClr val="FFD6D6"/>
        </a:solidFill>
      </dgm:spPr>
      <dgm:t>
        <a:bodyPr/>
        <a:lstStyle/>
        <a:p>
          <a:r>
            <a:rPr lang="en-US" sz="1800" noProof="0" dirty="0">
              <a:latin typeface="Arial" panose="020B0604020202020204" pitchFamily="34" charset="0"/>
              <a:cs typeface="Arial" panose="020B0604020202020204" pitchFamily="34" charset="0"/>
            </a:rPr>
            <a:t>% HHs reporting daily electricity cuts</a:t>
          </a:r>
        </a:p>
        <a:p>
          <a:r>
            <a:rPr lang="es-ES" sz="1400" i="1" noProof="0" dirty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4E55E-9286-4DE2-8CBC-20E031633E9C}" type="sibTrans" cxnId="{29622E47-9341-47D3-B8DA-D6C2C5F4D16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94FE7-36F7-49EA-9003-11B2CC06F80D}" type="parTrans" cxnId="{29622E47-9341-47D3-B8DA-D6C2C5F4D16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D0920-1FE7-448F-BFB0-A2B3BB13EC19}" type="pres">
      <dgm:prSet presAssocID="{FB76FC6C-8439-4444-B62C-BC459B05D998}" presName="diagram" presStyleCnt="0">
        <dgm:presLayoutVars>
          <dgm:dir/>
          <dgm:resizeHandles val="exact"/>
        </dgm:presLayoutVars>
      </dgm:prSet>
      <dgm:spPr/>
    </dgm:pt>
    <dgm:pt modelId="{19ED89EE-1F5F-4C08-BC63-2D48886E5D12}" type="pres">
      <dgm:prSet presAssocID="{396390D5-F926-47B6-90C8-A866A8CC7485}" presName="node" presStyleLbl="node1" presStyleIdx="0" presStyleCnt="5" custLinFactNeighborX="-392" custLinFactNeighborY="-652">
        <dgm:presLayoutVars>
          <dgm:bulletEnabled val="1"/>
        </dgm:presLayoutVars>
      </dgm:prSet>
      <dgm:spPr/>
    </dgm:pt>
    <dgm:pt modelId="{1B66CE1D-2168-4560-B3EC-ABEFF3B292FC}" type="pres">
      <dgm:prSet presAssocID="{EA54E55E-9286-4DE2-8CBC-20E031633E9C}" presName="sibTrans" presStyleCnt="0"/>
      <dgm:spPr/>
    </dgm:pt>
    <dgm:pt modelId="{0E2AE727-BA64-4002-8F2C-3E5CCA0BEF5F}" type="pres">
      <dgm:prSet presAssocID="{F000CC07-8B58-429D-87E0-8419414A1F00}" presName="node" presStyleLbl="node1" presStyleIdx="1" presStyleCnt="5">
        <dgm:presLayoutVars>
          <dgm:bulletEnabled val="1"/>
        </dgm:presLayoutVars>
      </dgm:prSet>
      <dgm:spPr/>
    </dgm:pt>
    <dgm:pt modelId="{F5081962-851C-423B-B490-1398270A3578}" type="pres">
      <dgm:prSet presAssocID="{3FBABC0A-3EAB-470A-874A-EF5535C51467}" presName="sibTrans" presStyleCnt="0"/>
      <dgm:spPr/>
    </dgm:pt>
    <dgm:pt modelId="{B7C8A1D2-2434-074F-92DF-3D6E6A14597A}" type="pres">
      <dgm:prSet presAssocID="{F7B12F44-4A91-FD43-973B-4659011AE059}" presName="node" presStyleLbl="node1" presStyleIdx="2" presStyleCnt="5" custLinFactNeighborY="-516">
        <dgm:presLayoutVars>
          <dgm:bulletEnabled val="1"/>
        </dgm:presLayoutVars>
      </dgm:prSet>
      <dgm:spPr/>
    </dgm:pt>
    <dgm:pt modelId="{6B31C7F7-9709-FE4A-8A03-E2DE549F6DC5}" type="pres">
      <dgm:prSet presAssocID="{2E027F15-5506-CF42-BFF4-4EB7E1BB3087}" presName="sibTrans" presStyleCnt="0"/>
      <dgm:spPr/>
    </dgm:pt>
    <dgm:pt modelId="{8C6077B4-A17C-478B-9B53-5B1E614E9063}" type="pres">
      <dgm:prSet presAssocID="{04B36432-6993-43A6-BCA0-982178696B11}" presName="node" presStyleLbl="node1" presStyleIdx="3" presStyleCnt="5">
        <dgm:presLayoutVars>
          <dgm:bulletEnabled val="1"/>
        </dgm:presLayoutVars>
      </dgm:prSet>
      <dgm:spPr/>
    </dgm:pt>
    <dgm:pt modelId="{09659700-029B-4009-8AB8-3658365DB089}" type="pres">
      <dgm:prSet presAssocID="{2DD223D1-CC8E-479C-A0D6-F07D5A7B7297}" presName="sibTrans" presStyleCnt="0"/>
      <dgm:spPr/>
    </dgm:pt>
    <dgm:pt modelId="{16539591-D7A7-45FD-AA30-9B9781F8B279}" type="pres">
      <dgm:prSet presAssocID="{AE419974-9C64-41F6-A6A8-CCC599F9C5DB}" presName="node" presStyleLbl="node1" presStyleIdx="4" presStyleCnt="5">
        <dgm:presLayoutVars>
          <dgm:bulletEnabled val="1"/>
        </dgm:presLayoutVars>
      </dgm:prSet>
      <dgm:spPr/>
    </dgm:pt>
  </dgm:ptLst>
  <dgm:cxnLst>
    <dgm:cxn modelId="{55243F0C-E4A6-400E-A30D-9082D144DCF8}" srcId="{FB76FC6C-8439-4444-B62C-BC459B05D998}" destId="{04B36432-6993-43A6-BCA0-982178696B11}" srcOrd="3" destOrd="0" parTransId="{81683E37-AF1F-426D-86EE-9C0C96E84EB3}" sibTransId="{2DD223D1-CC8E-479C-A0D6-F07D5A7B7297}"/>
    <dgm:cxn modelId="{EDD3A725-9FB4-439F-AACD-6AB741247508}" srcId="{FB76FC6C-8439-4444-B62C-BC459B05D998}" destId="{AE419974-9C64-41F6-A6A8-CCC599F9C5DB}" srcOrd="4" destOrd="0" parTransId="{6B6BEB22-A1CC-433B-8A05-537943B24EAB}" sibTransId="{6BE5E5E8-1EE5-458D-9441-29559043701C}"/>
    <dgm:cxn modelId="{57021A32-B2B0-4B90-959D-EC96D66F71AC}" type="presOf" srcId="{396390D5-F926-47B6-90C8-A866A8CC7485}" destId="{19ED89EE-1F5F-4C08-BC63-2D48886E5D12}" srcOrd="0" destOrd="0" presId="urn:microsoft.com/office/officeart/2005/8/layout/default"/>
    <dgm:cxn modelId="{AD886734-A029-CD4A-A5D3-655C92A80C69}" type="presOf" srcId="{F7B12F44-4A91-FD43-973B-4659011AE059}" destId="{B7C8A1D2-2434-074F-92DF-3D6E6A14597A}" srcOrd="0" destOrd="0" presId="urn:microsoft.com/office/officeart/2005/8/layout/default"/>
    <dgm:cxn modelId="{A80E3538-D372-4B1F-8C64-1DEEC88B4959}" type="presOf" srcId="{F000CC07-8B58-429D-87E0-8419414A1F00}" destId="{0E2AE727-BA64-4002-8F2C-3E5CCA0BEF5F}" srcOrd="0" destOrd="0" presId="urn:microsoft.com/office/officeart/2005/8/layout/default"/>
    <dgm:cxn modelId="{5F778038-93D1-0849-974A-7B70FABCF48F}" srcId="{FB76FC6C-8439-4444-B62C-BC459B05D998}" destId="{F7B12F44-4A91-FD43-973B-4659011AE059}" srcOrd="2" destOrd="0" parTransId="{DA3FD45C-98B4-7847-9B9A-DBE54A15A756}" sibTransId="{2E027F15-5506-CF42-BFF4-4EB7E1BB3087}"/>
    <dgm:cxn modelId="{BFEDC762-FF64-44DC-B00C-02CA6AFF77FB}" type="presOf" srcId="{FB76FC6C-8439-4444-B62C-BC459B05D998}" destId="{854D0920-1FE7-448F-BFB0-A2B3BB13EC19}" srcOrd="0" destOrd="0" presId="urn:microsoft.com/office/officeart/2005/8/layout/default"/>
    <dgm:cxn modelId="{29622E47-9341-47D3-B8DA-D6C2C5F4D169}" srcId="{FB76FC6C-8439-4444-B62C-BC459B05D998}" destId="{396390D5-F926-47B6-90C8-A866A8CC7485}" srcOrd="0" destOrd="0" parTransId="{7C494FE7-36F7-49EA-9003-11B2CC06F80D}" sibTransId="{EA54E55E-9286-4DE2-8CBC-20E031633E9C}"/>
    <dgm:cxn modelId="{DF2108A0-C16E-4225-9B08-73FC2A22B5E4}" srcId="{FB76FC6C-8439-4444-B62C-BC459B05D998}" destId="{F000CC07-8B58-429D-87E0-8419414A1F00}" srcOrd="1" destOrd="0" parTransId="{1BA55732-E3DD-4EC7-9FFF-089E17560179}" sibTransId="{3FBABC0A-3EAB-470A-874A-EF5535C51467}"/>
    <dgm:cxn modelId="{A0632ADB-DE1D-4AF0-9B69-E10903A8245F}" type="presOf" srcId="{04B36432-6993-43A6-BCA0-982178696B11}" destId="{8C6077B4-A17C-478B-9B53-5B1E614E9063}" srcOrd="0" destOrd="0" presId="urn:microsoft.com/office/officeart/2005/8/layout/default"/>
    <dgm:cxn modelId="{BA507FDE-1808-4461-BD0D-9D898043EC81}" type="presOf" srcId="{AE419974-9C64-41F6-A6A8-CCC599F9C5DB}" destId="{16539591-D7A7-45FD-AA30-9B9781F8B279}" srcOrd="0" destOrd="0" presId="urn:microsoft.com/office/officeart/2005/8/layout/default"/>
    <dgm:cxn modelId="{BF22EFAB-8A04-455C-AD64-442AD1B144F2}" type="presParOf" srcId="{854D0920-1FE7-448F-BFB0-A2B3BB13EC19}" destId="{19ED89EE-1F5F-4C08-BC63-2D48886E5D12}" srcOrd="0" destOrd="0" presId="urn:microsoft.com/office/officeart/2005/8/layout/default"/>
    <dgm:cxn modelId="{CFFFA855-9172-49B9-B6D0-8B4966A089DD}" type="presParOf" srcId="{854D0920-1FE7-448F-BFB0-A2B3BB13EC19}" destId="{1B66CE1D-2168-4560-B3EC-ABEFF3B292FC}" srcOrd="1" destOrd="0" presId="urn:microsoft.com/office/officeart/2005/8/layout/default"/>
    <dgm:cxn modelId="{CCEAA78D-50F1-4D11-9E30-4F9ACFB91C79}" type="presParOf" srcId="{854D0920-1FE7-448F-BFB0-A2B3BB13EC19}" destId="{0E2AE727-BA64-4002-8F2C-3E5CCA0BEF5F}" srcOrd="2" destOrd="0" presId="urn:microsoft.com/office/officeart/2005/8/layout/default"/>
    <dgm:cxn modelId="{2A039AB2-6B3E-488E-8550-806FC16B520E}" type="presParOf" srcId="{854D0920-1FE7-448F-BFB0-A2B3BB13EC19}" destId="{F5081962-851C-423B-B490-1398270A3578}" srcOrd="3" destOrd="0" presId="urn:microsoft.com/office/officeart/2005/8/layout/default"/>
    <dgm:cxn modelId="{E7F2EDA9-1875-5F4D-AB21-644BA912D5E6}" type="presParOf" srcId="{854D0920-1FE7-448F-BFB0-A2B3BB13EC19}" destId="{B7C8A1D2-2434-074F-92DF-3D6E6A14597A}" srcOrd="4" destOrd="0" presId="urn:microsoft.com/office/officeart/2005/8/layout/default"/>
    <dgm:cxn modelId="{5BA00BA6-C8FD-5940-B479-29BFC60BAA62}" type="presParOf" srcId="{854D0920-1FE7-448F-BFB0-A2B3BB13EC19}" destId="{6B31C7F7-9709-FE4A-8A03-E2DE549F6DC5}" srcOrd="5" destOrd="0" presId="urn:microsoft.com/office/officeart/2005/8/layout/default"/>
    <dgm:cxn modelId="{2AD08B89-60F1-4D1E-8A29-5D6662DD3BD9}" type="presParOf" srcId="{854D0920-1FE7-448F-BFB0-A2B3BB13EC19}" destId="{8C6077B4-A17C-478B-9B53-5B1E614E9063}" srcOrd="6" destOrd="0" presId="urn:microsoft.com/office/officeart/2005/8/layout/default"/>
    <dgm:cxn modelId="{C7CE62A8-78FF-4A8C-B57A-9E608C72BCB6}" type="presParOf" srcId="{854D0920-1FE7-448F-BFB0-A2B3BB13EC19}" destId="{09659700-029B-4009-8AB8-3658365DB089}" srcOrd="7" destOrd="0" presId="urn:microsoft.com/office/officeart/2005/8/layout/default"/>
    <dgm:cxn modelId="{DF10250E-8B91-485B-B66D-DF3396BD1DD6}" type="presParOf" srcId="{854D0920-1FE7-448F-BFB0-A2B3BB13EC19}" destId="{16539591-D7A7-45FD-AA30-9B9781F8B2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D89EE-1F5F-4C08-BC63-2D48886E5D12}">
      <dsp:nvSpPr>
        <dsp:cNvPr id="0" name=""/>
        <dsp:cNvSpPr/>
      </dsp:nvSpPr>
      <dsp:spPr>
        <a:xfrm>
          <a:off x="0" y="211213"/>
          <a:ext cx="2266491" cy="1359894"/>
        </a:xfrm>
        <a:prstGeom prst="rect">
          <a:avLst/>
        </a:prstGeom>
        <a:solidFill>
          <a:srgbClr val="FFD6D6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% HHs reporting daily electricity cuts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1213"/>
        <a:ext cx="2266491" cy="1359894"/>
      </dsp:txXfrm>
    </dsp:sp>
    <dsp:sp modelId="{0E2AE727-BA64-4002-8F2C-3E5CCA0BEF5F}">
      <dsp:nvSpPr>
        <dsp:cNvPr id="0" name=""/>
        <dsp:cNvSpPr/>
      </dsp:nvSpPr>
      <dsp:spPr>
        <a:xfrm>
          <a:off x="2493140" y="220080"/>
          <a:ext cx="2266491" cy="1359894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% of HHs living in sub-standard and overcrowded shelters
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sp:txBody>
      <dsp:txXfrm>
        <a:off x="2493140" y="220080"/>
        <a:ext cx="2266491" cy="1359894"/>
      </dsp:txXfrm>
    </dsp:sp>
    <dsp:sp modelId="{B7C8A1D2-2434-074F-92DF-3D6E6A14597A}">
      <dsp:nvSpPr>
        <dsp:cNvPr id="0" name=""/>
        <dsp:cNvSpPr/>
      </dsp:nvSpPr>
      <dsp:spPr>
        <a:xfrm>
          <a:off x="4986281" y="213063"/>
          <a:ext cx="2266491" cy="1359894"/>
        </a:xfrm>
        <a:prstGeom prst="rect">
          <a:avLst/>
        </a:prstGeom>
        <a:solidFill>
          <a:srgbClr val="FFD6D6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% of HHs without gas or electric kitchen 
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EHM 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),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S2 </a:t>
          </a:r>
          <a:r>
            <a:rPr lang="x-none" sz="14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sp:txBody>
      <dsp:txXfrm>
        <a:off x="4986281" y="213063"/>
        <a:ext cx="2266491" cy="1359894"/>
      </dsp:txXfrm>
    </dsp:sp>
    <dsp:sp modelId="{8C6077B4-A17C-478B-9B53-5B1E614E9063}">
      <dsp:nvSpPr>
        <dsp:cNvPr id="0" name=""/>
        <dsp:cNvSpPr/>
      </dsp:nvSpPr>
      <dsp:spPr>
        <a:xfrm>
          <a:off x="1246570" y="1806624"/>
          <a:ext cx="2266491" cy="1359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% HHs with sub-standard bathroom facilities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endParaRPr lang="x-none" sz="1400" i="1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46570" y="1806624"/>
        <a:ext cx="2266491" cy="1359894"/>
      </dsp:txXfrm>
    </dsp:sp>
    <dsp:sp modelId="{16539591-D7A7-45FD-AA30-9B9781F8B279}">
      <dsp:nvSpPr>
        <dsp:cNvPr id="0" name=""/>
        <dsp:cNvSpPr/>
      </dsp:nvSpPr>
      <dsp:spPr>
        <a:xfrm>
          <a:off x="3739711" y="1806624"/>
          <a:ext cx="2266491" cy="13598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% HHs reporting use of unsafe alternative sources of gas for cooking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VAM (WFP), 2019</a:t>
          </a: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
</a:t>
          </a:r>
        </a:p>
      </dsp:txBody>
      <dsp:txXfrm>
        <a:off x="3739711" y="1806624"/>
        <a:ext cx="2266491" cy="135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4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grpSp>
        <p:nvGrpSpPr>
          <p:cNvPr id="31" name="Group 30"/>
          <p:cNvGrpSpPr/>
          <p:nvPr/>
        </p:nvGrpSpPr>
        <p:grpSpPr>
          <a:xfrm>
            <a:off x="3527885" y="6337340"/>
            <a:ext cx="2088232" cy="323165"/>
            <a:chOff x="3671392" y="6379730"/>
            <a:chExt cx="1908720" cy="323165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79730"/>
              <a:ext cx="1584176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1" i="0" u="none" strike="noStrike" cap="none" normalizeH="0" baseline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Venezuela Shelter Cluster</a:t>
              </a:r>
              <a:endParaRPr kumimoji="0" lang="en-GB" sz="4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450" b="0" i="0" u="none" strike="noStrike" cap="none" normalizeH="0" baseline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4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45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elpais.com.uy/mundo/saqueos-protestas-cortes-luz-venezuel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raotadigital.net/hoy/93-de-la-poblacion-venezolana-depende-las-bombonas-de-gas" TargetMode="External"/><Relationship Id="rId5" Type="http://schemas.openxmlformats.org/officeDocument/2006/relationships/hyperlink" Target="https://www.el-carabobeno.com/preven-que-escasez-de-gasolina-en-venezuela-se-agravara-en-proximas-semanas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18470"/>
            <a:ext cx="9144000" cy="1102519"/>
          </a:xfrm>
        </p:spPr>
        <p:txBody>
          <a:bodyPr>
            <a:normAutofit/>
          </a:bodyPr>
          <a:lstStyle/>
          <a:p>
            <a:r>
              <a:rPr lang="en-GB" dirty="0"/>
              <a:t>VENEZUELA </a:t>
            </a:r>
            <a:br>
              <a:rPr lang="en-GB" dirty="0"/>
            </a:br>
            <a:r>
              <a:rPr lang="en-GB" dirty="0"/>
              <a:t>SHELTER, ENERGY AND NFI CLUSTER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9725"/>
            <a:ext cx="9144000" cy="11025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Fuel discussion Global Shelter Cluster NFI WG </a:t>
            </a:r>
          </a:p>
          <a:p>
            <a:r>
              <a:rPr lang="en-US" b="1" dirty="0">
                <a:solidFill>
                  <a:schemeClr val="tx1"/>
                </a:solidFill>
              </a:rPr>
              <a:t>Field experience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6 August 2020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A176B61-71EC-4EAE-AB10-B5BE7C256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492277"/>
            <a:ext cx="59150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VE" sz="1400" b="1" dirty="0">
                <a:latin typeface="+mj-lt"/>
              </a:rPr>
              <a:t>Shelter Cluster Coordinator: </a:t>
            </a:r>
            <a:r>
              <a:rPr lang="en-US" altLang="es-VE" sz="1400" dirty="0">
                <a:latin typeface="+mj-lt"/>
              </a:rPr>
              <a:t>Adriana Durán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VE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VE" sz="1400" b="1" dirty="0">
                <a:latin typeface="+mj-lt"/>
              </a:rPr>
              <a:t>Assoc Information Management Officer: </a:t>
            </a:r>
            <a:r>
              <a:rPr lang="en-US" altLang="es-VE" sz="1400" dirty="0">
                <a:latin typeface="+mj-lt"/>
              </a:rPr>
              <a:t>Luis Alcaraz Pardo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VE" sz="1400" b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VE" sz="1400" b="1" dirty="0">
                <a:latin typeface="+mj-lt"/>
              </a:rPr>
              <a:t>Assistant: </a:t>
            </a:r>
            <a:r>
              <a:rPr lang="en-US" altLang="es-VE" sz="1400" dirty="0">
                <a:latin typeface="+mj-lt"/>
              </a:rPr>
              <a:t>Emigdio Filardi</a:t>
            </a:r>
          </a:p>
        </p:txBody>
      </p:sp>
    </p:spTree>
    <p:extLst>
      <p:ext uri="{BB962C8B-B14F-4D97-AF65-F5344CB8AC3E}">
        <p14:creationId xmlns:p14="http://schemas.microsoft.com/office/powerpoint/2010/main" val="411134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eiling, window, room&#10;&#10;Description automatically generated">
            <a:extLst>
              <a:ext uri="{FF2B5EF4-FFF2-40B4-BE49-F238E27FC236}">
                <a16:creationId xmlns:a16="http://schemas.microsoft.com/office/drawing/2014/main" id="{BB91692B-519E-4BE7-B728-F5A363D0F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75" y="3819745"/>
            <a:ext cx="3393813" cy="2489196"/>
          </a:xfrm>
          <a:prstGeom prst="rect">
            <a:avLst/>
          </a:prstGeom>
        </p:spPr>
      </p:pic>
      <p:pic>
        <p:nvPicPr>
          <p:cNvPr id="21" name="Picture 20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8659211E-99BB-4943-A3A0-855E5CCFA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064" y="3816722"/>
            <a:ext cx="3392529" cy="2489195"/>
          </a:xfrm>
          <a:prstGeom prst="rect">
            <a:avLst/>
          </a:prstGeom>
        </p:spPr>
      </p:pic>
      <p:pic>
        <p:nvPicPr>
          <p:cNvPr id="22" name="Picture 2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771FF17A-3866-4AA9-B684-628D2053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064" y="1202329"/>
            <a:ext cx="3392529" cy="254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A dirty kitchen with a pot on the stove&#10;&#10;Description automatically generated">
            <a:extLst>
              <a:ext uri="{FF2B5EF4-FFF2-40B4-BE49-F238E27FC236}">
                <a16:creationId xmlns:a16="http://schemas.microsoft.com/office/drawing/2014/main" id="{70F215F8-0ACB-4481-9809-7C8D0158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575" y="1193733"/>
            <a:ext cx="3393813" cy="254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AE9F48-B9CE-422C-B7D1-AEE2DCEE6721}"/>
              </a:ext>
            </a:extLst>
          </p:cNvPr>
          <p:cNvSpPr txBox="1">
            <a:spLocks/>
          </p:cNvSpPr>
          <p:nvPr/>
        </p:nvSpPr>
        <p:spPr>
          <a:xfrm>
            <a:off x="457200" y="255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Examples of response (I): Equipment and improved access to energy/electricity
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0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5E66-A84A-4A32-A2C0-046EECA9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517"/>
          </a:xfrm>
        </p:spPr>
        <p:txBody>
          <a:bodyPr/>
          <a:lstStyle/>
          <a:p>
            <a:r>
              <a:rPr lang="en-US" dirty="0"/>
              <a:t>4.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2D94-637B-4FAC-A0E2-8AE2737A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2774"/>
            <a:ext cx="8229600" cy="4803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Limited resources for both international and local partners, which limits response capacity. No response in Sucre and Delta Amacuro; very limited in Bolívar and Amazonas.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Energy-related activities represent only </a:t>
            </a:r>
            <a:r>
              <a:rPr lang="en-US" b="1" dirty="0">
                <a:solidFill>
                  <a:srgbClr val="C00000"/>
                </a:solidFill>
              </a:rPr>
              <a:t>19%</a:t>
            </a:r>
            <a:r>
              <a:rPr lang="en-US" dirty="0"/>
              <a:t> of the overall response.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Fuel for cooking: only charcoal distributions in border areas.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Fuel access restrictions, affecting operations of partners, plus higher transportation costs (now 0.5 USD/L; before almost free).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Movement restrictions due to COVID-19 pandemic, affecting operations.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Limited technical and operational capacity of local members.</a:t>
            </a:r>
          </a:p>
        </p:txBody>
      </p:sp>
    </p:spTree>
    <p:extLst>
      <p:ext uri="{BB962C8B-B14F-4D97-AF65-F5344CB8AC3E}">
        <p14:creationId xmlns:p14="http://schemas.microsoft.com/office/powerpoint/2010/main" val="232986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2B36C30-8066-4D25-80E6-31C2AB08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6" y="201250"/>
            <a:ext cx="8613227" cy="6093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86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6CF8-A50F-4BB5-8BFD-15F4484D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906"/>
          </a:xfrm>
        </p:spPr>
        <p:txBody>
          <a:bodyPr/>
          <a:lstStyle/>
          <a:p>
            <a:r>
              <a:rPr lang="es-VE" dirty="0"/>
              <a:t>4. </a:t>
            </a:r>
            <a:r>
              <a:rPr lang="es-VE" dirty="0" err="1"/>
              <a:t>Lessons</a:t>
            </a:r>
            <a:r>
              <a:rPr lang="es-VE" dirty="0"/>
              <a:t> </a:t>
            </a:r>
            <a:r>
              <a:rPr lang="es-VE" dirty="0" err="1"/>
              <a:t>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4288-9B41-4BAA-B2F2-043B9489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u="sng" dirty="0"/>
              <a:t>Mainstreaming AAP processes</a:t>
            </a:r>
            <a:r>
              <a:rPr lang="en-US" dirty="0"/>
              <a:t> into early stages of the project cycle for all Shelter Cluster partners: </a:t>
            </a:r>
            <a:r>
              <a:rPr lang="en-US" i="1" dirty="0"/>
              <a:t>do communities need charcoal?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u="sng"/>
              <a:t>Localising</a:t>
            </a:r>
            <a:r>
              <a:rPr lang="en-US" b="1" u="sng" dirty="0"/>
              <a:t> the response and empowerment of local partners to become a sustainable part of the response</a:t>
            </a:r>
            <a:r>
              <a:rPr lang="en-US" dirty="0"/>
              <a:t>: </a:t>
            </a:r>
            <a:r>
              <a:rPr lang="en-US" i="1" dirty="0"/>
              <a:t>who eats the cake? </a:t>
            </a:r>
            <a:r>
              <a:rPr lang="es-ES" dirty="0"/>
              <a:t>–</a:t>
            </a:r>
            <a:r>
              <a:rPr lang="en-US" dirty="0"/>
              <a:t> main partners are UN agencies.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/>
              <a:t>Synergies with other interventions</a:t>
            </a:r>
            <a:r>
              <a:rPr lang="en-US" b="1" dirty="0"/>
              <a:t>: </a:t>
            </a:r>
            <a:r>
              <a:rPr lang="en-US" dirty="0"/>
              <a:t>how to considerably increase partners’ capacity to sustain interventions over the years?: </a:t>
            </a:r>
            <a:r>
              <a:rPr lang="en-US" i="1" dirty="0"/>
              <a:t>what if funding for energy interventions is not available?</a:t>
            </a:r>
            <a:endParaRPr lang="en-US" b="1" i="1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6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00FB-AD72-474A-B4A0-2C6285C6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Content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A8FA-723B-4EF9-B3FC-35512779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258"/>
            <a:ext cx="8229600" cy="258138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Venezuela situation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dirty="0"/>
              <a:t>Pilot project: an alternative energy source for cooking (biodigester)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Response: improved access to energy/electricity and NFIs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Lessons learned and challenges </a:t>
            </a:r>
          </a:p>
        </p:txBody>
      </p:sp>
    </p:spTree>
    <p:extLst>
      <p:ext uri="{BB962C8B-B14F-4D97-AF65-F5344CB8AC3E}">
        <p14:creationId xmlns:p14="http://schemas.microsoft.com/office/powerpoint/2010/main" val="311245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4266DF85-E218-4DDA-BC5B-2AE17D10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0" y="805553"/>
            <a:ext cx="3848749" cy="25611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03217-B30B-44E6-96E2-9BF326F1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31" y="823870"/>
            <a:ext cx="4181934" cy="2531170"/>
          </a:xfrm>
          <a:prstGeom prst="rect">
            <a:avLst/>
          </a:prstGeom>
        </p:spPr>
      </p:pic>
      <p:pic>
        <p:nvPicPr>
          <p:cNvPr id="10" name="Picture 9" descr="A person sitting at a table in a dark room&#10;&#10;Description automatically generated">
            <a:extLst>
              <a:ext uri="{FF2B5EF4-FFF2-40B4-BE49-F238E27FC236}">
                <a16:creationId xmlns:a16="http://schemas.microsoft.com/office/drawing/2014/main" id="{9C070A2F-808C-43E5-BA5A-A169E39C4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8" y="3735709"/>
            <a:ext cx="3848749" cy="25680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C60358-4266-48CA-B9DD-6EF63CB6F122}"/>
              </a:ext>
            </a:extLst>
          </p:cNvPr>
          <p:cNvSpPr/>
          <p:nvPr/>
        </p:nvSpPr>
        <p:spPr>
          <a:xfrm>
            <a:off x="4452259" y="5402095"/>
            <a:ext cx="40476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>
                <a:hlinkClick r:id="rId5"/>
              </a:rPr>
              <a:t>1.https://www.el-carabobeno.com/preven-que-escasez-de-gasolina-en-venezuela-se-agravara-en-proximas-semanas/</a:t>
            </a:r>
            <a:endParaRPr lang="es-CO" sz="900"/>
          </a:p>
          <a:p>
            <a:r>
              <a:rPr lang="es-CO" sz="900">
                <a:hlinkClick r:id="rId6"/>
              </a:rPr>
              <a:t>2. https://www.caraotadigital.net/hoy/93-de-la-poblacion-venezolana-depende-las-bombonas-de-gas</a:t>
            </a:r>
            <a:endParaRPr lang="es-CO" sz="900"/>
          </a:p>
          <a:p>
            <a:r>
              <a:rPr lang="es-CO" sz="900">
                <a:hlinkClick r:id="rId7"/>
              </a:rPr>
              <a:t>3. https://www.elpais.com.uy/mundo/saqueos-protestas-cortes-luz-venezuela.html</a:t>
            </a:r>
            <a:r>
              <a:rPr lang="es-CO" sz="900"/>
              <a:t> </a:t>
            </a:r>
            <a:r>
              <a:rPr lang="es-CO" sz="900" err="1">
                <a:solidFill>
                  <a:schemeClr val="accent3">
                    <a:lumMod val="75000"/>
                  </a:schemeClr>
                </a:solidFill>
              </a:rPr>
              <a:t>Photo</a:t>
            </a:r>
            <a:r>
              <a:rPr lang="es-CO" sz="900">
                <a:solidFill>
                  <a:schemeClr val="accent3">
                    <a:lumMod val="75000"/>
                  </a:schemeClr>
                </a:solidFill>
              </a:rPr>
              <a:t>: Reuters</a:t>
            </a:r>
          </a:p>
          <a:p>
            <a:endParaRPr lang="es-CO" sz="9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D44458-EEA8-460F-9D8B-15BDEC1C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202"/>
            <a:ext cx="9144000" cy="92569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Context and needs: access to energy/electricity
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044B0-7513-49A5-813A-1DA8DBD577A2}"/>
              </a:ext>
            </a:extLst>
          </p:cNvPr>
          <p:cNvSpPr txBox="1"/>
          <p:nvPr/>
        </p:nvSpPr>
        <p:spPr>
          <a:xfrm>
            <a:off x="318408" y="2998854"/>
            <a:ext cx="300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  <a:endParaRPr lang="es-C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CC750-53C0-4776-844B-EC548AD82040}"/>
              </a:ext>
            </a:extLst>
          </p:cNvPr>
          <p:cNvSpPr txBox="1"/>
          <p:nvPr/>
        </p:nvSpPr>
        <p:spPr>
          <a:xfrm>
            <a:off x="8431889" y="2987939"/>
            <a:ext cx="300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  <a:endParaRPr lang="es-C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09482-2FE3-45F9-BC26-28F559B37947}"/>
              </a:ext>
            </a:extLst>
          </p:cNvPr>
          <p:cNvSpPr txBox="1"/>
          <p:nvPr/>
        </p:nvSpPr>
        <p:spPr>
          <a:xfrm>
            <a:off x="318407" y="5939038"/>
            <a:ext cx="300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  <a:endParaRPr lang="es-C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43FE73-4689-456D-8A94-CD5D35A12DCA}"/>
              </a:ext>
            </a:extLst>
          </p:cNvPr>
          <p:cNvSpPr txBox="1">
            <a:spLocks/>
          </p:cNvSpPr>
          <p:nvPr/>
        </p:nvSpPr>
        <p:spPr>
          <a:xfrm>
            <a:off x="236217" y="369876"/>
            <a:ext cx="3848748" cy="92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Fuel access restrictions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351EBC6-E3AA-4B3C-97B6-0008DD96AE4A}"/>
              </a:ext>
            </a:extLst>
          </p:cNvPr>
          <p:cNvSpPr txBox="1">
            <a:spLocks/>
          </p:cNvSpPr>
          <p:nvPr/>
        </p:nvSpPr>
        <p:spPr>
          <a:xfrm>
            <a:off x="4452259" y="394076"/>
            <a:ext cx="3848748" cy="92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Limited access to gas bottles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4BF226-D1DC-4B52-A864-B3AC455AEAA0}"/>
              </a:ext>
            </a:extLst>
          </p:cNvPr>
          <p:cNvSpPr txBox="1">
            <a:spLocks/>
          </p:cNvSpPr>
          <p:nvPr/>
        </p:nvSpPr>
        <p:spPr>
          <a:xfrm>
            <a:off x="212427" y="3395947"/>
            <a:ext cx="3848748" cy="39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Limited access to electricity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1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BE59-7F1E-43D1-BCFE-76851AA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Estimated population with shelter, energy and NFI needs (HPC 2020)
</a:t>
            </a:r>
            <a:endParaRPr lang="en-U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F1FEFA-6239-4AF2-B12A-0FD39E50A28B}"/>
              </a:ext>
            </a:extLst>
          </p:cNvPr>
          <p:cNvSpPr/>
          <p:nvPr/>
        </p:nvSpPr>
        <p:spPr>
          <a:xfrm>
            <a:off x="4651090" y="5258868"/>
            <a:ext cx="2894003" cy="66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1.38 M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5B28A40-C359-42BB-96C5-5F8C35DE1D95}"/>
              </a:ext>
            </a:extLst>
          </p:cNvPr>
          <p:cNvSpPr/>
          <p:nvPr/>
        </p:nvSpPr>
        <p:spPr>
          <a:xfrm>
            <a:off x="3727472" y="5352459"/>
            <a:ext cx="492596" cy="36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8ED0639-F799-43A3-BA72-90ADC4112029}"/>
              </a:ext>
            </a:extLst>
          </p:cNvPr>
          <p:cNvSpPr txBox="1">
            <a:spLocks/>
          </p:cNvSpPr>
          <p:nvPr/>
        </p:nvSpPr>
        <p:spPr>
          <a:xfrm>
            <a:off x="1999100" y="5258868"/>
            <a:ext cx="3602705" cy="1151610"/>
          </a:xfrm>
          <a:prstGeom prst="rect">
            <a:avLst/>
          </a:prstGeom>
        </p:spPr>
        <p:txBody>
          <a:bodyPr lIns="0" tIns="0" rIns="0" bIns="0"/>
          <a:lstStyle>
            <a:lvl1pPr marL="0" eaLnBrk="1" hangingPunct="1">
              <a:defRPr sz="3200" b="1">
                <a:solidFill>
                  <a:srgbClr val="418FDE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32" eaLnBrk="1" hangingPunct="1">
              <a:defRPr>
                <a:latin typeface="+mn-lt"/>
                <a:ea typeface="+mn-ea"/>
                <a:cs typeface="+mn-cs"/>
              </a:defRPr>
            </a:lvl2pPr>
            <a:lvl3pPr marL="914463" eaLnBrk="1" hangingPunct="1">
              <a:defRPr>
                <a:latin typeface="+mn-lt"/>
                <a:ea typeface="+mn-ea"/>
                <a:cs typeface="+mn-cs"/>
              </a:defRPr>
            </a:lvl3pPr>
            <a:lvl4pPr marL="1371696" eaLnBrk="1" hangingPunct="1">
              <a:defRPr>
                <a:latin typeface="+mn-lt"/>
                <a:ea typeface="+mn-ea"/>
                <a:cs typeface="+mn-cs"/>
              </a:defRPr>
            </a:lvl4pPr>
            <a:lvl5pPr marL="1828927" eaLnBrk="1" hangingPunct="1">
              <a:defRPr>
                <a:latin typeface="+mn-lt"/>
                <a:ea typeface="+mn-ea"/>
                <a:cs typeface="+mn-cs"/>
              </a:defRPr>
            </a:lvl5pPr>
            <a:lvl6pPr marL="2286158" eaLnBrk="1" hangingPunct="1">
              <a:defRPr>
                <a:latin typeface="+mn-lt"/>
                <a:ea typeface="+mn-ea"/>
                <a:cs typeface="+mn-cs"/>
              </a:defRPr>
            </a:lvl6pPr>
            <a:lvl7pPr marL="2743389" eaLnBrk="1" hangingPunct="1">
              <a:defRPr>
                <a:latin typeface="+mn-lt"/>
                <a:ea typeface="+mn-ea"/>
                <a:cs typeface="+mn-cs"/>
              </a:defRPr>
            </a:lvl7pPr>
            <a:lvl8pPr marL="3200621" eaLnBrk="1" hangingPunct="1">
              <a:defRPr>
                <a:latin typeface="+mn-lt"/>
                <a:ea typeface="+mn-ea"/>
                <a:cs typeface="+mn-cs"/>
              </a:defRPr>
            </a:lvl8pPr>
            <a:lvl9pPr marL="365785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781903"/>
            <a:r>
              <a:rPr lang="en-US" sz="2000" kern="0" dirty="0">
                <a:solidFill>
                  <a:srgbClr val="043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
Need (</a:t>
            </a:r>
            <a:r>
              <a:rPr lang="en-US" sz="2000" kern="0" dirty="0" err="1">
                <a:solidFill>
                  <a:srgbClr val="043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lang="en-US" sz="2000" kern="0" dirty="0">
                <a:solidFill>
                  <a:srgbClr val="043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
</a:t>
            </a:r>
            <a:endParaRPr lang="es-PA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3">
            <a:extLst>
              <a:ext uri="{FF2B5EF4-FFF2-40B4-BE49-F238E27FC236}">
                <a16:creationId xmlns:a16="http://schemas.microsoft.com/office/drawing/2014/main" id="{75170C69-FB06-4C87-8976-279E8E74D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391368"/>
              </p:ext>
            </p:extLst>
          </p:nvPr>
        </p:nvGraphicFramePr>
        <p:xfrm>
          <a:off x="939910" y="1554831"/>
          <a:ext cx="7252773" cy="33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29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067821-2C63-4C59-8411-0E9684E3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Estimated population with shelter, energy and NFI needs (HPC 2020)
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825B73-AEF5-419A-923F-3072F12E7E7A}"/>
              </a:ext>
            </a:extLst>
          </p:cNvPr>
          <p:cNvGrpSpPr/>
          <p:nvPr/>
        </p:nvGrpSpPr>
        <p:grpSpPr>
          <a:xfrm>
            <a:off x="323528" y="4591639"/>
            <a:ext cx="1373820" cy="1337924"/>
            <a:chOff x="-4015" y="68821"/>
            <a:chExt cx="2551728" cy="10719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169F71-8A0A-47D6-81C1-3F965E3B7C54}"/>
                </a:ext>
              </a:extLst>
            </p:cNvPr>
            <p:cNvSpPr/>
            <p:nvPr/>
          </p:nvSpPr>
          <p:spPr>
            <a:xfrm>
              <a:off x="0" y="543697"/>
              <a:ext cx="308610" cy="123190"/>
            </a:xfrm>
            <a:prstGeom prst="roundRect">
              <a:avLst/>
            </a:prstGeom>
            <a:solidFill>
              <a:srgbClr val="F6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77A5AA-0753-4187-9236-320AAF620C35}"/>
                </a:ext>
              </a:extLst>
            </p:cNvPr>
            <p:cNvGrpSpPr/>
            <p:nvPr/>
          </p:nvGrpSpPr>
          <p:grpSpPr>
            <a:xfrm>
              <a:off x="-4015" y="68821"/>
              <a:ext cx="2551728" cy="1071911"/>
              <a:chOff x="-4015" y="68821"/>
              <a:chExt cx="2551728" cy="107191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ABA5AFF-1760-4359-8E5A-AF277631EAA0}"/>
                  </a:ext>
                </a:extLst>
              </p:cNvPr>
              <p:cNvGrpSpPr/>
              <p:nvPr/>
            </p:nvGrpSpPr>
            <p:grpSpPr>
              <a:xfrm>
                <a:off x="234160" y="68821"/>
                <a:ext cx="2313553" cy="1071911"/>
                <a:chOff x="-62402" y="68821"/>
                <a:chExt cx="2313553" cy="1071911"/>
              </a:xfrm>
            </p:grpSpPr>
            <p:sp>
              <p:nvSpPr>
                <p:cNvPr id="22" name="Text Box 59">
                  <a:extLst>
                    <a:ext uri="{FF2B5EF4-FFF2-40B4-BE49-F238E27FC236}">
                      <a16:creationId xmlns:a16="http://schemas.microsoft.com/office/drawing/2014/main" id="{0B9FD8C2-CFF5-480B-A625-076C84590230}"/>
                    </a:ext>
                  </a:extLst>
                </p:cNvPr>
                <p:cNvSpPr txBox="1"/>
                <p:nvPr/>
              </p:nvSpPr>
              <p:spPr>
                <a:xfrm>
                  <a:off x="-53076" y="68821"/>
                  <a:ext cx="2298356" cy="19684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1 - m</a:t>
                  </a:r>
                  <a:r>
                    <a:rPr lang="es-ES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ínimo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60">
                  <a:extLst>
                    <a:ext uri="{FF2B5EF4-FFF2-40B4-BE49-F238E27FC236}">
                      <a16:creationId xmlns:a16="http://schemas.microsoft.com/office/drawing/2014/main" id="{2B313D10-403E-4B9E-87F9-3F925D5B7376}"/>
                    </a:ext>
                  </a:extLst>
                </p:cNvPr>
                <p:cNvSpPr txBox="1"/>
                <p:nvPr/>
              </p:nvSpPr>
              <p:spPr>
                <a:xfrm>
                  <a:off x="-52326" y="284246"/>
                  <a:ext cx="2298356" cy="20968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2 - estrés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61">
                  <a:extLst>
                    <a:ext uri="{FF2B5EF4-FFF2-40B4-BE49-F238E27FC236}">
                      <a16:creationId xmlns:a16="http://schemas.microsoft.com/office/drawing/2014/main" id="{E717571E-1E1C-47D0-9DEF-F693C4BC945C}"/>
                    </a:ext>
                  </a:extLst>
                </p:cNvPr>
                <p:cNvSpPr txBox="1"/>
                <p:nvPr/>
              </p:nvSpPr>
              <p:spPr>
                <a:xfrm>
                  <a:off x="-61050" y="506248"/>
                  <a:ext cx="2298358" cy="22034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3 - severo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64">
                  <a:extLst>
                    <a:ext uri="{FF2B5EF4-FFF2-40B4-BE49-F238E27FC236}">
                      <a16:creationId xmlns:a16="http://schemas.microsoft.com/office/drawing/2014/main" id="{5F4F37B0-FFFB-4E5C-8AD3-F1F4C7E08A4B}"/>
                    </a:ext>
                  </a:extLst>
                </p:cNvPr>
                <p:cNvSpPr txBox="1"/>
                <p:nvPr/>
              </p:nvSpPr>
              <p:spPr>
                <a:xfrm>
                  <a:off x="-62402" y="712024"/>
                  <a:ext cx="2298064" cy="20459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4 - crítico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66">
                  <a:extLst>
                    <a:ext uri="{FF2B5EF4-FFF2-40B4-BE49-F238E27FC236}">
                      <a16:creationId xmlns:a16="http://schemas.microsoft.com/office/drawing/2014/main" id="{CAB46518-8C60-45C8-A058-A2119176AB59}"/>
                    </a:ext>
                  </a:extLst>
                </p:cNvPr>
                <p:cNvSpPr txBox="1"/>
                <p:nvPr/>
              </p:nvSpPr>
              <p:spPr>
                <a:xfrm>
                  <a:off x="-46913" y="931046"/>
                  <a:ext cx="2298064" cy="20968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s-419" sz="11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5 - catastrófico</a:t>
                  </a:r>
                  <a:endPara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1E12AEF-75EA-46A9-9273-FDE6E6862456}"/>
                  </a:ext>
                </a:extLst>
              </p:cNvPr>
              <p:cNvGrpSpPr/>
              <p:nvPr/>
            </p:nvGrpSpPr>
            <p:grpSpPr>
              <a:xfrm>
                <a:off x="-4015" y="98854"/>
                <a:ext cx="312625" cy="1000519"/>
                <a:chOff x="-4015" y="0"/>
                <a:chExt cx="312625" cy="100051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F1ECCDD-EA0C-46A8-B6D4-7D033C8F10E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8610" cy="345611"/>
                  <a:chOff x="0" y="0"/>
                  <a:chExt cx="308610" cy="345611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62159449-8913-41C7-A7A6-22A88F5120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08610" cy="123190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2F99738C-8EFB-4734-BB69-BF1C8BDDBFF0}"/>
                      </a:ext>
                    </a:extLst>
                  </p:cNvPr>
                  <p:cNvSpPr/>
                  <p:nvPr/>
                </p:nvSpPr>
                <p:spPr>
                  <a:xfrm>
                    <a:off x="0" y="222421"/>
                    <a:ext cx="308610" cy="123190"/>
                  </a:xfrm>
                  <a:prstGeom prst="roundRect">
                    <a:avLst/>
                  </a:prstGeom>
                  <a:solidFill>
                    <a:srgbClr val="FFDA85">
                      <a:alpha val="67451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88EADBE-980B-4E5C-93A3-8592B41219A0}"/>
                    </a:ext>
                  </a:extLst>
                </p:cNvPr>
                <p:cNvGrpSpPr/>
                <p:nvPr/>
              </p:nvGrpSpPr>
              <p:grpSpPr>
                <a:xfrm>
                  <a:off x="-4015" y="654908"/>
                  <a:ext cx="308612" cy="345611"/>
                  <a:chOff x="-16371" y="0"/>
                  <a:chExt cx="308612" cy="345611"/>
                </a:xfrm>
              </p:grpSpPr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BF82969E-8778-4778-B25D-0815EC2142CF}"/>
                      </a:ext>
                    </a:extLst>
                  </p:cNvPr>
                  <p:cNvSpPr/>
                  <p:nvPr/>
                </p:nvSpPr>
                <p:spPr>
                  <a:xfrm>
                    <a:off x="-16369" y="0"/>
                    <a:ext cx="308610" cy="123190"/>
                  </a:xfrm>
                  <a:prstGeom prst="roundRect">
                    <a:avLst/>
                  </a:prstGeom>
                  <a:solidFill>
                    <a:srgbClr val="ED7D31">
                      <a:alpha val="81961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" name="Rectangle: Rounded Corners 18">
                    <a:extLst>
                      <a:ext uri="{FF2B5EF4-FFF2-40B4-BE49-F238E27FC236}">
                        <a16:creationId xmlns:a16="http://schemas.microsoft.com/office/drawing/2014/main" id="{E2CEB2D7-15F2-4FB2-B02C-D2FA82CD1B30}"/>
                      </a:ext>
                    </a:extLst>
                  </p:cNvPr>
                  <p:cNvSpPr/>
                  <p:nvPr/>
                </p:nvSpPr>
                <p:spPr>
                  <a:xfrm>
                    <a:off x="-16371" y="222421"/>
                    <a:ext cx="308610" cy="123190"/>
                  </a:xfrm>
                  <a:prstGeom prst="roundRect">
                    <a:avLst/>
                  </a:prstGeom>
                  <a:solidFill>
                    <a:srgbClr val="80081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D51619-6103-49AD-9296-DBBEE9A78CBE}"/>
              </a:ext>
            </a:extLst>
          </p:cNvPr>
          <p:cNvGrpSpPr/>
          <p:nvPr/>
        </p:nvGrpSpPr>
        <p:grpSpPr>
          <a:xfrm>
            <a:off x="342840" y="4336285"/>
            <a:ext cx="1793976" cy="245699"/>
            <a:chOff x="37921" y="-20097"/>
            <a:chExt cx="2475079" cy="333282"/>
          </a:xfrm>
        </p:grpSpPr>
        <p:sp>
          <p:nvSpPr>
            <p:cNvPr id="28" name="Star: 4 Points 27">
              <a:extLst>
                <a:ext uri="{FF2B5EF4-FFF2-40B4-BE49-F238E27FC236}">
                  <a16:creationId xmlns:a16="http://schemas.microsoft.com/office/drawing/2014/main" id="{FDA224A7-19ED-4894-A72A-CD91782C205E}"/>
                </a:ext>
              </a:extLst>
            </p:cNvPr>
            <p:cNvSpPr/>
            <p:nvPr/>
          </p:nvSpPr>
          <p:spPr>
            <a:xfrm>
              <a:off x="37921" y="77115"/>
              <a:ext cx="159125" cy="138393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Text Box 79">
              <a:extLst>
                <a:ext uri="{FF2B5EF4-FFF2-40B4-BE49-F238E27FC236}">
                  <a16:creationId xmlns:a16="http://schemas.microsoft.com/office/drawing/2014/main" id="{62F26FA5-659F-4376-8C9E-CAD321FD4F99}"/>
                </a:ext>
              </a:extLst>
            </p:cNvPr>
            <p:cNvSpPr txBox="1"/>
            <p:nvPr/>
          </p:nvSpPr>
          <p:spPr>
            <a:xfrm>
              <a:off x="215461" y="-20097"/>
              <a:ext cx="2297539" cy="3332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s-419" sz="11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Distrito Capital</a:t>
              </a:r>
              <a:endParaRPr lang="en-US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C8C2ABD-6E2B-4259-B939-5AC74375A28D}"/>
              </a:ext>
            </a:extLst>
          </p:cNvPr>
          <p:cNvSpPr/>
          <p:nvPr/>
        </p:nvSpPr>
        <p:spPr>
          <a:xfrm>
            <a:off x="323528" y="5981550"/>
            <a:ext cx="182880" cy="182880"/>
          </a:xfrm>
          <a:prstGeom prst="ellipse">
            <a:avLst/>
          </a:prstGeom>
          <a:solidFill>
            <a:srgbClr val="FF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31" name="Text Box 61">
            <a:extLst>
              <a:ext uri="{FF2B5EF4-FFF2-40B4-BE49-F238E27FC236}">
                <a16:creationId xmlns:a16="http://schemas.microsoft.com/office/drawing/2014/main" id="{FB823401-095E-4348-84F4-7AD4000D1A93}"/>
              </a:ext>
            </a:extLst>
          </p:cNvPr>
          <p:cNvSpPr txBox="1"/>
          <p:nvPr/>
        </p:nvSpPr>
        <p:spPr>
          <a:xfrm>
            <a:off x="471386" y="5943227"/>
            <a:ext cx="3343500" cy="2809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de proyectos con alcance en este estado</a:t>
            </a:r>
          </a:p>
        </p:txBody>
      </p:sp>
      <p:pic>
        <p:nvPicPr>
          <p:cNvPr id="32" name="Picture 32" descr="http://t1.gstatic.com/images?q=tbn:ANd9GcTFTBg7lYW_C4JCMVbHkBTJZawOOPF5Jer4MYAhPbyaHSAu-lshFC7w-A">
            <a:extLst>
              <a:ext uri="{FF2B5EF4-FFF2-40B4-BE49-F238E27FC236}">
                <a16:creationId xmlns:a16="http://schemas.microsoft.com/office/drawing/2014/main" id="{55D9DC22-C7AC-4D22-8300-80713E73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24" y="2088208"/>
            <a:ext cx="1508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40D7A41-AB2E-4A0C-AC79-C601340A2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00612"/>
              </p:ext>
            </p:extLst>
          </p:nvPr>
        </p:nvGraphicFramePr>
        <p:xfrm>
          <a:off x="6868228" y="1813881"/>
          <a:ext cx="1894290" cy="4580407"/>
        </p:xfrm>
        <a:graphic>
          <a:graphicData uri="http://schemas.openxmlformats.org/drawingml/2006/table">
            <a:tbl>
              <a:tblPr/>
              <a:tblGrid>
                <a:gridCol w="1088148">
                  <a:extLst>
                    <a:ext uri="{9D8B030D-6E8A-4147-A177-3AD203B41FA5}">
                      <a16:colId xmlns:a16="http://schemas.microsoft.com/office/drawing/2014/main" val="9129662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966044858"/>
                    </a:ext>
                  </a:extLst>
                </a:gridCol>
                <a:gridCol w="374094">
                  <a:extLst>
                    <a:ext uri="{9D8B030D-6E8A-4147-A177-3AD203B41FA5}">
                      <a16:colId xmlns:a16="http://schemas.microsoft.com/office/drawing/2014/main" val="2502904779"/>
                    </a:ext>
                  </a:extLst>
                </a:gridCol>
              </a:tblGrid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553658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Miranda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59326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193627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Distrito Capital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89531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Anzoátegui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40336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Merida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230744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Táchira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8218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525605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Carabobo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2141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Falcón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251154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Esparta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22422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581972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04447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 Amacuro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93411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Guárico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69628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87413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Vargas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005595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Yaracuy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49779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Monagas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95110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Portuguesa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518503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070946"/>
                  </a:ext>
                </a:extLst>
              </a:tr>
              <a:tr h="217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Barinas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2980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Cojedes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295939"/>
                  </a:ext>
                </a:extLst>
              </a:tr>
              <a:tr h="190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Trujillo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86503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5661A3B-9CCD-4C78-8B94-DFFCF990A43D}"/>
              </a:ext>
            </a:extLst>
          </p:cNvPr>
          <p:cNvSpPr txBox="1"/>
          <p:nvPr/>
        </p:nvSpPr>
        <p:spPr>
          <a:xfrm>
            <a:off x="7233358" y="940870"/>
            <a:ext cx="323165" cy="790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s-419" sz="900" b="1" dirty="0" err="1">
                <a:solidFill>
                  <a:prstClr val="white"/>
                </a:solidFill>
                <a:latin typeface="Verdana Pro SemiBold" panose="020B0704030504040204" pitchFamily="34" charset="0"/>
              </a:rPr>
              <a:t>State</a:t>
            </a:r>
            <a:endParaRPr lang="es-419" sz="1000" b="1" dirty="0">
              <a:solidFill>
                <a:prstClr val="white"/>
              </a:solidFill>
              <a:latin typeface="Verdana Pro SemiBold" panose="020B07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3AD362-386C-4E31-87FE-44100D1FB18C}"/>
              </a:ext>
            </a:extLst>
          </p:cNvPr>
          <p:cNvSpPr txBox="1"/>
          <p:nvPr/>
        </p:nvSpPr>
        <p:spPr>
          <a:xfrm>
            <a:off x="7944308" y="940871"/>
            <a:ext cx="323165" cy="790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s-419" sz="900" b="1" dirty="0" err="1">
                <a:solidFill>
                  <a:prstClr val="white"/>
                </a:solidFill>
                <a:latin typeface="Verdana Pro SemiBold" panose="020B0704030504040204" pitchFamily="34" charset="0"/>
              </a:rPr>
              <a:t>Severity</a:t>
            </a:r>
            <a:endParaRPr lang="es-419" sz="900" b="1" dirty="0">
              <a:solidFill>
                <a:prstClr val="white"/>
              </a:solidFill>
              <a:latin typeface="Verdana Pro SemiBold" panose="020B070403050404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1A37E0-93D6-4BBD-A31C-8BC737805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4642"/>
          <a:stretch/>
        </p:blipFill>
        <p:spPr>
          <a:xfrm>
            <a:off x="175740" y="1211866"/>
            <a:ext cx="6562525" cy="504483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26FB5DB-8E11-4F30-89FE-79B42414D3D2}"/>
              </a:ext>
            </a:extLst>
          </p:cNvPr>
          <p:cNvSpPr txBox="1"/>
          <p:nvPr/>
        </p:nvSpPr>
        <p:spPr>
          <a:xfrm>
            <a:off x="8432315" y="940871"/>
            <a:ext cx="323165" cy="790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s-419" sz="900" b="1" dirty="0">
                <a:solidFill>
                  <a:prstClr val="white"/>
                </a:solidFill>
                <a:latin typeface="Verdana Pro SemiBold" panose="020B0704030504040204" pitchFamily="34" charset="0"/>
              </a:rPr>
              <a:t># </a:t>
            </a:r>
            <a:r>
              <a:rPr lang="es-419" sz="900" b="1" dirty="0" err="1">
                <a:solidFill>
                  <a:prstClr val="white"/>
                </a:solidFill>
                <a:latin typeface="Verdana Pro SemiBold" panose="020B0704030504040204" pitchFamily="34" charset="0"/>
              </a:rPr>
              <a:t>projects</a:t>
            </a:r>
            <a:endParaRPr lang="es-419" sz="900" b="1" dirty="0">
              <a:solidFill>
                <a:prstClr val="white"/>
              </a:solidFill>
              <a:latin typeface="Verdana Pro SemiBold" panose="020B070403050404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175B90-957D-45B6-ACC5-79C88621CE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92480" y="2576257"/>
            <a:ext cx="0" cy="2841313"/>
          </a:xfrm>
          <a:prstGeom prst="straightConnector1">
            <a:avLst/>
          </a:prstGeom>
          <a:noFill/>
          <a:ln w="76200">
            <a:solidFill>
              <a:srgbClr val="7F1416">
                <a:alpha val="38039"/>
              </a:srgb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8AC1DC0-88A1-4F62-9436-C1E1682029CA}"/>
              </a:ext>
            </a:extLst>
          </p:cNvPr>
          <p:cNvSpPr/>
          <p:nvPr/>
        </p:nvSpPr>
        <p:spPr>
          <a:xfrm flipH="1">
            <a:off x="6482541" y="1018010"/>
            <a:ext cx="313256" cy="206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F8A06D-ECBB-44B5-8691-F6323AD5F330}"/>
              </a:ext>
            </a:extLst>
          </p:cNvPr>
          <p:cNvSpPr/>
          <p:nvPr/>
        </p:nvSpPr>
        <p:spPr>
          <a:xfrm>
            <a:off x="4114800" y="3849328"/>
            <a:ext cx="457200" cy="4572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/>
              <a:t>7</a:t>
            </a:r>
          </a:p>
        </p:txBody>
      </p:sp>
      <p:sp>
        <p:nvSpPr>
          <p:cNvPr id="42" name="Star: 4 Points 41">
            <a:extLst>
              <a:ext uri="{FF2B5EF4-FFF2-40B4-BE49-F238E27FC236}">
                <a16:creationId xmlns:a16="http://schemas.microsoft.com/office/drawing/2014/main" id="{E640BD6B-4B8E-4BA6-B804-2CB3DA570E3D}"/>
              </a:ext>
            </a:extLst>
          </p:cNvPr>
          <p:cNvSpPr/>
          <p:nvPr/>
        </p:nvSpPr>
        <p:spPr>
          <a:xfrm>
            <a:off x="2855077" y="2020149"/>
            <a:ext cx="115336" cy="102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726342-FAD3-4E50-8FFD-A50E2BD4FF79}"/>
              </a:ext>
            </a:extLst>
          </p:cNvPr>
          <p:cNvSpPr/>
          <p:nvPr/>
        </p:nvSpPr>
        <p:spPr>
          <a:xfrm>
            <a:off x="3176461" y="1893574"/>
            <a:ext cx="457200" cy="4572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/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733647A-D40B-42C2-81DE-CFDE93F22896}"/>
              </a:ext>
            </a:extLst>
          </p:cNvPr>
          <p:cNvSpPr/>
          <p:nvPr/>
        </p:nvSpPr>
        <p:spPr>
          <a:xfrm>
            <a:off x="296738" y="1926733"/>
            <a:ext cx="411480" cy="41148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/>
              <a:t>6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6E25F42-2E81-44E1-B962-9C52A564F467}"/>
              </a:ext>
            </a:extLst>
          </p:cNvPr>
          <p:cNvSpPr/>
          <p:nvPr/>
        </p:nvSpPr>
        <p:spPr>
          <a:xfrm>
            <a:off x="2800598" y="1647557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2C0D5BD-6E46-40F6-8FF8-A675BE890170}"/>
              </a:ext>
            </a:extLst>
          </p:cNvPr>
          <p:cNvSpPr/>
          <p:nvPr/>
        </p:nvSpPr>
        <p:spPr>
          <a:xfrm>
            <a:off x="3757841" y="2268865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3A756CF-466C-4391-9136-BABAAE71F41B}"/>
              </a:ext>
            </a:extLst>
          </p:cNvPr>
          <p:cNvSpPr/>
          <p:nvPr/>
        </p:nvSpPr>
        <p:spPr>
          <a:xfrm>
            <a:off x="827584" y="2843240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9F44AB5-208D-462D-807D-BCE82CB21E18}"/>
              </a:ext>
            </a:extLst>
          </p:cNvPr>
          <p:cNvSpPr/>
          <p:nvPr/>
        </p:nvSpPr>
        <p:spPr>
          <a:xfrm>
            <a:off x="525338" y="3165724"/>
            <a:ext cx="365760" cy="36576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A6AB4AE-0F3B-4CB1-9B36-E77789F90B4E}"/>
              </a:ext>
            </a:extLst>
          </p:cNvPr>
          <p:cNvSpPr/>
          <p:nvPr/>
        </p:nvSpPr>
        <p:spPr>
          <a:xfrm>
            <a:off x="1923423" y="3575008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623981B-28B4-479E-B509-F56DF1D29792}"/>
              </a:ext>
            </a:extLst>
          </p:cNvPr>
          <p:cNvSpPr/>
          <p:nvPr/>
        </p:nvSpPr>
        <p:spPr>
          <a:xfrm>
            <a:off x="2314333" y="2071161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56662F4-030A-4E82-A751-6C1DE6E4A9BE}"/>
              </a:ext>
            </a:extLst>
          </p:cNvPr>
          <p:cNvSpPr/>
          <p:nvPr/>
        </p:nvSpPr>
        <p:spPr>
          <a:xfrm>
            <a:off x="1851194" y="1672750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A75BC7-5080-4FFF-94E1-3C4961ED4559}"/>
              </a:ext>
            </a:extLst>
          </p:cNvPr>
          <p:cNvSpPr/>
          <p:nvPr/>
        </p:nvSpPr>
        <p:spPr>
          <a:xfrm>
            <a:off x="4160671" y="1463556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5EF8D1-E214-4F5D-9E18-938A5F5C60D3}"/>
              </a:ext>
            </a:extLst>
          </p:cNvPr>
          <p:cNvSpPr/>
          <p:nvPr/>
        </p:nvSpPr>
        <p:spPr>
          <a:xfrm>
            <a:off x="4100965" y="1920471"/>
            <a:ext cx="274320" cy="27432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51D69FE-8D2A-42DD-A2F2-843F54EACAFA}"/>
              </a:ext>
            </a:extLst>
          </p:cNvPr>
          <p:cNvSpPr/>
          <p:nvPr/>
        </p:nvSpPr>
        <p:spPr>
          <a:xfrm>
            <a:off x="3185034" y="5148306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0AEF19-7E77-4B11-942A-E4A67B9B1811}"/>
              </a:ext>
            </a:extLst>
          </p:cNvPr>
          <p:cNvSpPr/>
          <p:nvPr/>
        </p:nvSpPr>
        <p:spPr>
          <a:xfrm>
            <a:off x="5209334" y="2809487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B981791-D9D1-4BF7-9DA7-886F8CC9E7D4}"/>
              </a:ext>
            </a:extLst>
          </p:cNvPr>
          <p:cNvSpPr/>
          <p:nvPr/>
        </p:nvSpPr>
        <p:spPr>
          <a:xfrm>
            <a:off x="2986241" y="2809487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28B2D0-702D-4727-964D-16CFD3C8989F}"/>
              </a:ext>
            </a:extLst>
          </p:cNvPr>
          <p:cNvSpPr/>
          <p:nvPr/>
        </p:nvSpPr>
        <p:spPr>
          <a:xfrm>
            <a:off x="1562279" y="2264953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8FD5F23-5BD6-4D8F-B627-B3EE7F5FE07B}"/>
              </a:ext>
            </a:extLst>
          </p:cNvPr>
          <p:cNvSpPr/>
          <p:nvPr/>
        </p:nvSpPr>
        <p:spPr>
          <a:xfrm>
            <a:off x="2000359" y="2142730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D7F262-8BAB-4DBF-A8A1-915B50C19950}"/>
              </a:ext>
            </a:extLst>
          </p:cNvPr>
          <p:cNvSpPr/>
          <p:nvPr/>
        </p:nvSpPr>
        <p:spPr>
          <a:xfrm>
            <a:off x="4510369" y="2520325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748B68F-277C-4DC5-83B2-29236870AA0C}"/>
              </a:ext>
            </a:extLst>
          </p:cNvPr>
          <p:cNvSpPr/>
          <p:nvPr/>
        </p:nvSpPr>
        <p:spPr>
          <a:xfrm>
            <a:off x="1888664" y="2689658"/>
            <a:ext cx="228600" cy="228600"/>
          </a:xfrm>
          <a:prstGeom prst="ellipse">
            <a:avLst/>
          </a:prstGeom>
          <a:solidFill>
            <a:srgbClr val="C00000">
              <a:alpha val="24000"/>
            </a:srgbClr>
          </a:solidFill>
          <a:ln w="31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31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7E51-4FB5-43E0-B039-20A58E00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77" y="1323366"/>
            <a:ext cx="4700726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Guamalito</a:t>
            </a:r>
            <a:r>
              <a:rPr lang="en-US" dirty="0"/>
              <a:t> is an indigenous community settled in Apure state, on the banks of the Arauca River, bordering Colombia.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this community there is a lack of domestic gas for cooking.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Increased use of firewood for cooking.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use of firewood has an impact in respiratory health.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installation of a biodigester was proposed as a pilot project in this community.</a:t>
            </a:r>
          </a:p>
        </p:txBody>
      </p:sp>
      <p:pic>
        <p:nvPicPr>
          <p:cNvPr id="5" name="Picture 4" descr="A picture containing building, fire, sitting, old&#10;&#10;Description automatically generated">
            <a:extLst>
              <a:ext uri="{FF2B5EF4-FFF2-40B4-BE49-F238E27FC236}">
                <a16:creationId xmlns:a16="http://schemas.microsoft.com/office/drawing/2014/main" id="{3108342D-5083-43E1-83AF-46C14C405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6"/>
          <a:stretch/>
        </p:blipFill>
        <p:spPr>
          <a:xfrm rot="5400000">
            <a:off x="5604411" y="3453065"/>
            <a:ext cx="2735024" cy="2397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3849D-AA28-4CD6-BE25-6BF6C57A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2" t="12006" r="22785" b="10450"/>
          <a:stretch/>
        </p:blipFill>
        <p:spPr>
          <a:xfrm>
            <a:off x="5772970" y="1221018"/>
            <a:ext cx="2397907" cy="19260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854B66-B4FD-4F6B-9E3D-CC717E8A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-141057"/>
            <a:ext cx="7772400" cy="1362075"/>
          </a:xfrm>
        </p:spPr>
        <p:txBody>
          <a:bodyPr>
            <a:normAutofit/>
          </a:bodyPr>
          <a:lstStyle/>
          <a:p>
            <a:r>
              <a:rPr lang="en-US" sz="2500" dirty="0"/>
              <a:t>2. Pilot project alternative for energy source for cooking – Biodigester (I)</a:t>
            </a:r>
          </a:p>
        </p:txBody>
      </p:sp>
    </p:spTree>
    <p:extLst>
      <p:ext uri="{BB962C8B-B14F-4D97-AF65-F5344CB8AC3E}">
        <p14:creationId xmlns:p14="http://schemas.microsoft.com/office/powerpoint/2010/main" val="116043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39DA-7D60-4378-8E41-49D28332D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07" y="1560641"/>
            <a:ext cx="3241602" cy="3921904"/>
          </a:xfrm>
        </p:spPr>
        <p:txBody>
          <a:bodyPr>
            <a:normAutofit/>
          </a:bodyPr>
          <a:lstStyle/>
          <a:p>
            <a:pPr algn="just"/>
            <a:r>
              <a:rPr lang="es-VE" sz="1900" err="1"/>
              <a:t>Is</a:t>
            </a:r>
            <a:r>
              <a:rPr lang="es-VE" sz="1900"/>
              <a:t> a </a:t>
            </a:r>
            <a:r>
              <a:rPr lang="es-VE" sz="1900" err="1"/>
              <a:t>hermetic</a:t>
            </a:r>
            <a:r>
              <a:rPr lang="es-VE" sz="1900"/>
              <a:t> reactor </a:t>
            </a:r>
            <a:r>
              <a:rPr lang="es-VE" sz="1900" err="1"/>
              <a:t>that</a:t>
            </a:r>
            <a:r>
              <a:rPr lang="es-VE" sz="1900"/>
              <a:t> </a:t>
            </a:r>
            <a:r>
              <a:rPr lang="es-VE" sz="1900" err="1"/>
              <a:t>receives</a:t>
            </a:r>
            <a:r>
              <a:rPr lang="es-VE" sz="1900"/>
              <a:t> </a:t>
            </a:r>
            <a:r>
              <a:rPr lang="es-VE" sz="1900" err="1"/>
              <a:t>the</a:t>
            </a:r>
            <a:r>
              <a:rPr lang="es-VE" sz="1900"/>
              <a:t> </a:t>
            </a:r>
            <a:r>
              <a:rPr lang="es-VE" sz="1900" err="1"/>
              <a:t>daily</a:t>
            </a:r>
            <a:r>
              <a:rPr lang="es-VE" sz="1900"/>
              <a:t> </a:t>
            </a:r>
            <a:r>
              <a:rPr lang="es-VE" sz="1900" err="1"/>
              <a:t>waste</a:t>
            </a:r>
            <a:r>
              <a:rPr lang="es-VE" sz="1900"/>
              <a:t> of a </a:t>
            </a:r>
            <a:r>
              <a:rPr lang="es-VE" sz="1900" err="1"/>
              <a:t>farm</a:t>
            </a:r>
            <a:r>
              <a:rPr lang="es-VE" sz="1900"/>
              <a:t> </a:t>
            </a:r>
            <a:r>
              <a:rPr lang="es-VE" sz="1900" err="1"/>
              <a:t>or</a:t>
            </a:r>
            <a:r>
              <a:rPr lang="es-VE" sz="1900"/>
              <a:t> </a:t>
            </a:r>
            <a:r>
              <a:rPr lang="es-VE" sz="1900" err="1"/>
              <a:t>community</a:t>
            </a:r>
            <a:r>
              <a:rPr lang="es-VE" sz="1900"/>
              <a:t>, in </a:t>
            </a:r>
            <a:r>
              <a:rPr lang="es-VE" sz="1900" err="1"/>
              <a:t>which</a:t>
            </a:r>
            <a:r>
              <a:rPr lang="es-VE" sz="1900"/>
              <a:t> </a:t>
            </a:r>
            <a:r>
              <a:rPr lang="es-VE" sz="1900" err="1"/>
              <a:t>the</a:t>
            </a:r>
            <a:r>
              <a:rPr lang="es-VE" sz="1900"/>
              <a:t> compost </a:t>
            </a:r>
            <a:r>
              <a:rPr lang="es-VE" sz="1900" err="1"/>
              <a:t>is</a:t>
            </a:r>
            <a:r>
              <a:rPr lang="es-VE" sz="1900"/>
              <a:t> </a:t>
            </a:r>
            <a:r>
              <a:rPr lang="es-VE" sz="1900" err="1"/>
              <a:t>fermented</a:t>
            </a:r>
            <a:r>
              <a:rPr lang="es-VE" sz="1900"/>
              <a:t>.</a:t>
            </a:r>
          </a:p>
          <a:p>
            <a:pPr algn="just"/>
            <a:endParaRPr lang="es-VE" sz="1900"/>
          </a:p>
          <a:p>
            <a:pPr algn="just"/>
            <a:r>
              <a:rPr lang="es-VE" sz="1900" err="1"/>
              <a:t>This</a:t>
            </a:r>
            <a:r>
              <a:rPr lang="es-VE" sz="1900"/>
              <a:t> mixture produces </a:t>
            </a:r>
            <a:r>
              <a:rPr lang="es-VE" sz="1900" err="1"/>
              <a:t>biogas</a:t>
            </a:r>
            <a:r>
              <a:rPr lang="es-VE" sz="1900"/>
              <a:t> </a:t>
            </a:r>
            <a:r>
              <a:rPr lang="es-VE" sz="1900" err="1"/>
              <a:t>which</a:t>
            </a:r>
            <a:r>
              <a:rPr lang="es-VE" sz="1900"/>
              <a:t> </a:t>
            </a:r>
            <a:r>
              <a:rPr lang="es-VE" sz="1900" err="1"/>
              <a:t>goes</a:t>
            </a:r>
            <a:r>
              <a:rPr lang="es-VE" sz="1900"/>
              <a:t> </a:t>
            </a:r>
            <a:r>
              <a:rPr lang="es-VE" sz="1900" err="1"/>
              <a:t>through</a:t>
            </a:r>
            <a:r>
              <a:rPr lang="es-VE" sz="1900"/>
              <a:t> pipes </a:t>
            </a:r>
            <a:r>
              <a:rPr lang="es-VE" sz="1900" err="1"/>
              <a:t>to</a:t>
            </a:r>
            <a:r>
              <a:rPr lang="es-VE" sz="1900"/>
              <a:t> </a:t>
            </a:r>
            <a:r>
              <a:rPr lang="es-VE" sz="1900" err="1"/>
              <a:t>points</a:t>
            </a:r>
            <a:r>
              <a:rPr lang="es-VE" sz="1900"/>
              <a:t> of use.</a:t>
            </a:r>
          </a:p>
          <a:p>
            <a:pPr algn="just"/>
            <a:endParaRPr lang="es-VE" sz="1900"/>
          </a:p>
          <a:p>
            <a:pPr algn="just"/>
            <a:r>
              <a:rPr lang="es-VE" sz="1900" err="1"/>
              <a:t>Biogas</a:t>
            </a:r>
            <a:r>
              <a:rPr lang="es-VE" sz="1900"/>
              <a:t> </a:t>
            </a:r>
            <a:r>
              <a:rPr lang="es-VE" sz="1900" err="1"/>
              <a:t>is</a:t>
            </a:r>
            <a:r>
              <a:rPr lang="es-VE" sz="1900"/>
              <a:t> a </a:t>
            </a:r>
            <a:r>
              <a:rPr lang="es-VE" sz="1900" err="1"/>
              <a:t>energy</a:t>
            </a:r>
            <a:r>
              <a:rPr lang="es-VE" sz="1900"/>
              <a:t> </a:t>
            </a:r>
            <a:r>
              <a:rPr lang="es-VE" sz="1900" err="1"/>
              <a:t>source</a:t>
            </a:r>
            <a:r>
              <a:rPr lang="es-VE" sz="1900"/>
              <a:t> </a:t>
            </a:r>
            <a:r>
              <a:rPr lang="es-VE" sz="1900" err="1"/>
              <a:t>for</a:t>
            </a:r>
            <a:r>
              <a:rPr lang="es-VE" sz="1900"/>
              <a:t> </a:t>
            </a:r>
            <a:r>
              <a:rPr lang="es-VE" sz="1900" err="1"/>
              <a:t>cooking</a:t>
            </a:r>
            <a:r>
              <a:rPr lang="es-VE" sz="1900"/>
              <a:t>.</a:t>
            </a:r>
          </a:p>
          <a:p>
            <a:endParaRPr lang="es-VE"/>
          </a:p>
          <a:p>
            <a:endParaRPr lang="es-V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24054F-7608-4205-9A9F-B68B8494CCE7}"/>
              </a:ext>
            </a:extLst>
          </p:cNvPr>
          <p:cNvSpPr txBox="1">
            <a:spLocks/>
          </p:cNvSpPr>
          <p:nvPr/>
        </p:nvSpPr>
        <p:spPr>
          <a:xfrm>
            <a:off x="4472888" y="4841976"/>
            <a:ext cx="3916997" cy="30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VE" sz="1200" dirty="0">
                <a:solidFill>
                  <a:schemeClr val="tx1"/>
                </a:solidFill>
                <a:latin typeface="+mn-lt"/>
              </a:rPr>
              <a:t>Figure 1. </a:t>
            </a:r>
            <a:r>
              <a:rPr lang="es-VE" sz="1200" b="0" dirty="0" err="1">
                <a:solidFill>
                  <a:schemeClr val="tx1"/>
                </a:solidFill>
                <a:latin typeface="+mn-lt"/>
              </a:rPr>
              <a:t>Components</a:t>
            </a:r>
            <a:r>
              <a:rPr lang="es-VE" sz="1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VE" sz="1200" b="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es-VE" sz="1200" b="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s-VE" sz="1200" b="0" dirty="0" err="1">
                <a:solidFill>
                  <a:schemeClr val="tx1"/>
                </a:solidFill>
                <a:latin typeface="+mn-lt"/>
              </a:rPr>
              <a:t>biogester</a:t>
            </a:r>
            <a:r>
              <a:rPr lang="es-VE" sz="12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s-VE" sz="1200" b="0" dirty="0" err="1">
                <a:solidFill>
                  <a:schemeClr val="tx1"/>
                </a:solidFill>
                <a:latin typeface="+mn-lt"/>
              </a:rPr>
              <a:t>Source</a:t>
            </a:r>
            <a:r>
              <a:rPr lang="es-VE" sz="1200" b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es-VE" sz="1200" b="0" dirty="0" err="1">
                <a:solidFill>
                  <a:schemeClr val="tx1"/>
                </a:solidFill>
                <a:latin typeface="+mn-lt"/>
              </a:rPr>
              <a:t>Sistema.bio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81A3CD37-F884-4D3F-B584-8A5132AE3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6" t="12969" r="16021" b="11037"/>
          <a:stretch/>
        </p:blipFill>
        <p:spPr>
          <a:xfrm>
            <a:off x="3783435" y="1560641"/>
            <a:ext cx="5295901" cy="33448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C4869A-35FB-4C26-ACE3-138BCA1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-141057"/>
            <a:ext cx="7772400" cy="1362075"/>
          </a:xfrm>
        </p:spPr>
        <p:txBody>
          <a:bodyPr>
            <a:normAutofit/>
          </a:bodyPr>
          <a:lstStyle/>
          <a:p>
            <a:r>
              <a:rPr lang="en-US" sz="2800" dirty="0"/>
              <a:t>2. Pilot Project alternative for energy source for cooking – Biodigester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A stone building&#10;&#10;Description automatically generated">
            <a:extLst>
              <a:ext uri="{FF2B5EF4-FFF2-40B4-BE49-F238E27FC236}">
                <a16:creationId xmlns:a16="http://schemas.microsoft.com/office/drawing/2014/main" id="{16A2B404-2651-44D5-B910-9DB1B34C9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332" y="1244271"/>
            <a:ext cx="2707569" cy="2172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254E6-370A-4F69-9E7B-055CDDB8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74" y="5513174"/>
            <a:ext cx="5486400" cy="566738"/>
          </a:xfrm>
        </p:spPr>
        <p:txBody>
          <a:bodyPr/>
          <a:lstStyle/>
          <a:p>
            <a:r>
              <a:rPr lang="es-VE" dirty="0"/>
              <a:t>Guamalito </a:t>
            </a:r>
            <a:r>
              <a:rPr lang="es-VE" dirty="0" err="1"/>
              <a:t>community</a:t>
            </a:r>
            <a:endParaRPr lang="en-US" dirty="0"/>
          </a:p>
        </p:txBody>
      </p:sp>
      <p:pic>
        <p:nvPicPr>
          <p:cNvPr id="8" name="Picture Placeholder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39AE228-B9A4-48F7-BA85-F64FB566DB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2531"/>
          <a:stretch>
            <a:fillRect/>
          </a:stretch>
        </p:blipFill>
        <p:spPr>
          <a:xfrm>
            <a:off x="190674" y="3537432"/>
            <a:ext cx="2912972" cy="2184729"/>
          </a:xfrm>
        </p:spPr>
      </p:pic>
      <p:pic>
        <p:nvPicPr>
          <p:cNvPr id="5" name="Picture Placeholder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5997785-716A-4B12-94FC-ECF569F88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12531"/>
          <a:stretch>
            <a:fillRect/>
          </a:stretch>
        </p:blipFill>
        <p:spPr>
          <a:xfrm>
            <a:off x="6080587" y="1244271"/>
            <a:ext cx="2912973" cy="2184730"/>
          </a:xfrm>
          <a:prstGeom prst="rect">
            <a:avLst/>
          </a:prstGeom>
        </p:spPr>
      </p:pic>
      <p:pic>
        <p:nvPicPr>
          <p:cNvPr id="7" name="Picture Placeholder 6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A1DDD558-DB1E-40E6-B178-0BE2D515DB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/>
          <a:stretch/>
        </p:blipFill>
        <p:spPr>
          <a:xfrm>
            <a:off x="3238332" y="3537432"/>
            <a:ext cx="2707569" cy="2180346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51D2C3E-C981-4D8A-BE2E-560C2AFE43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6080587" y="3537432"/>
            <a:ext cx="2912972" cy="2184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A8506F-4BEB-47B5-9475-E38FB12E895F}"/>
              </a:ext>
            </a:extLst>
          </p:cNvPr>
          <p:cNvSpPr/>
          <p:nvPr/>
        </p:nvSpPr>
        <p:spPr>
          <a:xfrm>
            <a:off x="7769354" y="5796543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000" dirty="0" err="1"/>
              <a:t>Source</a:t>
            </a:r>
            <a:r>
              <a:rPr lang="es-VE" sz="1000" dirty="0"/>
              <a:t>: UNHCR, 2019</a:t>
            </a:r>
            <a:endParaRPr lang="en-US" sz="10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DFDDB9B-D47B-4DE3-804B-5FA3BDF17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06120"/>
              </p:ext>
            </p:extLst>
          </p:nvPr>
        </p:nvGraphicFramePr>
        <p:xfrm>
          <a:off x="113496" y="939250"/>
          <a:ext cx="2705100" cy="180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val="3313278338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924344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VE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VE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5811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DB82CB2-4F02-4859-A098-400D3E448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67522"/>
              </p:ext>
            </p:extLst>
          </p:nvPr>
        </p:nvGraphicFramePr>
        <p:xfrm>
          <a:off x="153410" y="1244271"/>
          <a:ext cx="2950236" cy="2218779"/>
        </p:xfrm>
        <a:graphic>
          <a:graphicData uri="http://schemas.openxmlformats.org/drawingml/2006/table">
            <a:tbl>
              <a:tblPr firstRow="1" firstCol="1" bandRow="1"/>
              <a:tblGrid>
                <a:gridCol w="1808598">
                  <a:extLst>
                    <a:ext uri="{9D8B030D-6E8A-4147-A177-3AD203B41FA5}">
                      <a16:colId xmlns:a16="http://schemas.microsoft.com/office/drawing/2014/main" val="2663974902"/>
                    </a:ext>
                  </a:extLst>
                </a:gridCol>
                <a:gridCol w="1141638">
                  <a:extLst>
                    <a:ext uri="{9D8B030D-6E8A-4147-A177-3AD203B41FA5}">
                      <a16:colId xmlns:a16="http://schemas.microsoft.com/office/drawing/2014/main" val="1393202508"/>
                    </a:ext>
                  </a:extLst>
                </a:gridCol>
              </a:tblGrid>
              <a:tr h="20560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BIODIGESTER COST (PILOT PROJECT)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75312"/>
                  </a:ext>
                </a:extLst>
              </a:tr>
              <a:tr h="933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Biodigester and Installation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(3 visits: diagnostic - installation - monitoring) 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O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$ 1,670 USD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8115"/>
                  </a:ext>
                </a:extLst>
              </a:tr>
              <a:tr h="782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VE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Importation</a:t>
                      </a:r>
                      <a:r>
                        <a:rPr lang="es-VE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VE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Colombia: 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VE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VE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transport</a:t>
                      </a:r>
                      <a:r>
                        <a:rPr lang="es-VE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VE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cost</a:t>
                      </a:r>
                      <a:r>
                        <a:rPr lang="es-VE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VE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VE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air </a:t>
                      </a:r>
                      <a:r>
                        <a:rPr lang="es-VE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travel</a:t>
                      </a:r>
                      <a:r>
                        <a:rPr lang="es-VE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es-CO" sz="11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$ 3,000 USD       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9208"/>
                  </a:ext>
                </a:extLst>
              </a:tr>
              <a:tr h="2602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V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TOTAL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$ 4,670 USD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17062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BF07B062-56D4-40BC-981A-DF522ACC968D}"/>
              </a:ext>
            </a:extLst>
          </p:cNvPr>
          <p:cNvSpPr txBox="1">
            <a:spLocks/>
          </p:cNvSpPr>
          <p:nvPr/>
        </p:nvSpPr>
        <p:spPr>
          <a:xfrm>
            <a:off x="476986" y="-7253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/>
              <a:t>2. Pilot Project alternative for energy source for cooking – Biodigester (III)</a:t>
            </a:r>
          </a:p>
        </p:txBody>
      </p:sp>
    </p:spTree>
    <p:extLst>
      <p:ext uri="{BB962C8B-B14F-4D97-AF65-F5344CB8AC3E}">
        <p14:creationId xmlns:p14="http://schemas.microsoft.com/office/powerpoint/2010/main" val="254254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C31C-B57E-44BC-9553-48D424CC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Examples of response (I): Equipment and improved access to energy/electricity
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145" y="1646812"/>
            <a:ext cx="1467886" cy="1957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877" y="1638294"/>
            <a:ext cx="1467886" cy="195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037C0-6EEE-1C44-9B46-907953888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7" y="3724078"/>
            <a:ext cx="2933061" cy="2220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00D905-D26E-E648-AB27-C525EFA9E7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7" y="1383567"/>
            <a:ext cx="2933061" cy="2220427"/>
          </a:xfrm>
          <a:prstGeom prst="rect">
            <a:avLst/>
          </a:prstGeom>
        </p:spPr>
      </p:pic>
      <p:pic>
        <p:nvPicPr>
          <p:cNvPr id="1026" name="0cd759d2-d5c4-465e-870e-187a38d25037" descr="Image">
            <a:extLst>
              <a:ext uri="{FF2B5EF4-FFF2-40B4-BE49-F238E27FC236}">
                <a16:creationId xmlns:a16="http://schemas.microsoft.com/office/drawing/2014/main" id="{E5595180-B33E-4420-9909-E95B3B2C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4" y="2404911"/>
            <a:ext cx="2654695" cy="35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1db230e-692c-4651-8ce8-d6faed5f6bd0" descr="Image">
            <a:extLst>
              <a:ext uri="{FF2B5EF4-FFF2-40B4-BE49-F238E27FC236}">
                <a16:creationId xmlns:a16="http://schemas.microsoft.com/office/drawing/2014/main" id="{256472BA-88C6-4228-A08B-CDCB6278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45" y="3724078"/>
            <a:ext cx="3016618" cy="2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69569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8B374F0A90A4D9D797724EE4F7D56" ma:contentTypeVersion="12" ma:contentTypeDescription="Create a new document." ma:contentTypeScope="" ma:versionID="085a096e79281ca7dc3c11cf3cfe670c">
  <xsd:schema xmlns:xsd="http://www.w3.org/2001/XMLSchema" xmlns:xs="http://www.w3.org/2001/XMLSchema" xmlns:p="http://schemas.microsoft.com/office/2006/metadata/properties" xmlns:ns2="a2c66758-a1b2-47f3-a5e2-2e2f319b5b74" xmlns:ns3="10f679e0-2a61-4cdf-a221-3def948a297f" targetNamespace="http://schemas.microsoft.com/office/2006/metadata/properties" ma:root="true" ma:fieldsID="565d2269c6687d61fe8493be5cfc72a2" ns2:_="" ns3:_="">
    <xsd:import namespace="a2c66758-a1b2-47f3-a5e2-2e2f319b5b74"/>
    <xsd:import namespace="10f679e0-2a61-4cdf-a221-3def948a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66758-a1b2-47f3-a5e2-2e2f319b5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679e0-2a61-4cdf-a221-3def948a2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106C8-487C-4B4B-A69C-022F24539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4E5640-027B-4714-BE79-4C49399773E9}">
  <ds:schemaRefs>
    <ds:schemaRef ds:uri="http://purl.org/dc/terms/"/>
    <ds:schemaRef ds:uri="10f679e0-2a61-4cdf-a221-3def948a29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2c66758-a1b2-47f3-a5e2-2e2f319b5b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89916A-602E-40FC-8C5E-7D6B6E4AE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66758-a1b2-47f3-a5e2-2e2f319b5b74"/>
    <ds:schemaRef ds:uri="10f679e0-2a61-4cdf-a221-3def948a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814</Words>
  <Application>Microsoft Office PowerPoint</Application>
  <PresentationFormat>On-screen Show (4:3)</PresentationFormat>
  <Paragraphs>195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Verdana Pro SemiBold</vt:lpstr>
      <vt:lpstr>Wingdings</vt:lpstr>
      <vt:lpstr>Shelter Cluster Powerpoint Template V 1 0 - MYN</vt:lpstr>
      <vt:lpstr>Custom Design</vt:lpstr>
      <vt:lpstr>VENEZUELA  SHELTER, ENERGY AND NFI CLUSTER</vt:lpstr>
      <vt:lpstr>Content</vt:lpstr>
      <vt:lpstr>1. Context and needs: access to energy/electricity
</vt:lpstr>
      <vt:lpstr> Estimated population with shelter, energy and NFI needs (HPC 2020)
</vt:lpstr>
      <vt:lpstr> Estimated population with shelter, energy and NFI needs (HPC 2020)
</vt:lpstr>
      <vt:lpstr>2. Pilot project alternative for energy source for cooking – Biodigester (I)</vt:lpstr>
      <vt:lpstr>2. Pilot Project alternative for energy source for cooking – Biodigester (II)</vt:lpstr>
      <vt:lpstr>Guamalito community</vt:lpstr>
      <vt:lpstr>3. Examples of response (I): Equipment and improved access to energy/electricity
</vt:lpstr>
      <vt:lpstr>PowerPoint Presentation</vt:lpstr>
      <vt:lpstr>4. Challenges</vt:lpstr>
      <vt:lpstr>PowerPoint Presentation</vt:lpstr>
      <vt:lpstr>4. 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VENEZUELA  SHELTER, ENERGY AND NFI CLUSTER</dc:title>
  <dc:creator>Luis Alcaraz Pardo</dc:creator>
  <cp:lastModifiedBy>Renee Wynveen</cp:lastModifiedBy>
  <cp:revision>2</cp:revision>
  <dcterms:created xsi:type="dcterms:W3CDTF">2020-08-06T03:12:05Z</dcterms:created>
  <dcterms:modified xsi:type="dcterms:W3CDTF">2020-08-20T15:01:55Z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0x010100D3E8B374F0A90A4D9D797724EE4F7D56</vt:lpwstr>
  </property>
</Properties>
</file>